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43" r:id="rId2"/>
    <p:sldMasterId id="2147483975" r:id="rId3"/>
    <p:sldMasterId id="2147483992" r:id="rId4"/>
    <p:sldMasterId id="2147484008" r:id="rId5"/>
  </p:sldMasterIdLst>
  <p:notesMasterIdLst>
    <p:notesMasterId r:id="rId66"/>
  </p:notesMasterIdLst>
  <p:handoutMasterIdLst>
    <p:handoutMasterId r:id="rId67"/>
  </p:handoutMasterIdLst>
  <p:sldIdLst>
    <p:sldId id="257" r:id="rId6"/>
    <p:sldId id="401" r:id="rId7"/>
    <p:sldId id="403" r:id="rId8"/>
    <p:sldId id="488" r:id="rId9"/>
    <p:sldId id="431" r:id="rId10"/>
    <p:sldId id="318" r:id="rId11"/>
    <p:sldId id="279" r:id="rId12"/>
    <p:sldId id="265" r:id="rId13"/>
    <p:sldId id="327" r:id="rId14"/>
    <p:sldId id="405" r:id="rId15"/>
    <p:sldId id="499" r:id="rId16"/>
    <p:sldId id="490" r:id="rId17"/>
    <p:sldId id="491" r:id="rId18"/>
    <p:sldId id="492" r:id="rId19"/>
    <p:sldId id="407" r:id="rId20"/>
    <p:sldId id="500" r:id="rId21"/>
    <p:sldId id="402" r:id="rId22"/>
    <p:sldId id="501" r:id="rId23"/>
    <p:sldId id="484" r:id="rId24"/>
    <p:sldId id="502" r:id="rId25"/>
    <p:sldId id="421" r:id="rId26"/>
    <p:sldId id="503" r:id="rId27"/>
    <p:sldId id="504" r:id="rId28"/>
    <p:sldId id="437" r:id="rId29"/>
    <p:sldId id="479" r:id="rId30"/>
    <p:sldId id="478" r:id="rId31"/>
    <p:sldId id="468" r:id="rId32"/>
    <p:sldId id="447" r:id="rId33"/>
    <p:sldId id="448" r:id="rId34"/>
    <p:sldId id="453" r:id="rId35"/>
    <p:sldId id="505" r:id="rId36"/>
    <p:sldId id="456" r:id="rId37"/>
    <p:sldId id="459" r:id="rId38"/>
    <p:sldId id="506" r:id="rId39"/>
    <p:sldId id="461" r:id="rId40"/>
    <p:sldId id="462" r:id="rId41"/>
    <p:sldId id="464" r:id="rId42"/>
    <p:sldId id="465" r:id="rId43"/>
    <p:sldId id="470" r:id="rId44"/>
    <p:sldId id="471" r:id="rId45"/>
    <p:sldId id="472" r:id="rId46"/>
    <p:sldId id="474" r:id="rId47"/>
    <p:sldId id="469" r:id="rId48"/>
    <p:sldId id="475" r:id="rId49"/>
    <p:sldId id="489" r:id="rId50"/>
    <p:sldId id="493" r:id="rId51"/>
    <p:sldId id="494" r:id="rId52"/>
    <p:sldId id="495" r:id="rId53"/>
    <p:sldId id="496" r:id="rId54"/>
    <p:sldId id="497" r:id="rId55"/>
    <p:sldId id="498" r:id="rId56"/>
    <p:sldId id="384" r:id="rId57"/>
    <p:sldId id="507" r:id="rId58"/>
    <p:sldId id="487" r:id="rId59"/>
    <p:sldId id="387" r:id="rId60"/>
    <p:sldId id="481" r:id="rId61"/>
    <p:sldId id="508" r:id="rId62"/>
    <p:sldId id="482" r:id="rId63"/>
    <p:sldId id="483" r:id="rId64"/>
    <p:sldId id="480" r:id="rId6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Meeker" initials="CM" lastIdx="13" clrIdx="0">
    <p:extLst/>
  </p:cmAuthor>
  <p:cmAuthor id="2" name="Christian Barbieri" initials="CB" lastIdx="5" clrIdx="1">
    <p:extLst>
      <p:ext uri="{19B8F6BF-5375-455C-9EA6-DF929625EA0E}">
        <p15:presenceInfo xmlns:p15="http://schemas.microsoft.com/office/powerpoint/2012/main" userId="S-1-5-21-1676558640-1598623332-624655392-154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002756"/>
    <a:srgbClr val="85B09A"/>
    <a:srgbClr val="A3B1C2"/>
    <a:srgbClr val="FFFFFF"/>
    <a:srgbClr val="C99700"/>
    <a:srgbClr val="0B1119"/>
    <a:srgbClr val="1A353F"/>
    <a:srgbClr val="841E38"/>
    <a:srgbClr val="436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1"/>
    <p:restoredTop sz="86951"/>
  </p:normalViewPr>
  <p:slideViewPr>
    <p:cSldViewPr snapToGrid="0" snapToObjects="1">
      <p:cViewPr varScale="1">
        <p:scale>
          <a:sx n="51" d="100"/>
          <a:sy n="51" d="100"/>
        </p:scale>
        <p:origin x="62" y="389"/>
      </p:cViewPr>
      <p:guideLst>
        <p:guide orient="horz" pos="4320"/>
        <p:guide pos="3840"/>
      </p:guideLst>
    </p:cSldViewPr>
  </p:slideViewPr>
  <p:notesTextViewPr>
    <p:cViewPr>
      <p:scale>
        <a:sx n="100" d="100"/>
        <a:sy n="100" d="100"/>
      </p:scale>
      <p:origin x="0" y="0"/>
    </p:cViewPr>
  </p:notesTextViewPr>
  <p:sorterViewPr>
    <p:cViewPr>
      <p:scale>
        <a:sx n="107" d="100"/>
        <a:sy n="107" d="100"/>
      </p:scale>
      <p:origin x="0" y="0"/>
    </p:cViewPr>
  </p:sorterViewPr>
  <p:notesViewPr>
    <p:cSldViewPr snapToGrid="0" snapToObjects="1" showGuides="1">
      <p:cViewPr varScale="1">
        <p:scale>
          <a:sx n="155" d="100"/>
          <a:sy n="155" d="100"/>
        </p:scale>
        <p:origin x="6568"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C3B18A18-17ED-B646-9788-F9679A3E37F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mn-cs"/>
              </a:defRPr>
            </a:lvl1pPr>
          </a:lstStyle>
          <a:p>
            <a:pPr>
              <a:defRPr/>
            </a:pPr>
            <a:endParaRPr lang="en-US" dirty="0"/>
          </a:p>
        </p:txBody>
      </p:sp>
      <p:sp>
        <p:nvSpPr>
          <p:cNvPr id="3" name="Date Placeholder 2">
            <a:extLst>
              <a:ext uri="{FF2B5EF4-FFF2-40B4-BE49-F238E27FC236}">
                <a16:creationId xmlns="" xmlns:a16="http://schemas.microsoft.com/office/drawing/2014/main" id="{50A3DF5C-E0FB-FC47-A3EF-C0289500153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A2286FF9-B048-2C45-A4C4-5EDF3AF02DCC}" type="datetimeFigureOut">
              <a:rPr lang="en-US" altLang="en-US"/>
              <a:pPr>
                <a:defRPr/>
              </a:pPr>
              <a:t>11/11/2020</a:t>
            </a:fld>
            <a:endParaRPr lang="en-US" altLang="en-US" dirty="0"/>
          </a:p>
        </p:txBody>
      </p:sp>
      <p:sp>
        <p:nvSpPr>
          <p:cNvPr id="4" name="Footer Placeholder 3">
            <a:extLst>
              <a:ext uri="{FF2B5EF4-FFF2-40B4-BE49-F238E27FC236}">
                <a16:creationId xmlns="" xmlns:a16="http://schemas.microsoft.com/office/drawing/2014/main" id="{EB469C24-0C6B-DF4C-8216-808F538166C2}"/>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mn-cs"/>
              </a:defRPr>
            </a:lvl1pPr>
          </a:lstStyle>
          <a:p>
            <a:pPr>
              <a:defRPr/>
            </a:pPr>
            <a:endParaRPr lang="en-US" dirty="0"/>
          </a:p>
        </p:txBody>
      </p:sp>
      <p:sp>
        <p:nvSpPr>
          <p:cNvPr id="5" name="Slide Number Placeholder 4">
            <a:extLst>
              <a:ext uri="{FF2B5EF4-FFF2-40B4-BE49-F238E27FC236}">
                <a16:creationId xmlns="" xmlns:a16="http://schemas.microsoft.com/office/drawing/2014/main" id="{4A5520BA-525A-AB4C-ACC0-311483BF7CF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FB437E-FE6B-2D46-A37B-49460A341240}" type="slidenum">
              <a:rPr lang="en-US" altLang="en-US"/>
              <a:pPr>
                <a:defRPr/>
              </a:pPr>
              <a:t>‹#›</a:t>
            </a:fld>
            <a:endParaRPr lang="en-US" altLang="en-US" dirty="0"/>
          </a:p>
        </p:txBody>
      </p:sp>
    </p:spTree>
    <p:extLst>
      <p:ext uri="{BB962C8B-B14F-4D97-AF65-F5344CB8AC3E}">
        <p14:creationId xmlns:p14="http://schemas.microsoft.com/office/powerpoint/2010/main" val="1466893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7D05FFE-3D74-EF44-B614-16DF6EA5BD0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mn-cs"/>
              </a:defRPr>
            </a:lvl1pPr>
          </a:lstStyle>
          <a:p>
            <a:pPr>
              <a:defRPr/>
            </a:pPr>
            <a:endParaRPr lang="en-US" dirty="0"/>
          </a:p>
        </p:txBody>
      </p:sp>
      <p:sp>
        <p:nvSpPr>
          <p:cNvPr id="3" name="Date Placeholder 2">
            <a:extLst>
              <a:ext uri="{FF2B5EF4-FFF2-40B4-BE49-F238E27FC236}">
                <a16:creationId xmlns="" xmlns:a16="http://schemas.microsoft.com/office/drawing/2014/main" id="{DDF323FD-B7FC-1843-BCDF-DD1E512D8B8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FF01D9A9-680B-A944-9393-F209CA1A5CD7}" type="datetimeFigureOut">
              <a:rPr lang="en-US" altLang="en-US"/>
              <a:pPr>
                <a:defRPr/>
              </a:pPr>
              <a:t>11/11/2020</a:t>
            </a:fld>
            <a:endParaRPr lang="en-US" altLang="en-US" dirty="0"/>
          </a:p>
        </p:txBody>
      </p:sp>
      <p:sp>
        <p:nvSpPr>
          <p:cNvPr id="4" name="Slide Image Placeholder 3">
            <a:extLst>
              <a:ext uri="{FF2B5EF4-FFF2-40B4-BE49-F238E27FC236}">
                <a16:creationId xmlns="" xmlns:a16="http://schemas.microsoft.com/office/drawing/2014/main" id="{2110A0F5-7D3C-EF45-B1C3-31814E71B2F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 xmlns:a16="http://schemas.microsoft.com/office/drawing/2014/main" id="{7F7B8C04-77F8-A245-B38D-7E0AE9D4799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4DEB5200-7714-A44C-8C60-5285CBA70251}"/>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mn-cs"/>
              </a:defRPr>
            </a:lvl1pPr>
          </a:lstStyle>
          <a:p>
            <a:pPr>
              <a:defRPr/>
            </a:pPr>
            <a:endParaRPr lang="en-US" dirty="0"/>
          </a:p>
        </p:txBody>
      </p:sp>
      <p:sp>
        <p:nvSpPr>
          <p:cNvPr id="7" name="Slide Number Placeholder 6">
            <a:extLst>
              <a:ext uri="{FF2B5EF4-FFF2-40B4-BE49-F238E27FC236}">
                <a16:creationId xmlns="" xmlns:a16="http://schemas.microsoft.com/office/drawing/2014/main" id="{B7C10A63-4CAF-714E-B35A-6DBEC92DA95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30EF2E4-536E-FE42-A124-2342080CC1BE}" type="slidenum">
              <a:rPr lang="en-US" altLang="en-US"/>
              <a:pPr>
                <a:defRPr/>
              </a:pPr>
              <a:t>‹#›</a:t>
            </a:fld>
            <a:endParaRPr lang="en-US" altLang="en-US" dirty="0"/>
          </a:p>
        </p:txBody>
      </p:sp>
    </p:spTree>
    <p:extLst>
      <p:ext uri="{BB962C8B-B14F-4D97-AF65-F5344CB8AC3E}">
        <p14:creationId xmlns:p14="http://schemas.microsoft.com/office/powerpoint/2010/main" val="5839158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panose="020B0600070205080204"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Disabling%20Pop-up%20Blockers.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my name is ______ , I am a Regional Provider Engagement Manager with eviCore healthcare and will be your presenter today. I have all attendees muted at this time to avoid background noise</a:t>
            </a:r>
            <a:r>
              <a:rPr lang="en-US" baseline="0" dirty="0"/>
              <a:t>. Feel free to use the chat feature for any questions you may have throughout the presentation. All registrants  will receive an email once we have concluded our session that includes a link to the provider resource site where you can find a copy of this presentation. </a:t>
            </a:r>
            <a:endParaRPr lang="en-US" dirty="0"/>
          </a:p>
          <a:p>
            <a:endParaRPr lang="en-US" dirty="0"/>
          </a:p>
          <a:p>
            <a:r>
              <a:rPr lang="en-US" dirty="0"/>
              <a:t>Throughout the presentation, we will be asking you questions from time to time to ensure you are gaining what you need from this session. Speaking of that—let’s start with some audience participation. Who would like to share what you hope to gain from attending this session?</a:t>
            </a:r>
          </a:p>
          <a:p>
            <a:r>
              <a:rPr lang="en-US" dirty="0"/>
              <a:t>(Keep asking until at least 1 or 2 attendees respond. Anticipate responses such as understanding the process, using the portal, avoiding P2Ps, etc., then mention that these items will be covered during the presentation.) </a:t>
            </a:r>
          </a:p>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1</a:t>
            </a:fld>
            <a:endParaRPr lang="en-US" altLang="en-US" dirty="0"/>
          </a:p>
        </p:txBody>
      </p:sp>
    </p:spTree>
    <p:extLst>
      <p:ext uri="{BB962C8B-B14F-4D97-AF65-F5344CB8AC3E}">
        <p14:creationId xmlns:p14="http://schemas.microsoft.com/office/powerpoint/2010/main" val="393378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13</a:t>
            </a:fld>
            <a:endParaRPr lang="en-US" altLang="en-US" dirty="0">
              <a:solidFill>
                <a:prstClr val="black"/>
              </a:solidFill>
            </a:endParaRPr>
          </a:p>
        </p:txBody>
      </p:sp>
    </p:spTree>
    <p:extLst>
      <p:ext uri="{BB962C8B-B14F-4D97-AF65-F5344CB8AC3E}">
        <p14:creationId xmlns:p14="http://schemas.microsoft.com/office/powerpoint/2010/main" val="3453037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14</a:t>
            </a:fld>
            <a:endParaRPr lang="en-US" altLang="en-US" dirty="0">
              <a:solidFill>
                <a:prstClr val="black"/>
              </a:solidFill>
            </a:endParaRPr>
          </a:p>
        </p:txBody>
      </p:sp>
    </p:spTree>
    <p:extLst>
      <p:ext uri="{BB962C8B-B14F-4D97-AF65-F5344CB8AC3E}">
        <p14:creationId xmlns:p14="http://schemas.microsoft.com/office/powerpoint/2010/main" val="273656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any delays with obtaining your</a:t>
            </a:r>
            <a:r>
              <a:rPr lang="en-US" baseline="0" dirty="0"/>
              <a:t> authorization on your first submission, the following information should be submitted:</a:t>
            </a:r>
          </a:p>
          <a:p>
            <a:endParaRPr lang="en-US" baseline="0" dirty="0"/>
          </a:p>
          <a:p>
            <a:r>
              <a:rPr lang="en-US" baseline="0" dirty="0"/>
              <a:t>Member name, ID and date of birth.</a:t>
            </a:r>
          </a:p>
          <a:p>
            <a:r>
              <a:rPr lang="en-US" baseline="0" dirty="0"/>
              <a:t>The referring/ordering physicians name, NPI and contact information. </a:t>
            </a:r>
          </a:p>
          <a:p>
            <a:r>
              <a:rPr lang="en-US" baseline="0" dirty="0"/>
              <a:t>The rendering facility name, NPI, TIN and contact information.</a:t>
            </a:r>
          </a:p>
          <a:p>
            <a:r>
              <a:rPr lang="en-US" baseline="0" dirty="0"/>
              <a:t>And supporting clinical information that can include a relevant history and physical examination, summary of the patient’s condition, imaging, pathology, laboratory reports, indication for the requested service and prior treatment such as conservative care.</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eviCore has clinical worksheets available on our website at www.eviCore.com to assist with the clinical questions that are asked when submitting a request. I will review where to find this information shortly. </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15</a:t>
            </a:fld>
            <a:endParaRPr lang="en-US" altLang="en-US" dirty="0"/>
          </a:p>
        </p:txBody>
      </p:sp>
    </p:spTree>
    <p:extLst>
      <p:ext uri="{BB962C8B-B14F-4D97-AF65-F5344CB8AC3E}">
        <p14:creationId xmlns:p14="http://schemas.microsoft.com/office/powerpoint/2010/main" val="3806968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include complete clinical information to avoid any delays with obtaining authorization. If additional</a:t>
            </a:r>
            <a:r>
              <a:rPr lang="en-US" baseline="0" dirty="0"/>
              <a:t> clinical documentation is needed, eviCore will fax a hold letter requesting specific information. The letter will include a timeframe of when the information must be received prior to making a determination. eviCore will review the additional documentation and make a medical necessity determination within 2 calendar days</a:t>
            </a:r>
            <a:r>
              <a:rPr lang="en-US" baseline="0" dirty="0" smtClean="0"/>
              <a:t>.</a:t>
            </a:r>
          </a:p>
          <a:p>
            <a:endParaRPr lang="en-US" baseline="0" dirty="0" smtClean="0"/>
          </a:p>
          <a:p>
            <a:r>
              <a:rPr lang="en-US" baseline="0" dirty="0" smtClean="0"/>
              <a:t>3 faxes &amp; 3 calls</a:t>
            </a: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16</a:t>
            </a:fld>
            <a:endParaRPr lang="en-US" altLang="en-US" dirty="0">
              <a:solidFill>
                <a:prstClr val="black"/>
              </a:solidFill>
            </a:endParaRPr>
          </a:p>
        </p:txBody>
      </p:sp>
    </p:spTree>
    <p:extLst>
      <p:ext uri="{BB962C8B-B14F-4D97-AF65-F5344CB8AC3E}">
        <p14:creationId xmlns:p14="http://schemas.microsoft.com/office/powerpoint/2010/main" val="1042622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a:t>
            </a:r>
            <a:r>
              <a:rPr lang="en-US" baseline="0" dirty="0"/>
              <a:t> on the information provided during the case submission process, eviCore will render a decision on whether the requested services do and/or do not meet medical necessity. </a:t>
            </a:r>
          </a:p>
          <a:p>
            <a:endParaRPr lang="en-US" baseline="0" dirty="0"/>
          </a:p>
          <a:p>
            <a:r>
              <a:rPr lang="en-US" baseline="0" dirty="0"/>
              <a:t>Once the request has been approved, eviCore will fax the approval letter to the ordering and rendering provider and mail the letter to the member. Providers and/or staff can also receive and print approval information on our online portal (www.evicore.com). Authorizations will be are valid for ____ days from the date eviCore approved the services. If the services are not rendered within the authorization dates provided, please contact eviCore directly to see if an extension is available.</a:t>
            </a:r>
          </a:p>
          <a:p>
            <a:endParaRPr lang="en-US" baseline="0" dirty="0"/>
          </a:p>
          <a:p>
            <a:r>
              <a:rPr lang="en-US" baseline="0" dirty="0"/>
              <a:t>In the instance that eviCore denies the services based on the clinical information provided, a denial letter containing the reason (rationale) and reconsideration options will be faxed to the ordering physician and mailed to the member. We do not provide the denial letter or information of the denial to the facility and recommend authorization be obtained prior to scheduling and/or rendering services to the member. Failure to obtain authorization from eviCore can result in non-payment and denial of claims. </a:t>
            </a:r>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18</a:t>
            </a:fld>
            <a:endParaRPr lang="en-US" altLang="en-US" dirty="0">
              <a:solidFill>
                <a:prstClr val="black"/>
              </a:solidFill>
            </a:endParaRPr>
          </a:p>
        </p:txBody>
      </p:sp>
    </p:spTree>
    <p:extLst>
      <p:ext uri="{BB962C8B-B14F-4D97-AF65-F5344CB8AC3E}">
        <p14:creationId xmlns:p14="http://schemas.microsoft.com/office/powerpoint/2010/main" val="79038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eviCore</a:t>
            </a:r>
            <a:r>
              <a:rPr lang="en-US" baseline="0" dirty="0"/>
              <a:t> uses evidence-based clinical criteria when reviewing all prior authorization requests. If the request is determined as inappropriate an adverse determination letter will be sent to the provider and the patient with clinical rationale and reconsideration options. I will review the reconsideration options shortly.</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53547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are some special circumstances that we felt you may need/want to know depending on your familiarity with eviCore and the prior authorization process. </a:t>
            </a:r>
          </a:p>
          <a:p>
            <a:endParaRPr lang="en-US" baseline="0" dirty="0"/>
          </a:p>
          <a:p>
            <a:endParaRPr lang="en-US" baseline="0" dirty="0"/>
          </a:p>
          <a:p>
            <a:r>
              <a:rPr lang="en-US" baseline="0" dirty="0"/>
              <a:t>Retrospective Authorization Requests: </a:t>
            </a:r>
          </a:p>
          <a:p>
            <a:r>
              <a:rPr lang="en-US" baseline="0" dirty="0"/>
              <a:t>In order to receive authorization for services that have already been rendered, providers are required to provide all clinical information to prove the request was medically necessary at the time of service. </a:t>
            </a:r>
          </a:p>
          <a:p>
            <a:endParaRPr lang="en-US" baseline="0" dirty="0"/>
          </a:p>
          <a:p>
            <a:r>
              <a:rPr lang="en-US" baseline="0" dirty="0"/>
              <a:t>Urgent Prior Authorization Requests: </a:t>
            </a:r>
          </a:p>
          <a:p>
            <a:r>
              <a:rPr lang="en-US" baseline="0" dirty="0"/>
              <a:t>Urgent requests must be medically necessary and urgent as stated by NCQA. Urgent requests can be started online at evicore.com or telephonically by calling XXX-XXX-XXXX and advising the intake representative the request is Urgent. In most instances an approval will be given during the initiation process, but if further review </a:t>
            </a:r>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20</a:t>
            </a:fld>
            <a:endParaRPr lang="en-US" altLang="en-US" dirty="0">
              <a:solidFill>
                <a:prstClr val="black"/>
              </a:solidFill>
            </a:endParaRPr>
          </a:p>
        </p:txBody>
      </p:sp>
    </p:spTree>
    <p:extLst>
      <p:ext uri="{BB962C8B-B14F-4D97-AF65-F5344CB8AC3E}">
        <p14:creationId xmlns:p14="http://schemas.microsoft.com/office/powerpoint/2010/main" val="2181305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a:t>
            </a:r>
            <a:r>
              <a:rPr lang="en-US" baseline="0" dirty="0"/>
              <a:t> request has been reviewed and denied (Not Medically Necessary), it is important to know what reconsideration options are available. Post-Decision options can very depending on the members line of business and rules set forth by the health plan. </a:t>
            </a:r>
          </a:p>
          <a:p>
            <a:endParaRPr lang="en-US" baseline="0" dirty="0"/>
          </a:p>
          <a:p>
            <a:r>
              <a:rPr lang="en-US" baseline="0" dirty="0"/>
              <a:t>Here we have outlined what reconsideration options apply to the commercial memberships we will be handling.</a:t>
            </a: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22</a:t>
            </a:fld>
            <a:endParaRPr lang="en-US" altLang="en-US" dirty="0">
              <a:solidFill>
                <a:prstClr val="black"/>
              </a:solidFill>
            </a:endParaRPr>
          </a:p>
        </p:txBody>
      </p:sp>
    </p:spTree>
    <p:extLst>
      <p:ext uri="{BB962C8B-B14F-4D97-AF65-F5344CB8AC3E}">
        <p14:creationId xmlns:p14="http://schemas.microsoft.com/office/powerpoint/2010/main" val="2207012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a:t>
            </a:r>
            <a:r>
              <a:rPr lang="en-US" baseline="0" dirty="0"/>
              <a:t> request has been reviewed and denied (Not Medically Necessary), it is important to know what reconsideration options are available. Post-Decision options can very depending on the members line of business and rules set forth by the health plan. </a:t>
            </a:r>
          </a:p>
          <a:p>
            <a:endParaRPr lang="en-US" baseline="0" dirty="0"/>
          </a:p>
          <a:p>
            <a:r>
              <a:rPr lang="en-US" baseline="0" dirty="0"/>
              <a:t>Here we have outlined what reconsideration options apply to the commercial memberships we will be handling.</a:t>
            </a: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23</a:t>
            </a:fld>
            <a:endParaRPr lang="en-US" altLang="en-US" dirty="0">
              <a:solidFill>
                <a:prstClr val="black"/>
              </a:solidFill>
            </a:endParaRPr>
          </a:p>
        </p:txBody>
      </p:sp>
    </p:spTree>
    <p:extLst>
      <p:ext uri="{BB962C8B-B14F-4D97-AF65-F5344CB8AC3E}">
        <p14:creationId xmlns:p14="http://schemas.microsoft.com/office/powerpoint/2010/main" val="1261320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24</a:t>
            </a:fld>
            <a:endParaRPr lang="en-US" altLang="en-US" dirty="0">
              <a:solidFill>
                <a:prstClr val="black"/>
              </a:solidFill>
            </a:endParaRPr>
          </a:p>
        </p:txBody>
      </p:sp>
    </p:spTree>
    <p:extLst>
      <p:ext uri="{BB962C8B-B14F-4D97-AF65-F5344CB8AC3E}">
        <p14:creationId xmlns:p14="http://schemas.microsoft.com/office/powerpoint/2010/main" val="2881014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3</a:t>
            </a:fld>
            <a:endParaRPr lang="en-US" altLang="en-US" dirty="0"/>
          </a:p>
        </p:txBody>
      </p:sp>
    </p:spTree>
    <p:extLst>
      <p:ext uri="{BB962C8B-B14F-4D97-AF65-F5344CB8AC3E}">
        <p14:creationId xmlns:p14="http://schemas.microsoft.com/office/powerpoint/2010/main" val="371579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D25B73"/>
              </a:buClr>
            </a:pPr>
            <a:r>
              <a:rPr lang="en-US" sz="1600" b="1" dirty="0">
                <a:solidFill>
                  <a:srgbClr val="7F7F7F"/>
                </a:solidFill>
                <a:ea typeface="Segoe UI" panose="020B0502040204020203" pitchFamily="34" charset="0"/>
                <a:cs typeface="Segoe UI" panose="020B0502040204020203" pitchFamily="34" charset="0"/>
              </a:rPr>
              <a:t>The eviCore.com website is compatible with the following web browsers:</a:t>
            </a:r>
            <a:br>
              <a:rPr lang="en-US" sz="1600" b="1" dirty="0">
                <a:solidFill>
                  <a:srgbClr val="7F7F7F"/>
                </a:solidFill>
                <a:ea typeface="Segoe UI" panose="020B0502040204020203" pitchFamily="34" charset="0"/>
                <a:cs typeface="Segoe UI" panose="020B0502040204020203" pitchFamily="34" charset="0"/>
              </a:rPr>
            </a:br>
            <a:endParaRPr lang="en-US" sz="1600" b="1" dirty="0">
              <a:solidFill>
                <a:srgbClr val="7F7F7F"/>
              </a:solidFill>
              <a:ea typeface="Segoe UI" panose="020B0502040204020203" pitchFamily="34" charset="0"/>
              <a:cs typeface="Segoe UI" panose="020B0502040204020203" pitchFamily="34" charset="0"/>
            </a:endParaRPr>
          </a:p>
          <a:p>
            <a:pPr marL="285750" lvl="0" indent="-285750">
              <a:buClr>
                <a:srgbClr val="D25B73"/>
              </a:buClr>
              <a:buFont typeface="Arial" panose="020B0604020202020204" pitchFamily="34" charset="0"/>
              <a:buChar char="•"/>
            </a:pPr>
            <a:r>
              <a:rPr lang="en-US" sz="1600" b="1" dirty="0">
                <a:solidFill>
                  <a:srgbClr val="7F7F7F"/>
                </a:solidFill>
                <a:ea typeface="Segoe UI" panose="020B0502040204020203" pitchFamily="34" charset="0"/>
                <a:cs typeface="Segoe UI" panose="020B0502040204020203" pitchFamily="34" charset="0"/>
              </a:rPr>
              <a:t>Google Chrome</a:t>
            </a:r>
            <a:br>
              <a:rPr lang="en-US" sz="1600" b="1" dirty="0">
                <a:solidFill>
                  <a:srgbClr val="7F7F7F"/>
                </a:solidFill>
                <a:ea typeface="Segoe UI" panose="020B0502040204020203" pitchFamily="34" charset="0"/>
                <a:cs typeface="Segoe UI" panose="020B0502040204020203" pitchFamily="34" charset="0"/>
              </a:rPr>
            </a:br>
            <a:endParaRPr lang="en-US" sz="1600" b="1" dirty="0">
              <a:solidFill>
                <a:srgbClr val="7F7F7F"/>
              </a:solidFill>
              <a:ea typeface="Segoe UI" panose="020B0502040204020203" pitchFamily="34" charset="0"/>
              <a:cs typeface="Segoe UI" panose="020B0502040204020203" pitchFamily="34" charset="0"/>
            </a:endParaRPr>
          </a:p>
          <a:p>
            <a:pPr marL="285750" lvl="0" indent="-285750">
              <a:buClr>
                <a:srgbClr val="D25B73"/>
              </a:buClr>
              <a:buFont typeface="Arial" panose="020B0604020202020204" pitchFamily="34" charset="0"/>
              <a:buChar char="•"/>
            </a:pPr>
            <a:r>
              <a:rPr lang="en-US" sz="1600" b="1" dirty="0">
                <a:solidFill>
                  <a:srgbClr val="7F7F7F"/>
                </a:solidFill>
                <a:ea typeface="Segoe UI" panose="020B0502040204020203" pitchFamily="34" charset="0"/>
                <a:cs typeface="Segoe UI" panose="020B0502040204020203" pitchFamily="34" charset="0"/>
              </a:rPr>
              <a:t>Mozilla Firefox</a:t>
            </a:r>
            <a:br>
              <a:rPr lang="en-US" sz="1600" b="1" dirty="0">
                <a:solidFill>
                  <a:srgbClr val="7F7F7F"/>
                </a:solidFill>
                <a:ea typeface="Segoe UI" panose="020B0502040204020203" pitchFamily="34" charset="0"/>
                <a:cs typeface="Segoe UI" panose="020B0502040204020203" pitchFamily="34" charset="0"/>
              </a:rPr>
            </a:br>
            <a:endParaRPr lang="en-US" sz="1600" b="1" dirty="0">
              <a:solidFill>
                <a:srgbClr val="7F7F7F"/>
              </a:solidFill>
              <a:ea typeface="Segoe UI" panose="020B0502040204020203" pitchFamily="34" charset="0"/>
              <a:cs typeface="Segoe UI" panose="020B0502040204020203" pitchFamily="34" charset="0"/>
            </a:endParaRPr>
          </a:p>
          <a:p>
            <a:pPr marL="285750" lvl="0" indent="-285750">
              <a:buClr>
                <a:srgbClr val="D25B73"/>
              </a:buClr>
              <a:buFont typeface="Arial" panose="020B0604020202020204" pitchFamily="34" charset="0"/>
              <a:buChar char="•"/>
            </a:pPr>
            <a:r>
              <a:rPr lang="en-US" sz="1600" b="1" dirty="0">
                <a:solidFill>
                  <a:srgbClr val="7F7F7F"/>
                </a:solidFill>
                <a:ea typeface="Segoe UI" panose="020B0502040204020203" pitchFamily="34" charset="0"/>
                <a:cs typeface="Segoe UI" panose="020B0502040204020203" pitchFamily="34" charset="0"/>
              </a:rPr>
              <a:t>Internet Explorer 9, 10, and 11</a:t>
            </a:r>
            <a:br>
              <a:rPr lang="en-US" sz="1600" b="1" dirty="0">
                <a:solidFill>
                  <a:srgbClr val="7F7F7F"/>
                </a:solidFill>
                <a:ea typeface="Segoe UI" panose="020B0502040204020203" pitchFamily="34" charset="0"/>
                <a:cs typeface="Segoe UI" panose="020B0502040204020203" pitchFamily="34" charset="0"/>
              </a:rPr>
            </a:br>
            <a:r>
              <a:rPr lang="en-US" sz="1600" b="1" dirty="0">
                <a:solidFill>
                  <a:srgbClr val="7F7F7F"/>
                </a:solidFill>
                <a:ea typeface="Segoe UI" panose="020B0502040204020203" pitchFamily="34" charset="0"/>
                <a:cs typeface="Segoe UI" panose="020B0502040204020203" pitchFamily="34" charset="0"/>
              </a:rPr>
              <a:t/>
            </a:r>
            <a:br>
              <a:rPr lang="en-US" sz="1600" b="1" dirty="0">
                <a:solidFill>
                  <a:srgbClr val="7F7F7F"/>
                </a:solidFill>
                <a:ea typeface="Segoe UI" panose="020B0502040204020203" pitchFamily="34" charset="0"/>
                <a:cs typeface="Segoe UI" panose="020B0502040204020203" pitchFamily="34" charset="0"/>
              </a:rPr>
            </a:br>
            <a:endParaRPr lang="en-US" sz="1600" b="1" dirty="0">
              <a:solidFill>
                <a:srgbClr val="7F7F7F"/>
              </a:solidFill>
              <a:ea typeface="Segoe UI" panose="020B0502040204020203" pitchFamily="34" charset="0"/>
              <a:cs typeface="Segoe UI" panose="020B0502040204020203" pitchFamily="34" charset="0"/>
            </a:endParaRPr>
          </a:p>
          <a:p>
            <a:pPr marL="285750" lvl="0" indent="-285750">
              <a:buClr>
                <a:srgbClr val="D25B73"/>
              </a:buClr>
              <a:buFont typeface="Arial" panose="020B0604020202020204" pitchFamily="34" charset="0"/>
              <a:buChar char="•"/>
            </a:pPr>
            <a:endParaRPr lang="en-US" sz="1600" b="1" dirty="0">
              <a:solidFill>
                <a:srgbClr val="7F7F7F"/>
              </a:solidFill>
              <a:ea typeface="Segoe UI" panose="020B0502040204020203" pitchFamily="34" charset="0"/>
              <a:cs typeface="Segoe UI" panose="020B0502040204020203" pitchFamily="34" charset="0"/>
            </a:endParaRPr>
          </a:p>
          <a:p>
            <a:pPr lvl="0">
              <a:buClr>
                <a:srgbClr val="D25B73"/>
              </a:buClr>
            </a:pPr>
            <a:r>
              <a:rPr lang="en-US" sz="1600" b="1" dirty="0">
                <a:solidFill>
                  <a:srgbClr val="7F7F7F"/>
                </a:solidFill>
                <a:ea typeface="Segoe UI" panose="020B0502040204020203" pitchFamily="34" charset="0"/>
                <a:cs typeface="Segoe UI" panose="020B0502040204020203" pitchFamily="34" charset="0"/>
              </a:rPr>
              <a:t>You may need to disable pop-up blockers to access the site. For information on how to disable pop-up blockers for any of these web browsers, please refer to our </a:t>
            </a:r>
            <a:r>
              <a:rPr lang="en-US" sz="1600" b="1" dirty="0">
                <a:solidFill>
                  <a:srgbClr val="7F7F7F"/>
                </a:solidFill>
                <a:ea typeface="Segoe UI" panose="020B0502040204020203" pitchFamily="34" charset="0"/>
                <a:cs typeface="Segoe UI" panose="020B0502040204020203" pitchFamily="34" charset="0"/>
                <a:hlinkClick r:id="rId3" action="ppaction://hlinkfile"/>
              </a:rPr>
              <a:t>Disabling Pop-Up Blockers guide</a:t>
            </a:r>
            <a:r>
              <a:rPr lang="en-US" sz="1600" b="1" dirty="0">
                <a:solidFill>
                  <a:srgbClr val="7F7F7F"/>
                </a:solidFill>
                <a:ea typeface="Segoe UI" panose="020B0502040204020203" pitchFamily="34" charset="0"/>
                <a:cs typeface="Segoe UI" panose="020B0502040204020203" pitchFamily="34" charset="0"/>
              </a:rPr>
              <a:t>. From this presentation,</a:t>
            </a:r>
            <a:r>
              <a:rPr lang="en-US" sz="1600" b="1" baseline="0" dirty="0">
                <a:solidFill>
                  <a:srgbClr val="7F7F7F"/>
                </a:solidFill>
                <a:ea typeface="Segoe UI" panose="020B0502040204020203" pitchFamily="34" charset="0"/>
                <a:cs typeface="Segoe UI" panose="020B0502040204020203" pitchFamily="34" charset="0"/>
              </a:rPr>
              <a:t> you can click on the link in blue, and it will open the instructions for disabling the pop-up blockers.</a:t>
            </a:r>
            <a:endParaRPr lang="en-US" sz="1600" b="1" dirty="0">
              <a:solidFill>
                <a:srgbClr val="7F7F7F"/>
              </a:solidFill>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792743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eviCore’s online portal simply visit www.evicore.com.</a:t>
            </a:r>
            <a:r>
              <a:rPr lang="en-US" baseline="0" dirty="0"/>
              <a:t> </a:t>
            </a:r>
          </a:p>
          <a:p>
            <a:endParaRPr lang="en-US" baseline="0" dirty="0"/>
          </a:p>
          <a:p>
            <a:r>
              <a:rPr lang="en-US" dirty="0"/>
              <a:t>If you are</a:t>
            </a:r>
            <a:r>
              <a:rPr lang="en-US" baseline="0" dirty="0"/>
              <a:t> already registered for the CareCore National portal or MedSolutions Portal 2.0, you will not need to re-register. You can access your account with either set of log-in credentials. This unified login experience allows you to toggle back and forth between the two portals without having to provide additional log-in information. </a:t>
            </a:r>
          </a:p>
          <a:p>
            <a:endParaRPr lang="en-US" baseline="0" dirty="0"/>
          </a:p>
          <a:p>
            <a:r>
              <a:rPr lang="en-US" baseline="0" dirty="0"/>
              <a:t>If you do not currently have an online account, Click the “Register Now” referenced here and follow along with me on these next few slides. </a:t>
            </a: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26</a:t>
            </a:fld>
            <a:endParaRPr lang="en-US" altLang="en-US" dirty="0">
              <a:solidFill>
                <a:prstClr val="black"/>
              </a:solidFill>
            </a:endParaRPr>
          </a:p>
        </p:txBody>
      </p:sp>
    </p:spTree>
    <p:extLst>
      <p:ext uri="{BB962C8B-B14F-4D97-AF65-F5344CB8AC3E}">
        <p14:creationId xmlns:p14="http://schemas.microsoft.com/office/powerpoint/2010/main" val="483890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27</a:t>
            </a:fld>
            <a:endParaRPr lang="en-US" altLang="en-US" dirty="0">
              <a:solidFill>
                <a:prstClr val="black"/>
              </a:solidFill>
            </a:endParaRPr>
          </a:p>
        </p:txBody>
      </p:sp>
    </p:spTree>
    <p:extLst>
      <p:ext uri="{BB962C8B-B14F-4D97-AF65-F5344CB8AC3E}">
        <p14:creationId xmlns:p14="http://schemas.microsoft.com/office/powerpoint/2010/main" val="2236602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D25B73"/>
              </a:buClr>
            </a:pPr>
            <a:r>
              <a:rPr lang="en-US" sz="1600" b="0" dirty="0">
                <a:solidFill>
                  <a:srgbClr val="7F7F7F"/>
                </a:solidFill>
                <a:ea typeface="Segoe UI" panose="020B0502040204020203" pitchFamily="34" charset="0"/>
                <a:cs typeface="Segoe UI" panose="020B0502040204020203" pitchFamily="34" charset="0"/>
              </a:rPr>
              <a:t>Providers will need to be added to your account prior to case submission. Click the  “</a:t>
            </a:r>
            <a:r>
              <a:rPr lang="en-US" sz="1600" b="0" dirty="0">
                <a:solidFill>
                  <a:srgbClr val="D25B73"/>
                </a:solidFill>
                <a:ea typeface="Segoe UI" panose="020B0502040204020203" pitchFamily="34" charset="0"/>
                <a:cs typeface="Segoe UI" panose="020B0502040204020203" pitchFamily="34" charset="0"/>
              </a:rPr>
              <a:t>Manage Account</a:t>
            </a:r>
            <a:r>
              <a:rPr lang="en-US" sz="1600" b="0" dirty="0">
                <a:solidFill>
                  <a:srgbClr val="7F7F7F"/>
                </a:solidFill>
                <a:ea typeface="Segoe UI" panose="020B0502040204020203" pitchFamily="34" charset="0"/>
                <a:cs typeface="Segoe UI" panose="020B0502040204020203" pitchFamily="34" charset="0"/>
              </a:rPr>
              <a:t>” tab to add provider information. </a:t>
            </a:r>
          </a:p>
          <a:p>
            <a:pPr lvl="0"/>
            <a:endParaRPr lang="en-US" sz="1600" b="0" u="sng" dirty="0">
              <a:solidFill>
                <a:schemeClr val="tx1">
                  <a:lumMod val="50000"/>
                  <a:lumOff val="50000"/>
                </a:schemeClr>
              </a:solidFill>
              <a:ea typeface="Segoe UI" panose="020B0502040204020203" pitchFamily="34" charset="0"/>
              <a:cs typeface="Segoe UI" panose="020B0502040204020203" pitchFamily="34" charset="0"/>
            </a:endParaRPr>
          </a:p>
          <a:p>
            <a:pPr lvl="0"/>
            <a:r>
              <a:rPr lang="en-US" sz="1600" b="0" u="sng" dirty="0">
                <a:solidFill>
                  <a:srgbClr val="D25B73"/>
                </a:solidFill>
                <a:ea typeface="Segoe UI" panose="020B0502040204020203" pitchFamily="34" charset="0"/>
                <a:cs typeface="Segoe UI" panose="020B0502040204020203" pitchFamily="34" charset="0"/>
              </a:rPr>
              <a:t>Note</a:t>
            </a:r>
            <a:r>
              <a:rPr lang="en-US" sz="1600" b="0" dirty="0">
                <a:solidFill>
                  <a:srgbClr val="D25B73"/>
                </a:solidFill>
                <a:ea typeface="Segoe UI" panose="020B0502040204020203" pitchFamily="34" charset="0"/>
                <a:cs typeface="Segoe UI" panose="020B0502040204020203" pitchFamily="34" charset="0"/>
              </a:rPr>
              <a:t>: </a:t>
            </a:r>
            <a:r>
              <a:rPr lang="en-US" sz="1600" b="0" dirty="0">
                <a:solidFill>
                  <a:schemeClr val="tx1">
                    <a:lumMod val="50000"/>
                    <a:lumOff val="50000"/>
                  </a:schemeClr>
                </a:solidFill>
                <a:ea typeface="Segoe UI" panose="020B0502040204020203" pitchFamily="34" charset="0"/>
                <a:cs typeface="Segoe UI" panose="020B0502040204020203" pitchFamily="34" charset="0"/>
              </a:rPr>
              <a:t>You can access the MedSolutions Portal at any time if you are registered. Click the MedSolutions Portal button on the top right corner to seamlessly toggle back and forth between the two portals without having to log-in multiple accounts.</a:t>
            </a:r>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498625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buClr>
                <a:srgbClr val="D25B73"/>
              </a:buClr>
            </a:pPr>
            <a:r>
              <a:rPr lang="en-US" sz="1200" b="0" dirty="0">
                <a:solidFill>
                  <a:srgbClr val="7F7F7F"/>
                </a:solidFill>
                <a:ea typeface="Segoe UI" panose="020B0502040204020203" pitchFamily="34" charset="0"/>
                <a:cs typeface="Segoe UI" panose="020B0502040204020203" pitchFamily="34" charset="0"/>
              </a:rPr>
              <a:t> Under the “Manage Your</a:t>
            </a:r>
            <a:r>
              <a:rPr lang="en-US" sz="1200" b="0" baseline="0" dirty="0">
                <a:solidFill>
                  <a:srgbClr val="7F7F7F"/>
                </a:solidFill>
                <a:ea typeface="Segoe UI" panose="020B0502040204020203" pitchFamily="34" charset="0"/>
                <a:cs typeface="Segoe UI" panose="020B0502040204020203" pitchFamily="34" charset="0"/>
              </a:rPr>
              <a:t> Account” tab </a:t>
            </a:r>
            <a:r>
              <a:rPr lang="en-US" sz="1200" b="0" dirty="0">
                <a:solidFill>
                  <a:srgbClr val="7F7F7F"/>
                </a:solidFill>
                <a:ea typeface="Segoe UI" panose="020B0502040204020203" pitchFamily="34" charset="0"/>
                <a:cs typeface="Segoe UI" panose="020B0502040204020203" pitchFamily="34" charset="0"/>
              </a:rPr>
              <a:t>Click the “</a:t>
            </a:r>
            <a:r>
              <a:rPr lang="en-US" sz="1200" b="0" dirty="0">
                <a:solidFill>
                  <a:srgbClr val="D25B73"/>
                </a:solidFill>
                <a:ea typeface="Segoe UI" panose="020B0502040204020203" pitchFamily="34" charset="0"/>
                <a:cs typeface="Segoe UI" panose="020B0502040204020203" pitchFamily="34" charset="0"/>
              </a:rPr>
              <a:t>Add Provider</a:t>
            </a:r>
            <a:r>
              <a:rPr lang="en-US" sz="1200" b="0" dirty="0">
                <a:solidFill>
                  <a:srgbClr val="7F7F7F"/>
                </a:solidFill>
                <a:ea typeface="Segoe UI" panose="020B0502040204020203" pitchFamily="34" charset="0"/>
                <a:cs typeface="Segoe UI" panose="020B0502040204020203" pitchFamily="34" charset="0"/>
              </a:rPr>
              <a:t>” button.</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347120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clinical certification at the top of the portal, then select the appropriate program.</a:t>
            </a:r>
            <a:r>
              <a:rPr lang="en-US" baseline="0" dirty="0"/>
              <a:t> One you continue you will be prompted to select the requesting provider which your providers should already be entered. You can filter by last name or NPI if you have a lot of providers added to your account.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These</a:t>
            </a:r>
            <a:r>
              <a:rPr lang="en-US" i="1" baseline="0" dirty="0"/>
              <a:t> choices </a:t>
            </a:r>
            <a:r>
              <a:rPr lang="en-US" i="1" dirty="0"/>
              <a:t>will also be on the header bar coming later.</a:t>
            </a:r>
          </a:p>
          <a:p>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594680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clinical certification at the top of the portal, then select the appropriate program.</a:t>
            </a:r>
            <a:r>
              <a:rPr lang="en-US" baseline="0" dirty="0"/>
              <a:t> One you continue you will be prompted to select the requesting provider which your providers should already be entered. You can filter by last name or NPI if you have a lot of providers added to your account.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These</a:t>
            </a:r>
            <a:r>
              <a:rPr lang="en-US" i="1" baseline="0" dirty="0"/>
              <a:t> choices </a:t>
            </a:r>
            <a:r>
              <a:rPr lang="en-US" i="1" dirty="0"/>
              <a:t>will also be on the header bar coming later.</a:t>
            </a:r>
          </a:p>
          <a:p>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555453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Select the health plan</a:t>
            </a:r>
            <a:r>
              <a:rPr lang="en-US" baseline="0" dirty="0"/>
              <a:t> and provider’s address to continue.</a:t>
            </a:r>
            <a:endParaRPr lang="en-US" dirty="0"/>
          </a:p>
          <a:p>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834425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Enter patient info, and please use forward slashes to separate month/day/year when entering the DOB; all three fields are required. Once entered click on “Eligibility Lookup” and select from the list of patients that are displayed, which may include an entire family; then click continue.</a:t>
            </a:r>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763904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will be asked if you will be the surgeon performing the surgery. If you answer yes, you will be entered as the rendering. If you answer no, you will have the option of entering a rendering surgeon. </a:t>
            </a: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34</a:t>
            </a:fld>
            <a:endParaRPr lang="en-US" altLang="en-US" dirty="0">
              <a:solidFill>
                <a:prstClr val="black"/>
              </a:solidFill>
            </a:endParaRPr>
          </a:p>
        </p:txBody>
      </p:sp>
    </p:spTree>
    <p:extLst>
      <p:ext uri="{BB962C8B-B14F-4D97-AF65-F5344CB8AC3E}">
        <p14:creationId xmlns:p14="http://schemas.microsoft.com/office/powerpoint/2010/main" val="185557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5</a:t>
            </a:fld>
            <a:endParaRPr lang="en-US" altLang="en-US" dirty="0"/>
          </a:p>
        </p:txBody>
      </p:sp>
    </p:spTree>
    <p:extLst>
      <p:ext uri="{BB962C8B-B14F-4D97-AF65-F5344CB8AC3E}">
        <p14:creationId xmlns:p14="http://schemas.microsoft.com/office/powerpoint/2010/main" val="2107301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Confirm your</a:t>
            </a:r>
            <a:r>
              <a:rPr lang="en-US" baseline="0" dirty="0"/>
              <a:t> selections, you have the ability to edit and correct the information by selecting the edit button next to “physician”. Do not use the back button in this instance, it may loose the information that you have already entered.</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936229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is your specific site search. Enter the zip code along</a:t>
            </a:r>
            <a:r>
              <a:rPr lang="en-US" baseline="0" dirty="0"/>
              <a:t> with the</a:t>
            </a:r>
            <a:r>
              <a:rPr lang="en-US" dirty="0"/>
              <a:t> first word of the facility name or the last name of the </a:t>
            </a:r>
            <a:r>
              <a:rPr lang="en-US" baseline="0" dirty="0"/>
              <a:t>rendering practitioner only, and then look up the site. The more information you enter the greater the chance of it not finding the site. The zip code you enter should be tied to the facility site. Once you have selected an option the continue button will appear.</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86970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Now</a:t>
            </a:r>
            <a:r>
              <a:rPr lang="en-US" baseline="0" dirty="0"/>
              <a:t> you're entering the clinical pathway. If you need to confirm information you are entering or need to add additional data check “finish later” and then the submit button. You will have two</a:t>
            </a:r>
            <a:r>
              <a:rPr lang="en-US" dirty="0"/>
              <a:t> business</a:t>
            </a:r>
            <a:r>
              <a:rPr lang="en-US" baseline="0" dirty="0"/>
              <a:t> day to complete the case. </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398968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Select an Urgency Indicator and Upload your patient’s relevant medical records that support your request. You can upload up to </a:t>
            </a:r>
            <a:r>
              <a:rPr lang="en-US" sz="1200" b="1" kern="1200" dirty="0">
                <a:solidFill>
                  <a:schemeClr val="tx1"/>
                </a:solidFill>
                <a:effectLst/>
                <a:latin typeface="+mn-lt"/>
                <a:ea typeface="+mn-ea"/>
                <a:cs typeface="+mn-cs"/>
              </a:rPr>
              <a:t>FIVE documents</a:t>
            </a:r>
            <a:r>
              <a:rPr lang="en-US" sz="1200" kern="1200" dirty="0">
                <a:solidFill>
                  <a:schemeClr val="tx1"/>
                </a:solidFill>
                <a:effectLst/>
                <a:latin typeface="+mn-lt"/>
                <a:ea typeface="+mn-ea"/>
                <a:cs typeface="+mn-cs"/>
              </a:rPr>
              <a:t> in .doc, .docx, or .pdf format. Your case will only be considered Urgent if there is a successful upload.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65000"/>
                    <a:lumOff val="35000"/>
                  </a:schemeClr>
                </a:solidFill>
                <a:latin typeface="+mn-lt"/>
                <a:ea typeface="Segoe UI" panose="020B0502040204020203" pitchFamily="34" charset="0"/>
                <a:cs typeface="Segoe UI" panose="020B0502040204020203" pitchFamily="34" charset="0"/>
              </a:rPr>
              <a:t>If your request is urgent select No, if the case is standard select Yes. </a:t>
            </a:r>
            <a:endParaRPr lang="en-US" sz="1000" kern="1200" dirty="0">
              <a:solidFill>
                <a:schemeClr val="tx1">
                  <a:lumMod val="65000"/>
                  <a:lumOff val="35000"/>
                </a:schemeClr>
              </a:solidFill>
              <a:latin typeface="+mn-lt"/>
              <a:ea typeface="Segoe UI" panose="020B0502040204020203" pitchFamily="34" charset="0"/>
              <a:cs typeface="Segoe UI" panose="020B0502040204020203" pitchFamily="34" charset="0"/>
            </a:endParaRPr>
          </a:p>
          <a:p>
            <a:pPr lvl="0"/>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547042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Now</a:t>
            </a:r>
            <a:r>
              <a:rPr lang="en-US" baseline="0" dirty="0"/>
              <a:t> you're entering the clinical pathway. If you need to confirm information you are entering or need to add additional data check “finish later” and then the submit button. You will have two</a:t>
            </a:r>
            <a:r>
              <a:rPr lang="en-US" dirty="0"/>
              <a:t> business</a:t>
            </a:r>
            <a:r>
              <a:rPr lang="en-US" baseline="0" dirty="0"/>
              <a:t> day to complete the case. </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246269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Now</a:t>
            </a:r>
            <a:r>
              <a:rPr lang="en-US" baseline="0" dirty="0"/>
              <a:t> you're entering the clinical pathway. If you need to confirm information you are entering or need to add additional data check “finish later” and then the submit button. You will have two</a:t>
            </a:r>
            <a:r>
              <a:rPr lang="en-US" dirty="0"/>
              <a:t> business</a:t>
            </a:r>
            <a:r>
              <a:rPr lang="en-US" baseline="0" dirty="0"/>
              <a:t> day to complete the case. </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959394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Now</a:t>
            </a:r>
            <a:r>
              <a:rPr lang="en-US" baseline="0" dirty="0"/>
              <a:t> you're entering the clinical pathway. If you need to confirm information you are entering or need to add additional data check “finish later” and then the submit button. You will have two</a:t>
            </a:r>
            <a:r>
              <a:rPr lang="en-US" dirty="0"/>
              <a:t> business</a:t>
            </a:r>
            <a:r>
              <a:rPr lang="en-US" baseline="0" dirty="0"/>
              <a:t> day to complete the case. </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883670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42</a:t>
            </a:fld>
            <a:endParaRPr lang="en-US" altLang="en-US" dirty="0">
              <a:solidFill>
                <a:prstClr val="black"/>
              </a:solidFill>
            </a:endParaRPr>
          </a:p>
        </p:txBody>
      </p:sp>
    </p:spTree>
    <p:extLst>
      <p:ext uri="{BB962C8B-B14F-4D97-AF65-F5344CB8AC3E}">
        <p14:creationId xmlns:p14="http://schemas.microsoft.com/office/powerpoint/2010/main" val="3734675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Clr>
                <a:srgbClr val="D25B73"/>
              </a:buClr>
              <a:buFont typeface="Arial" panose="020B0604020202020204" pitchFamily="34" charset="0"/>
              <a:buChar char="•"/>
            </a:pPr>
            <a:r>
              <a:rPr lang="en-US" b="0" dirty="0">
                <a:solidFill>
                  <a:srgbClr val="7F7F7F"/>
                </a:solidFill>
                <a:ea typeface="Segoe UI" panose="020B0502040204020203" pitchFamily="34" charset="0"/>
                <a:cs typeface="Segoe UI" panose="020B0502040204020203" pitchFamily="34" charset="0"/>
              </a:rPr>
              <a:t>CareCore National Portal now includes a Certification Summary tab, to better track your recently submitted cases. </a:t>
            </a:r>
          </a:p>
          <a:p>
            <a:pPr marL="285750" lvl="0" indent="-285750">
              <a:buClr>
                <a:srgbClr val="D25B73"/>
              </a:buClr>
              <a:buFont typeface="Arial" panose="020B0604020202020204" pitchFamily="34" charset="0"/>
              <a:buChar char="•"/>
            </a:pPr>
            <a:r>
              <a:rPr lang="en-US" b="0" dirty="0">
                <a:solidFill>
                  <a:srgbClr val="7F7F7F"/>
                </a:solidFill>
                <a:ea typeface="Segoe UI" panose="020B0502040204020203" pitchFamily="34" charset="0"/>
                <a:cs typeface="Segoe UI" panose="020B0502040204020203" pitchFamily="34" charset="0"/>
              </a:rPr>
              <a:t>The work list can also be filtered - as seen above. </a:t>
            </a:r>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04206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Clr>
                <a:srgbClr val="D25B73"/>
              </a:buClr>
              <a:buFont typeface="Arial" panose="020B0604020202020204" pitchFamily="34" charset="0"/>
              <a:buChar char="•"/>
            </a:pPr>
            <a:r>
              <a:rPr lang="en-US" b="0" dirty="0">
                <a:solidFill>
                  <a:srgbClr val="7F7F7F"/>
                </a:solidFill>
                <a:ea typeface="Segoe UI" panose="020B0502040204020203" pitchFamily="34" charset="0"/>
                <a:cs typeface="Segoe UI" panose="020B0502040204020203" pitchFamily="34" charset="0"/>
              </a:rPr>
              <a:t>CareCore National Portal now includes a Certification Summary tab, to better track your recently submitted cases. </a:t>
            </a:r>
          </a:p>
          <a:p>
            <a:pPr marL="285750" lvl="0" indent="-285750">
              <a:buClr>
                <a:srgbClr val="D25B73"/>
              </a:buClr>
              <a:buFont typeface="Arial" panose="020B0604020202020204" pitchFamily="34" charset="0"/>
              <a:buChar char="•"/>
            </a:pPr>
            <a:r>
              <a:rPr lang="en-US" b="0" dirty="0">
                <a:solidFill>
                  <a:srgbClr val="7F7F7F"/>
                </a:solidFill>
                <a:ea typeface="Segoe UI" panose="020B0502040204020203" pitchFamily="34" charset="0"/>
                <a:cs typeface="Segoe UI" panose="020B0502040204020203" pitchFamily="34" charset="0"/>
              </a:rPr>
              <a:t>The work list can also be filtered - as seen above. </a:t>
            </a:r>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13121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504D"/>
                </a:solidFill>
                <a:effectLst/>
                <a:uLnTx/>
                <a:uFillTx/>
                <a:latin typeface="+mn-lt"/>
              </a:rPr>
              <a:t>Let’s try more audience participation. Who can tell me what the “evi” part of eviCore stands for? Hint: The answer is on the screen. </a:t>
            </a:r>
          </a:p>
          <a:p>
            <a:pPr marL="0" marR="0" lvl="0" indent="0" algn="l" defTabSz="45717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0504D"/>
              </a:solidFill>
              <a:effectLst/>
              <a:uLnTx/>
              <a:uFillTx/>
              <a:latin typeface="+mn-lt"/>
            </a:endParaRPr>
          </a:p>
          <a:p>
            <a:pPr marL="0" marR="0" lvl="0" indent="0" algn="l" defTabSz="4571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504D"/>
                </a:solidFill>
                <a:effectLst/>
                <a:uLnTx/>
                <a:uFillTx/>
                <a:latin typeface="+mn-lt"/>
              </a:rPr>
              <a:t>(Then explain how it stands for our evidence-based guidelines.) </a:t>
            </a:r>
          </a:p>
          <a:p>
            <a:pPr marL="0" marR="0" lvl="0" indent="0" algn="l" defTabSz="45717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504D"/>
                </a:solidFill>
                <a:effectLst/>
                <a:uLnTx/>
                <a:uFillTx/>
                <a:latin typeface="+mn-lt"/>
              </a:rPr>
              <a:t> </a:t>
            </a:r>
          </a:p>
          <a:p>
            <a:pPr marL="0" marR="0" lvl="0" indent="0" algn="l" defTabSz="45717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504D"/>
                </a:solidFill>
                <a:effectLst/>
                <a:uLnTx/>
                <a:uFillTx/>
                <a:latin typeface="+mn-lt"/>
              </a:rPr>
              <a:t>Our clinical guidelines are some of the most comprehensive in the industry. </a:t>
            </a:r>
          </a:p>
          <a:p>
            <a:pPr marL="171441" indent="-171441">
              <a:lnSpc>
                <a:spcPct val="120000"/>
              </a:lnSpc>
              <a:spcAft>
                <a:spcPts val="400"/>
              </a:spcAft>
              <a:buFont typeface="Arial"/>
              <a:buChar char="•"/>
            </a:pPr>
            <a:r>
              <a:rPr lang="en-US" dirty="0"/>
              <a:t>Multiple sources of input including feedbac</a:t>
            </a:r>
            <a:r>
              <a:rPr lang="en-US" baseline="0" dirty="0"/>
              <a:t>k from health plan partners</a:t>
            </a:r>
            <a:endParaRPr lang="en-US" dirty="0"/>
          </a:p>
          <a:p>
            <a:pPr marL="171441" indent="-171441">
              <a:lnSpc>
                <a:spcPct val="120000"/>
              </a:lnSpc>
              <a:spcAft>
                <a:spcPts val="400"/>
              </a:spcAft>
              <a:buFont typeface="Arial"/>
              <a:buChar char="•"/>
            </a:pPr>
            <a:r>
              <a:rPr lang="en-US" dirty="0"/>
              <a:t>Based on Clinical Presentation</a:t>
            </a:r>
          </a:p>
          <a:p>
            <a:pPr marL="168244" indent="-168244">
              <a:lnSpc>
                <a:spcPct val="120000"/>
              </a:lnSpc>
              <a:spcAft>
                <a:spcPts val="400"/>
              </a:spcAft>
              <a:buFont typeface="Arial"/>
              <a:buChar char="•"/>
            </a:pPr>
            <a:r>
              <a:rPr lang="en-US" baseline="0" dirty="0"/>
              <a:t>Compliant with Medicare NCDs/LCDs</a:t>
            </a:r>
            <a:endParaRPr lang="en-US" dirty="0"/>
          </a:p>
          <a:p>
            <a:pPr marL="0" marR="0" lvl="0" indent="0" algn="l" defTabSz="457175"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504D"/>
              </a:solidFill>
              <a:effectLst/>
              <a:uLnTx/>
              <a:uFillTx/>
              <a:latin typeface="+mn-lt"/>
            </a:endParaRPr>
          </a:p>
          <a:p>
            <a:pPr defTabSz="465835">
              <a:defRPr/>
            </a:pPr>
            <a:endParaRPr lang="en-US" b="1" dirty="0">
              <a:solidFill>
                <a:schemeClr val="accent2"/>
              </a:solidFill>
            </a:endParaRPr>
          </a:p>
        </p:txBody>
      </p:sp>
      <p:sp>
        <p:nvSpPr>
          <p:cNvPr id="4" name="Slide Number Placeholder 3"/>
          <p:cNvSpPr>
            <a:spLocks noGrp="1"/>
          </p:cNvSpPr>
          <p:nvPr>
            <p:ph type="sldNum" sz="quarter" idx="5"/>
          </p:nvPr>
        </p:nvSpPr>
        <p:spPr/>
        <p:txBody>
          <a:bodyPr/>
          <a:lstStyle/>
          <a:p>
            <a:pPr>
              <a:defRPr/>
            </a:pPr>
            <a:fld id="{E30EF2E4-536E-FE42-A124-2342080CC1BE}" type="slidenum">
              <a:rPr lang="en-US" altLang="en-US" smtClean="0"/>
              <a:pPr>
                <a:defRPr/>
              </a:pPr>
              <a:t>6</a:t>
            </a:fld>
            <a:endParaRPr lang="en-US" altLang="en-US" dirty="0"/>
          </a:p>
        </p:txBody>
      </p:sp>
    </p:spTree>
    <p:extLst>
      <p:ext uri="{BB962C8B-B14F-4D97-AF65-F5344CB8AC3E}">
        <p14:creationId xmlns:p14="http://schemas.microsoft.com/office/powerpoint/2010/main" val="114119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rgbClr val="D25B73"/>
              </a:buClr>
              <a:buFont typeface="Arial" panose="020B0604020202020204" pitchFamily="34" charset="0"/>
              <a:buNone/>
            </a:pPr>
            <a:r>
              <a:rPr lang="en-US" b="0" dirty="0" smtClean="0">
                <a:solidFill>
                  <a:srgbClr val="7F7F7F"/>
                </a:solidFill>
                <a:ea typeface="Segoe UI" panose="020B0502040204020203" pitchFamily="34" charset="0"/>
                <a:cs typeface="Segoe UI" panose="020B0502040204020203" pitchFamily="34" charset="0"/>
              </a:rPr>
              <a:t>If</a:t>
            </a:r>
            <a:r>
              <a:rPr lang="en-US" b="0" baseline="0" dirty="0" smtClean="0">
                <a:solidFill>
                  <a:srgbClr val="7F7F7F"/>
                </a:solidFill>
                <a:ea typeface="Segoe UI" panose="020B0502040204020203" pitchFamily="34" charset="0"/>
                <a:cs typeface="Segoe UI" panose="020B0502040204020203" pitchFamily="34" charset="0"/>
              </a:rPr>
              <a:t> you have additional requests you need to submit for prior authorization, we have duplication feature. This allows you to copy over the program and or provider information to save time. </a:t>
            </a:r>
            <a:endParaRPr lang="en-US" b="0" dirty="0">
              <a:solidFill>
                <a:srgbClr val="7F7F7F"/>
              </a:solidFill>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765063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46</a:t>
            </a:fld>
            <a:endParaRPr lang="en-US" altLang="en-US" dirty="0">
              <a:solidFill>
                <a:prstClr val="black"/>
              </a:solidFill>
            </a:endParaRPr>
          </a:p>
        </p:txBody>
      </p:sp>
    </p:spTree>
    <p:extLst>
      <p:ext uri="{BB962C8B-B14F-4D97-AF65-F5344CB8AC3E}">
        <p14:creationId xmlns:p14="http://schemas.microsoft.com/office/powerpoint/2010/main" val="1202778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47</a:t>
            </a:fld>
            <a:endParaRPr lang="en-US" altLang="en-US" dirty="0">
              <a:solidFill>
                <a:prstClr val="black"/>
              </a:solidFill>
            </a:endParaRPr>
          </a:p>
        </p:txBody>
      </p:sp>
    </p:spTree>
    <p:extLst>
      <p:ext uri="{BB962C8B-B14F-4D97-AF65-F5344CB8AC3E}">
        <p14:creationId xmlns:p14="http://schemas.microsoft.com/office/powerpoint/2010/main" val="3996957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Note! You can add another case for the same Peer to Peer appointment request by selecting “Add Another Case” (maximum of 4 cases, some restrictions may apply</a:t>
            </a:r>
            <a:r>
              <a:rPr lang="en-US" b="1" dirty="0" smtClean="0"/>
              <a:t>*</a:t>
            </a:r>
            <a:r>
              <a:rPr lang="en-US"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smtClean="0"/>
              <a:t>There might be times when we are unable to accommodate more than one case with the same eviCore reviewer. This is usually because different credentials or licensure types are needed for one or more of the cases in question. You will receive a prompt to schedule these separately when this occurs.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48</a:t>
            </a:fld>
            <a:endParaRPr lang="en-US" altLang="en-US" dirty="0">
              <a:solidFill>
                <a:prstClr val="black"/>
              </a:solidFill>
            </a:endParaRPr>
          </a:p>
        </p:txBody>
      </p:sp>
    </p:spTree>
    <p:extLst>
      <p:ext uri="{BB962C8B-B14F-4D97-AF65-F5344CB8AC3E}">
        <p14:creationId xmlns:p14="http://schemas.microsoft.com/office/powerpoint/2010/main" val="2931966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49</a:t>
            </a:fld>
            <a:endParaRPr lang="en-US" altLang="en-US" dirty="0">
              <a:solidFill>
                <a:prstClr val="black"/>
              </a:solidFill>
            </a:endParaRPr>
          </a:p>
        </p:txBody>
      </p:sp>
    </p:spTree>
    <p:extLst>
      <p:ext uri="{BB962C8B-B14F-4D97-AF65-F5344CB8AC3E}">
        <p14:creationId xmlns:p14="http://schemas.microsoft.com/office/powerpoint/2010/main" val="246822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Note: </a:t>
            </a:r>
            <a:r>
              <a:rPr lang="en-US" sz="1200" kern="1200" dirty="0" smtClean="0">
                <a:solidFill>
                  <a:schemeClr val="tx1"/>
                </a:solidFill>
                <a:effectLst/>
                <a:latin typeface="+mn-lt"/>
                <a:ea typeface="ＭＳ Ｐゴシック" charset="0"/>
                <a:cs typeface="ＭＳ Ｐゴシック" panose="020B0600070205080204" pitchFamily="34" charset="-128"/>
              </a:rPr>
              <a:t>You will also receive a confirmation email with a calendar invite to the Peer to Peer appointment. </a:t>
            </a:r>
          </a:p>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50</a:t>
            </a:fld>
            <a:endParaRPr lang="en-US" altLang="en-US" dirty="0">
              <a:solidFill>
                <a:prstClr val="black"/>
              </a:solidFill>
            </a:endParaRPr>
          </a:p>
        </p:txBody>
      </p:sp>
    </p:spTree>
    <p:extLst>
      <p:ext uri="{BB962C8B-B14F-4D97-AF65-F5344CB8AC3E}">
        <p14:creationId xmlns:p14="http://schemas.microsoft.com/office/powerpoint/2010/main" val="3085201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51</a:t>
            </a:fld>
            <a:endParaRPr lang="en-US" altLang="en-US" dirty="0">
              <a:solidFill>
                <a:prstClr val="black"/>
              </a:solidFill>
            </a:endParaRPr>
          </a:p>
        </p:txBody>
      </p:sp>
    </p:spTree>
    <p:extLst>
      <p:ext uri="{BB962C8B-B14F-4D97-AF65-F5344CB8AC3E}">
        <p14:creationId xmlns:p14="http://schemas.microsoft.com/office/powerpoint/2010/main" val="4156483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59</a:t>
            </a:fld>
            <a:endParaRPr lang="en-US" altLang="en-US" dirty="0"/>
          </a:p>
        </p:txBody>
      </p:sp>
    </p:spTree>
    <p:extLst>
      <p:ext uri="{BB962C8B-B14F-4D97-AF65-F5344CB8AC3E}">
        <p14:creationId xmlns:p14="http://schemas.microsoft.com/office/powerpoint/2010/main" val="1095991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Thank you so much for joining</a:t>
            </a:r>
            <a:r>
              <a:rPr lang="en-US" baseline="0" dirty="0"/>
              <a:t> the eviCore web portal training session. Please note that your experience may vary slightly depending upon the solution. As a reminder, I will be emailing a copy of this presentation to the email that you registered with.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Are there any questions?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Have a wonderful day!</a:t>
            </a:r>
            <a:endParaRPr lang="en-US" dirty="0"/>
          </a:p>
          <a:p>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414971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a:t>
            </a:r>
            <a:r>
              <a:rPr lang="en-US" sz="1400" baseline="0" dirty="0"/>
              <a:t> have Board Certified Medical Directors and dedicated nursing teams for each of our solutions. In the instance a physician needs to conduct a clinical consultation with an eviCore Medical Director, we have physicians available in the same specialty and/or area of expertise. </a:t>
            </a:r>
            <a:endParaRPr lang="en-US" sz="1400"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7</a:t>
            </a:fld>
            <a:endParaRPr lang="en-US" altLang="en-US" dirty="0"/>
          </a:p>
        </p:txBody>
      </p:sp>
    </p:spTree>
    <p:extLst>
      <p:ext uri="{BB962C8B-B14F-4D97-AF65-F5344CB8AC3E}">
        <p14:creationId xmlns:p14="http://schemas.microsoft.com/office/powerpoint/2010/main" val="184521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went over the what services and members require prior authorization,</a:t>
            </a:r>
            <a:r>
              <a:rPr lang="en-US" baseline="0" dirty="0"/>
              <a:t> it’s time to discuss the methods of requesting authorization through eviCore and how our clinical processing is designed. </a:t>
            </a:r>
          </a:p>
          <a:p>
            <a:endParaRPr lang="en-US" baseline="0" dirty="0"/>
          </a:p>
          <a:p>
            <a:r>
              <a:rPr lang="en-US" baseline="0" dirty="0"/>
              <a:t>Essentially, The patient will visit the provider and will provide their demographic information (Member Id, DOB, First and Last Name, Address, Phone, etc.). Based on the physician’s findings, the provider will be able to indicate a diagnosis and the requested  study.(CPT Code and ICD10 code). From here the provider will request prior authorization for a study either by phone, fax or web. Once the case has been started providers will need to provide the most accurate clinical information related to the patient’s diagnosis (during the clinical collection pathways) to ensure the request meets medical necessity. </a:t>
            </a:r>
          </a:p>
          <a:p>
            <a:endParaRPr lang="en-US" baseline="0" dirty="0"/>
          </a:p>
          <a:p>
            <a:r>
              <a:rPr lang="en-US" baseline="0" dirty="0"/>
              <a:t>If the request meets medical necessity based on the clinical information provided, providers could have the potential to receive real-time approval. If additional clinical information is required to prove medical necessity the request will be set to pending and assigned to a clinical reviewer for further processing.</a:t>
            </a:r>
          </a:p>
          <a:p>
            <a:endParaRPr lang="en-US" dirty="0"/>
          </a:p>
        </p:txBody>
      </p:sp>
      <p:sp>
        <p:nvSpPr>
          <p:cNvPr id="4" name="Slide Number Placeholder 3"/>
          <p:cNvSpPr>
            <a:spLocks noGrp="1"/>
          </p:cNvSpPr>
          <p:nvPr>
            <p:ph type="sldNum" sz="quarter" idx="5"/>
          </p:nvPr>
        </p:nvSpPr>
        <p:spPr/>
        <p:txBody>
          <a:bodyPr/>
          <a:lstStyle/>
          <a:p>
            <a:pPr>
              <a:defRPr/>
            </a:pPr>
            <a:fld id="{E30EF2E4-536E-FE42-A124-2342080CC1BE}" type="slidenum">
              <a:rPr lang="en-US" altLang="en-US" smtClean="0"/>
              <a:pPr>
                <a:defRPr/>
              </a:pPr>
              <a:t>8</a:t>
            </a:fld>
            <a:endParaRPr lang="en-US" altLang="en-US" dirty="0"/>
          </a:p>
        </p:txBody>
      </p:sp>
    </p:spTree>
    <p:extLst>
      <p:ext uri="{BB962C8B-B14F-4D97-AF65-F5344CB8AC3E}">
        <p14:creationId xmlns:p14="http://schemas.microsoft.com/office/powerpoint/2010/main" val="47823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the prior authorization process</a:t>
            </a:r>
            <a:r>
              <a:rPr lang="en-US" baseline="0" dirty="0"/>
              <a:t> specific to [Client Name]. </a:t>
            </a: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9</a:t>
            </a:fld>
            <a:endParaRPr lang="en-US" altLang="en-US" dirty="0"/>
          </a:p>
        </p:txBody>
      </p:sp>
    </p:spTree>
    <p:extLst>
      <p:ext uri="{BB962C8B-B14F-4D97-AF65-F5344CB8AC3E}">
        <p14:creationId xmlns:p14="http://schemas.microsoft.com/office/powerpoint/2010/main" val="34231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begin submitting your prior authorization requests on [phone live] for dates of service [program live] and after. Prior authorization is required for outpatient, diagnostic and elective services. Any services that are performed in the emergency room, as an observation or inpatient stay do NOT require prior authorization thru eviCore. </a:t>
            </a:r>
          </a:p>
          <a:p>
            <a:endParaRPr lang="en-US" baseline="0" dirty="0"/>
          </a:p>
          <a:p>
            <a:r>
              <a:rPr lang="en-US" baseline="0" dirty="0"/>
              <a:t>The members eligibility can be verified by going to the health plans website listed at the bottom. </a:t>
            </a:r>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10</a:t>
            </a:fld>
            <a:endParaRPr lang="en-US" altLang="en-US" dirty="0"/>
          </a:p>
        </p:txBody>
      </p:sp>
    </p:spTree>
    <p:extLst>
      <p:ext uri="{BB962C8B-B14F-4D97-AF65-F5344CB8AC3E}">
        <p14:creationId xmlns:p14="http://schemas.microsoft.com/office/powerpoint/2010/main" val="196236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dirty="0"/>
              <a:t>All Lines of Business | Local and National Programs | Flexible Pricing Models</a:t>
            </a:r>
          </a:p>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49674894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oleObject" Target="../embeddings/oleObject3.bin"/><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oleObject" Target="../embeddings/oleObject4.bin"/><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242" y="5929199"/>
            <a:ext cx="371221" cy="31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QIO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55983" y="5967299"/>
            <a:ext cx="1022998" cy="24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2"/>
          <p:cNvGraphicFramePr>
            <a:graphicFrameLocks noChangeAspect="1"/>
          </p:cNvGraphicFramePr>
          <p:nvPr userDrawn="1">
            <p:extLst>
              <p:ext uri="{D42A27DB-BD31-4B8C-83A1-F6EECF244321}">
                <p14:modId xmlns:p14="http://schemas.microsoft.com/office/powerpoint/2010/main" val="1556176544"/>
              </p:ext>
            </p:extLst>
          </p:nvPr>
        </p:nvGraphicFramePr>
        <p:xfrm>
          <a:off x="3631641" y="5898719"/>
          <a:ext cx="475574" cy="377191"/>
        </p:xfrm>
        <a:graphic>
          <a:graphicData uri="http://schemas.openxmlformats.org/presentationml/2006/ole">
            <mc:AlternateContent xmlns:mc="http://schemas.openxmlformats.org/markup-compatibility/2006">
              <mc:Choice xmlns:v="urn:schemas-microsoft-com:vml" Requires="v">
                <p:oleObj spid="_x0000_s4371" name="Photo Editor Photo" r:id="rId5" imgW="5068007" imgH="4315427" progId="">
                  <p:embed/>
                </p:oleObj>
              </mc:Choice>
              <mc:Fallback>
                <p:oleObj name="Photo Editor Photo" r:id="rId5" imgW="5068007" imgH="431542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1641" y="5898719"/>
                        <a:ext cx="475574" cy="377191"/>
                      </a:xfrm>
                      <a:prstGeom prst="rect">
                        <a:avLst/>
                      </a:prstGeom>
                      <a:noFill/>
                      <a:ln>
                        <a:noFill/>
                      </a:ln>
                    </p:spPr>
                  </p:pic>
                </p:oleObj>
              </mc:Fallback>
            </mc:AlternateContent>
          </a:graphicData>
        </a:graphic>
      </p:graphicFrame>
      <p:pic>
        <p:nvPicPr>
          <p:cNvPr id="11" name="Picture 11" descr="highres logo.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66038" y="5969204"/>
            <a:ext cx="514920" cy="23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userDrawn="1"/>
        </p:nvSpPr>
        <p:spPr>
          <a:xfrm>
            <a:off x="402241" y="6322103"/>
            <a:ext cx="6240605" cy="281177"/>
          </a:xfrm>
          <a:prstGeom prst="rect">
            <a:avLst/>
          </a:prstGeom>
          <a:noFill/>
        </p:spPr>
        <p:txBody>
          <a:bodyPr wrap="square" lIns="0" tIns="0" rIns="0" bIns="0" rtlCol="0">
            <a:noAutofit/>
          </a:bodyPr>
          <a:lstStyle/>
          <a:p>
            <a:r>
              <a:rPr lang="en-US" sz="800" kern="1200" baseline="0" dirty="0">
                <a:solidFill>
                  <a:schemeClr val="tx1">
                    <a:lumMod val="50000"/>
                    <a:lumOff val="50000"/>
                  </a:schemeClr>
                </a:solidFill>
                <a:latin typeface="+mj-lt"/>
                <a:ea typeface="+mn-ea"/>
                <a:cs typeface="+mn-cs"/>
              </a:rPr>
              <a:t> </a:t>
            </a:r>
            <a:endParaRPr lang="en-US" sz="800" b="1" kern="1200" baseline="0" dirty="0">
              <a:solidFill>
                <a:schemeClr val="tx1">
                  <a:lumMod val="50000"/>
                  <a:lumOff val="50000"/>
                </a:schemeClr>
              </a:solidFill>
              <a:latin typeface="+mj-lt"/>
              <a:ea typeface="+mn-ea"/>
              <a:cs typeface="+mn-cs"/>
            </a:endParaRPr>
          </a:p>
          <a:p>
            <a:pPr marL="0" marR="0" indent="0" algn="l" defTabSz="457200" rtl="0" eaLnBrk="0" fontAlgn="base" latinLnBrk="0" hangingPunct="0">
              <a:lnSpc>
                <a:spcPct val="100000"/>
              </a:lnSpc>
              <a:spcBef>
                <a:spcPct val="0"/>
              </a:spcBef>
              <a:spcAft>
                <a:spcPct val="0"/>
              </a:spcAft>
              <a:buClrTx/>
              <a:buSzTx/>
              <a:buFontTx/>
              <a:buNone/>
              <a:tabLst/>
              <a:defRPr/>
            </a:pPr>
            <a:r>
              <a:rPr lang="en-US" altLang="en-US" sz="800" dirty="0">
                <a:solidFill>
                  <a:schemeClr val="tx1">
                    <a:lumMod val="50000"/>
                    <a:lumOff val="50000"/>
                  </a:schemeClr>
                </a:solidFill>
              </a:rPr>
              <a:t>©2020 eviCore healthcare. All Rights Reserved. This presentation contains CONFIDENTIAL and PROPRIETARY information. </a:t>
            </a:r>
          </a:p>
        </p:txBody>
      </p:sp>
      <p:sp>
        <p:nvSpPr>
          <p:cNvPr id="15" name="Rectangle 14"/>
          <p:cNvSpPr/>
          <p:nvPr userDrawn="1"/>
        </p:nvSpPr>
        <p:spPr>
          <a:xfrm>
            <a:off x="11813973"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50760" y="5673049"/>
            <a:ext cx="2312140" cy="843373"/>
          </a:xfrm>
          <a:prstGeom prst="rect">
            <a:avLst/>
          </a:prstGeom>
        </p:spPr>
      </p:pic>
      <p:sp>
        <p:nvSpPr>
          <p:cNvPr id="2" name="Title 1"/>
          <p:cNvSpPr>
            <a:spLocks noGrp="1"/>
          </p:cNvSpPr>
          <p:nvPr>
            <p:ph type="ctrTitle" hasCustomPrompt="1"/>
          </p:nvPr>
        </p:nvSpPr>
        <p:spPr>
          <a:xfrm>
            <a:off x="410705" y="2031460"/>
            <a:ext cx="10363200" cy="1470025"/>
          </a:xfrm>
          <a:prstGeom prst="rect">
            <a:avLst/>
          </a:prstGeom>
        </p:spPr>
        <p:txBody>
          <a:bodyPr lIns="0" tIns="0" rIns="0" bIns="0" anchor="ctr">
            <a:noAutofit/>
          </a:bodyPr>
          <a:lstStyle>
            <a:lvl1pPr algn="l">
              <a:lnSpc>
                <a:spcPct val="90000"/>
              </a:lnSpc>
              <a:defRPr sz="5000" b="1" cap="none" baseline="0">
                <a:solidFill>
                  <a:schemeClr val="tx2"/>
                </a:solidFill>
              </a:defRPr>
            </a:lvl1pPr>
          </a:lstStyle>
          <a:p>
            <a:r>
              <a:rPr lang="en-US" dirty="0"/>
              <a:t>Presentation Title Here, Title Case, 50pt.</a:t>
            </a:r>
          </a:p>
        </p:txBody>
      </p:sp>
      <p:sp>
        <p:nvSpPr>
          <p:cNvPr id="3" name="Subtitle 2"/>
          <p:cNvSpPr>
            <a:spLocks noGrp="1"/>
          </p:cNvSpPr>
          <p:nvPr>
            <p:ph type="subTitle" idx="1" hasCustomPrompt="1"/>
          </p:nvPr>
        </p:nvSpPr>
        <p:spPr>
          <a:xfrm>
            <a:off x="410705" y="3800434"/>
            <a:ext cx="10363200" cy="527529"/>
          </a:xfrm>
          <a:prstGeom prst="rect">
            <a:avLst/>
          </a:prstGeom>
        </p:spPr>
        <p:txBody>
          <a:bodyPr lIns="0" tIns="0" rIns="0" bIns="0" anchor="ctr"/>
          <a:lstStyle>
            <a:lvl1pPr marL="0" indent="0" algn="l">
              <a:lnSpc>
                <a:spcPct val="100000"/>
              </a:lnSpc>
              <a:buNone/>
              <a:defRPr sz="2500" baseline="0">
                <a:solidFill>
                  <a:schemeClr val="tx2"/>
                </a:solidFill>
              </a:defRPr>
            </a:lvl1pPr>
            <a:lvl2pPr marL="457171" indent="0" algn="ctr">
              <a:buNone/>
              <a:defRPr>
                <a:solidFill>
                  <a:schemeClr val="tx1">
                    <a:tint val="75000"/>
                  </a:schemeClr>
                </a:solidFill>
              </a:defRPr>
            </a:lvl2pPr>
            <a:lvl3pPr marL="914341" indent="0" algn="ctr">
              <a:buNone/>
              <a:defRPr>
                <a:solidFill>
                  <a:schemeClr val="tx1">
                    <a:tint val="75000"/>
                  </a:schemeClr>
                </a:solidFill>
              </a:defRPr>
            </a:lvl3pPr>
            <a:lvl4pPr marL="1371511" indent="0" algn="ctr">
              <a:buNone/>
              <a:defRPr>
                <a:solidFill>
                  <a:schemeClr val="tx1">
                    <a:tint val="75000"/>
                  </a:schemeClr>
                </a:solidFill>
              </a:defRPr>
            </a:lvl4pPr>
            <a:lvl5pPr marL="1828681" indent="0" algn="ctr">
              <a:buNone/>
              <a:defRPr>
                <a:solidFill>
                  <a:schemeClr val="tx1">
                    <a:tint val="75000"/>
                  </a:schemeClr>
                </a:solidFill>
              </a:defRPr>
            </a:lvl5pPr>
            <a:lvl6pPr marL="2285852" indent="0" algn="ctr">
              <a:buNone/>
              <a:defRPr>
                <a:solidFill>
                  <a:schemeClr val="tx1">
                    <a:tint val="75000"/>
                  </a:schemeClr>
                </a:solidFill>
              </a:defRPr>
            </a:lvl6pPr>
            <a:lvl7pPr marL="2743022" indent="0" algn="ctr">
              <a:buNone/>
              <a:defRPr>
                <a:solidFill>
                  <a:schemeClr val="tx1">
                    <a:tint val="75000"/>
                  </a:schemeClr>
                </a:solidFill>
              </a:defRPr>
            </a:lvl7pPr>
            <a:lvl8pPr marL="3200192" indent="0" algn="ctr">
              <a:buNone/>
              <a:defRPr>
                <a:solidFill>
                  <a:schemeClr val="tx1">
                    <a:tint val="75000"/>
                  </a:schemeClr>
                </a:solidFill>
              </a:defRPr>
            </a:lvl8pPr>
            <a:lvl9pPr marL="3657362" indent="0" algn="ctr">
              <a:buNone/>
              <a:defRPr>
                <a:solidFill>
                  <a:schemeClr val="tx1">
                    <a:tint val="75000"/>
                  </a:schemeClr>
                </a:solidFill>
              </a:defRPr>
            </a:lvl9pPr>
          </a:lstStyle>
          <a:p>
            <a:r>
              <a:rPr lang="en-US" dirty="0"/>
              <a:t>Subtitle or presenter name here, sentence case, 25pt</a:t>
            </a:r>
          </a:p>
        </p:txBody>
      </p:sp>
      <p:sp>
        <p:nvSpPr>
          <p:cNvPr id="7" name="Content Placeholder 6"/>
          <p:cNvSpPr>
            <a:spLocks noGrp="1"/>
          </p:cNvSpPr>
          <p:nvPr>
            <p:ph sz="quarter" idx="10"/>
          </p:nvPr>
        </p:nvSpPr>
        <p:spPr>
          <a:xfrm>
            <a:off x="339487" y="4454433"/>
            <a:ext cx="3812823" cy="355600"/>
          </a:xfrm>
          <a:prstGeom prst="rect">
            <a:avLst/>
          </a:prstGeom>
        </p:spPr>
        <p:txBody>
          <a:bodyPr anchor="ctr"/>
          <a:lstStyle>
            <a:lvl1pPr marL="0">
              <a:defRPr baseline="0">
                <a:solidFill>
                  <a:schemeClr val="tx1">
                    <a:lumMod val="75000"/>
                    <a:lumOff val="25000"/>
                  </a:schemeClr>
                </a:solidFill>
              </a:defRPr>
            </a:lvl1pPr>
          </a:lstStyle>
          <a:p>
            <a:pPr lvl="0"/>
            <a:r>
              <a:rPr lang="en-US"/>
              <a:t>Edit Master text styles</a:t>
            </a:r>
          </a:p>
        </p:txBody>
      </p:sp>
    </p:spTree>
    <p:extLst>
      <p:ext uri="{BB962C8B-B14F-4D97-AF65-F5344CB8AC3E}">
        <p14:creationId xmlns:p14="http://schemas.microsoft.com/office/powerpoint/2010/main" val="118142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02B5A687-6C9E-1746-9619-516E86C2483C}"/>
              </a:ext>
            </a:extLst>
          </p:cNvPr>
          <p:cNvSpPr/>
          <p:nvPr userDrawn="1"/>
        </p:nvSpPr>
        <p:spPr>
          <a:xfrm>
            <a:off x="9278742"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7" name="Oval 6">
            <a:extLst>
              <a:ext uri="{FF2B5EF4-FFF2-40B4-BE49-F238E27FC236}">
                <a16:creationId xmlns="" xmlns:a16="http://schemas.microsoft.com/office/drawing/2014/main" id="{70C1428D-2017-9F44-857C-A5C63AC6CBAE}"/>
              </a:ext>
            </a:extLst>
          </p:cNvPr>
          <p:cNvSpPr/>
          <p:nvPr userDrawn="1"/>
        </p:nvSpPr>
        <p:spPr>
          <a:xfrm flipH="1">
            <a:off x="10682751"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8"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7983791" y="1078266"/>
            <a:ext cx="3474720" cy="3474720"/>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189091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8" name="Oval 7">
            <a:extLst>
              <a:ext uri="{FF2B5EF4-FFF2-40B4-BE49-F238E27FC236}">
                <a16:creationId xmlns="" xmlns:a16="http://schemas.microsoft.com/office/drawing/2014/main" id="{02B5A687-6C9E-1746-9619-516E86C2483C}"/>
              </a:ext>
            </a:extLst>
          </p:cNvPr>
          <p:cNvSpPr/>
          <p:nvPr userDrawn="1"/>
        </p:nvSpPr>
        <p:spPr>
          <a:xfrm>
            <a:off x="-658634"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9" name="Oval 8">
            <a:extLst>
              <a:ext uri="{FF2B5EF4-FFF2-40B4-BE49-F238E27FC236}">
                <a16:creationId xmlns="" xmlns:a16="http://schemas.microsoft.com/office/drawing/2014/main" id="{70C1428D-2017-9F44-857C-A5C63AC6CBAE}"/>
              </a:ext>
            </a:extLst>
          </p:cNvPr>
          <p:cNvSpPr/>
          <p:nvPr userDrawn="1"/>
        </p:nvSpPr>
        <p:spPr>
          <a:xfrm flipH="1">
            <a:off x="745375"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10"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251251" y="1254805"/>
            <a:ext cx="3474720" cy="3474720"/>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102654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rcent Statement">
    <p:spTree>
      <p:nvGrpSpPr>
        <p:cNvPr id="1" name=""/>
        <p:cNvGrpSpPr/>
        <p:nvPr/>
      </p:nvGrpSpPr>
      <p:grpSpPr>
        <a:xfrm>
          <a:off x="0" y="0"/>
          <a:ext cx="0" cy="0"/>
          <a:chOff x="0" y="0"/>
          <a:chExt cx="0" cy="0"/>
        </a:xfrm>
      </p:grpSpPr>
      <p:sp>
        <p:nvSpPr>
          <p:cNvPr id="11" name="Subtitle 4"/>
          <p:cNvSpPr>
            <a:spLocks noGrp="1"/>
          </p:cNvSpPr>
          <p:nvPr>
            <p:ph type="subTitle" idx="1" hasCustomPrompt="1"/>
          </p:nvPr>
        </p:nvSpPr>
        <p:spPr>
          <a:xfrm>
            <a:off x="6849978" y="1735172"/>
            <a:ext cx="4669669" cy="3694113"/>
          </a:xfrm>
          <a:prstGeom prst="rect">
            <a:avLst/>
          </a:prstGeom>
        </p:spPr>
        <p:txBody>
          <a:bodyPr/>
          <a:lstStyle>
            <a:lvl1pPr marL="0">
              <a:defRPr sz="4000" b="0" baseline="0">
                <a:solidFill>
                  <a:schemeClr val="tx2"/>
                </a:solidFill>
              </a:defRPr>
            </a:lvl1pPr>
          </a:lstStyle>
          <a:p>
            <a:r>
              <a:rPr lang="en-US" dirty="0"/>
              <a:t>Impactful statement here</a:t>
            </a:r>
          </a:p>
        </p:txBody>
      </p:sp>
      <p:sp>
        <p:nvSpPr>
          <p:cNvPr id="12" name="Title 3"/>
          <p:cNvSpPr>
            <a:spLocks noGrp="1"/>
          </p:cNvSpPr>
          <p:nvPr>
            <p:ph type="ctrTitle" hasCustomPrompt="1"/>
          </p:nvPr>
        </p:nvSpPr>
        <p:spPr>
          <a:xfrm>
            <a:off x="-577516" y="1098563"/>
            <a:ext cx="5764562" cy="3377184"/>
          </a:xfrm>
          <a:prstGeom prst="rect">
            <a:avLst/>
          </a:prstGeom>
        </p:spPr>
        <p:txBody>
          <a:bodyPr/>
          <a:lstStyle>
            <a:lvl1pPr algn="r">
              <a:defRPr sz="22500" b="1">
                <a:solidFill>
                  <a:schemeClr val="tx2"/>
                </a:solidFill>
              </a:defRPr>
            </a:lvl1pPr>
          </a:lstStyle>
          <a:p>
            <a:r>
              <a:rPr lang="en-US" dirty="0"/>
              <a:t>XX</a:t>
            </a:r>
          </a:p>
        </p:txBody>
      </p:sp>
      <p:sp>
        <p:nvSpPr>
          <p:cNvPr id="13" name="Text Placeholder 5"/>
          <p:cNvSpPr>
            <a:spLocks noGrp="1"/>
          </p:cNvSpPr>
          <p:nvPr>
            <p:ph type="body" sz="quarter" idx="13"/>
          </p:nvPr>
        </p:nvSpPr>
        <p:spPr>
          <a:xfrm>
            <a:off x="5187046" y="1622201"/>
            <a:ext cx="1519026" cy="1632019"/>
          </a:xfrm>
          <a:prstGeom prst="rect">
            <a:avLst/>
          </a:prstGeom>
        </p:spPr>
        <p:txBody>
          <a:bodyPr/>
          <a:lstStyle>
            <a:lvl1pPr>
              <a:defRPr sz="9000" b="1">
                <a:solidFill>
                  <a:schemeClr val="tx2"/>
                </a:solidFill>
              </a:defRPr>
            </a:lvl1pPr>
          </a:lstStyle>
          <a:p>
            <a:pPr lvl="0"/>
            <a:r>
              <a:rPr lang="en-US"/>
              <a:t>Edit Master text styles</a:t>
            </a:r>
          </a:p>
        </p:txBody>
      </p:sp>
    </p:spTree>
    <p:extLst>
      <p:ext uri="{BB962C8B-B14F-4D97-AF65-F5344CB8AC3E}">
        <p14:creationId xmlns:p14="http://schemas.microsoft.com/office/powerpoint/2010/main" val="14510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340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15" name="Rectangle 14"/>
          <p:cNvSpPr/>
          <p:nvPr userDrawn="1"/>
        </p:nvSpPr>
        <p:spPr>
          <a:xfrm>
            <a:off x="0"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 xmlns:a16="http://schemas.microsoft.com/office/drawing/2014/main" id="{C62C249A-EF5C-0441-8AB2-7ED4012C74FC}"/>
              </a:ext>
            </a:extLst>
          </p:cNvPr>
          <p:cNvCxnSpPr/>
          <p:nvPr userDrawn="1"/>
        </p:nvCxnSpPr>
        <p:spPr>
          <a:xfrm flipV="1">
            <a:off x="455429" y="1470212"/>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ctrTitle"/>
          </p:nvPr>
        </p:nvSpPr>
        <p:spPr>
          <a:xfrm>
            <a:off x="914400" y="1802662"/>
            <a:ext cx="10363200" cy="1049411"/>
          </a:xfrm>
          <a:prstGeom prst="rect">
            <a:avLst/>
          </a:prstGeom>
        </p:spPr>
        <p:txBody>
          <a:bodyPr lIns="0" tIns="0" rIns="0" bIns="0" anchor="ctr">
            <a:noAutofit/>
          </a:bodyPr>
          <a:lstStyle>
            <a:lvl1pPr algn="l">
              <a:lnSpc>
                <a:spcPct val="100000"/>
              </a:lnSpc>
              <a:defRPr sz="3200" b="1" cap="none" baseline="0">
                <a:solidFill>
                  <a:srgbClr val="003977"/>
                </a:solidFill>
              </a:defRPr>
            </a:lvl1pPr>
          </a:lstStyle>
          <a:p>
            <a:r>
              <a:rPr lang="en-US"/>
              <a:t>Click to edit Master title style</a:t>
            </a:r>
            <a:endParaRPr lang="en-US" dirty="0"/>
          </a:p>
        </p:txBody>
      </p:sp>
      <p:sp>
        <p:nvSpPr>
          <p:cNvPr id="17" name="Subtitle 2"/>
          <p:cNvSpPr>
            <a:spLocks noGrp="1"/>
          </p:cNvSpPr>
          <p:nvPr>
            <p:ph type="subTitle" idx="1"/>
          </p:nvPr>
        </p:nvSpPr>
        <p:spPr>
          <a:xfrm>
            <a:off x="837400" y="2938158"/>
            <a:ext cx="10363200" cy="873842"/>
          </a:xfrm>
          <a:prstGeom prst="rect">
            <a:avLst/>
          </a:prstGeom>
        </p:spPr>
        <p:txBody>
          <a:bodyPr anchor="ctr">
            <a:noAutofit/>
          </a:bodyPr>
          <a:lstStyle>
            <a:lvl1pPr marL="0" indent="0" algn="l">
              <a:lnSpc>
                <a:spcPct val="100000"/>
              </a:lnSpc>
              <a:spcBef>
                <a:spcPts val="0"/>
              </a:spcBef>
              <a:spcAft>
                <a:spcPts val="0"/>
              </a:spcAft>
              <a:buNone/>
              <a:defRPr sz="2800" cap="none" baseline="0">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9" name="Straight Connector 18">
            <a:extLst>
              <a:ext uri="{FF2B5EF4-FFF2-40B4-BE49-F238E27FC236}">
                <a16:creationId xmlns="" xmlns:a16="http://schemas.microsoft.com/office/drawing/2014/main" id="{C62C249A-EF5C-0441-8AB2-7ED4012C74FC}"/>
              </a:ext>
            </a:extLst>
          </p:cNvPr>
          <p:cNvCxnSpPr/>
          <p:nvPr userDrawn="1"/>
        </p:nvCxnSpPr>
        <p:spPr>
          <a:xfrm flipV="1">
            <a:off x="455429" y="4132729"/>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312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7"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28065" y="1335741"/>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 xmlns:a16="http://schemas.microsoft.com/office/drawing/2014/main"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spTree>
    <p:extLst>
      <p:ext uri="{BB962C8B-B14F-4D97-AF65-F5344CB8AC3E}">
        <p14:creationId xmlns:p14="http://schemas.microsoft.com/office/powerpoint/2010/main" val="981913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221979"/>
            <a:ext cx="10363200" cy="1470025"/>
          </a:xfrm>
        </p:spPr>
        <p:txBody>
          <a:bodyPr lIns="0" tIns="0" rIns="0" bIns="0" anchor="ctr" anchorCtr="0">
            <a:noAutofit/>
          </a:bodyPr>
          <a:lstStyle>
            <a:lvl1pPr algn="l">
              <a:lnSpc>
                <a:spcPct val="90000"/>
              </a:lnSpc>
              <a:defRPr sz="5000" b="1" cap="none" baseline="0">
                <a:solidFill>
                  <a:schemeClr val="tx2"/>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914400" y="2706739"/>
            <a:ext cx="10363200" cy="527529"/>
          </a:xfrm>
        </p:spPr>
        <p:txBody>
          <a:bodyPr lIns="0" tIns="0" rIns="0" bIns="0">
            <a:normAutofit/>
          </a:bodyPr>
          <a:lstStyle>
            <a:lvl1pPr marL="0" indent="0" algn="l">
              <a:lnSpc>
                <a:spcPct val="100000"/>
              </a:lnSpc>
              <a:buNone/>
              <a:defRPr sz="25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presented to</a:t>
            </a:r>
            <a:endParaRPr lang="en-US" dirty="0"/>
          </a:p>
        </p:txBody>
      </p:sp>
      <p:sp>
        <p:nvSpPr>
          <p:cNvPr id="8" name="Rectangle 7"/>
          <p:cNvSpPr/>
          <p:nvPr userDrawn="1"/>
        </p:nvSpPr>
        <p:spPr>
          <a:xfrm>
            <a:off x="304800" y="229419"/>
            <a:ext cx="11582400" cy="6400800"/>
          </a:xfrm>
          <a:prstGeom prst="rect">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4" name="Picture 3" descr="evicore logo 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935" y="5207001"/>
            <a:ext cx="3496733" cy="919713"/>
          </a:xfrm>
          <a:prstGeom prst="rect">
            <a:avLst/>
          </a:prstGeom>
        </p:spPr>
      </p:pic>
      <p:sp>
        <p:nvSpPr>
          <p:cNvPr id="6" name="TextBox 5"/>
          <p:cNvSpPr txBox="1"/>
          <p:nvPr userDrawn="1"/>
        </p:nvSpPr>
        <p:spPr>
          <a:xfrm>
            <a:off x="838200" y="6362701"/>
            <a:ext cx="8805333" cy="492443"/>
          </a:xfrm>
          <a:prstGeom prst="rect">
            <a:avLst/>
          </a:prstGeom>
          <a:noFill/>
        </p:spPr>
        <p:txBody>
          <a:bodyPr wrap="square" rtlCol="0">
            <a:spAutoFit/>
          </a:bodyPr>
          <a:lstStyle/>
          <a:p>
            <a:pPr eaLnBrk="1" fontAlgn="auto" hangingPunct="1">
              <a:spcBef>
                <a:spcPts val="0"/>
              </a:spcBef>
              <a:spcAft>
                <a:spcPts val="0"/>
              </a:spcAft>
              <a:defRPr/>
            </a:pPr>
            <a:r>
              <a:rPr lang="en-US" sz="800" dirty="0" smtClean="0">
                <a:solidFill>
                  <a:srgbClr val="002855"/>
                </a:solidFill>
                <a:latin typeface="Arial"/>
              </a:rPr>
              <a:t>© 2015 eviCore healthcare. All Rights Reserved. This presentation contains CONFIDENTIAL and PROPRIETARY information</a:t>
            </a:r>
            <a:r>
              <a:rPr lang="en-US" sz="800" dirty="0" smtClean="0">
                <a:solidFill>
                  <a:srgbClr val="352F66"/>
                </a:solidFill>
                <a:latin typeface="Arial"/>
              </a:rPr>
              <a:t>. </a:t>
            </a:r>
          </a:p>
          <a:p>
            <a:pPr eaLnBrk="1" fontAlgn="auto" hangingPunct="1">
              <a:spcBef>
                <a:spcPts val="0"/>
              </a:spcBef>
              <a:spcAft>
                <a:spcPts val="0"/>
              </a:spcAft>
            </a:pPr>
            <a:endParaRPr lang="en-US" dirty="0">
              <a:solidFill>
                <a:srgbClr val="000000"/>
              </a:solidFill>
              <a:latin typeface="Arial"/>
            </a:endParaRPr>
          </a:p>
        </p:txBody>
      </p:sp>
      <p:sp>
        <p:nvSpPr>
          <p:cNvPr id="7" name="Content Placeholder 6"/>
          <p:cNvSpPr>
            <a:spLocks noGrp="1"/>
          </p:cNvSpPr>
          <p:nvPr>
            <p:ph sz="quarter" idx="10" hasCustomPrompt="1"/>
          </p:nvPr>
        </p:nvSpPr>
        <p:spPr>
          <a:xfrm>
            <a:off x="905934" y="3360738"/>
            <a:ext cx="3812823" cy="355600"/>
          </a:xfrm>
        </p:spPr>
        <p:txBody>
          <a:bodyPr/>
          <a:lstStyle>
            <a:lvl1pPr>
              <a:defRPr baseline="0">
                <a:solidFill>
                  <a:schemeClr val="tx1">
                    <a:lumMod val="75000"/>
                    <a:lumOff val="25000"/>
                  </a:schemeClr>
                </a:solidFill>
              </a:defRPr>
            </a:lvl1pPr>
          </a:lstStyle>
          <a:p>
            <a:pPr lvl="0"/>
            <a:r>
              <a:rPr lang="en-US" dirty="0" smtClean="0"/>
              <a:t>Month Day, Year</a:t>
            </a:r>
            <a:endParaRPr lang="en-US" dirty="0"/>
          </a:p>
        </p:txBody>
      </p:sp>
    </p:spTree>
    <p:extLst>
      <p:ext uri="{BB962C8B-B14F-4D97-AF65-F5344CB8AC3E}">
        <p14:creationId xmlns:p14="http://schemas.microsoft.com/office/powerpoint/2010/main" val="9859315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032951"/>
        </a:solidFill>
        <a:effectLst/>
      </p:bgPr>
    </p:bg>
    <p:spTree>
      <p:nvGrpSpPr>
        <p:cNvPr id="1" name=""/>
        <p:cNvGrpSpPr/>
        <p:nvPr/>
      </p:nvGrpSpPr>
      <p:grpSpPr>
        <a:xfrm>
          <a:off x="0" y="0"/>
          <a:ext cx="0" cy="0"/>
          <a:chOff x="0" y="0"/>
          <a:chExt cx="0" cy="0"/>
        </a:xfrm>
      </p:grpSpPr>
      <p:sp>
        <p:nvSpPr>
          <p:cNvPr id="49" name="Rectangle 48"/>
          <p:cNvSpPr/>
          <p:nvPr userDrawn="1"/>
        </p:nvSpPr>
        <p:spPr>
          <a:xfrm>
            <a:off x="304800"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645" y="5349052"/>
            <a:ext cx="3079935" cy="810087"/>
          </a:xfrm>
          <a:prstGeom prst="rect">
            <a:avLst/>
          </a:prstGeom>
        </p:spPr>
      </p:pic>
      <p:cxnSp>
        <p:nvCxnSpPr>
          <p:cNvPr id="58" name="Straight Connector 57"/>
          <p:cNvCxnSpPr/>
          <p:nvPr userDrawn="1"/>
        </p:nvCxnSpPr>
        <p:spPr>
          <a:xfrm>
            <a:off x="331893" y="1490472"/>
            <a:ext cx="11582400" cy="0"/>
          </a:xfrm>
          <a:prstGeom prst="line">
            <a:avLst/>
          </a:prstGeom>
          <a:ln w="19050" cmpd="sng">
            <a:solidFill>
              <a:srgbClr val="003C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22" name="Title 1"/>
          <p:cNvSpPr>
            <a:spLocks noGrp="1"/>
          </p:cNvSpPr>
          <p:nvPr>
            <p:ph type="ctrTitle" hasCustomPrompt="1"/>
          </p:nvPr>
        </p:nvSpPr>
        <p:spPr>
          <a:xfrm>
            <a:off x="914400" y="441062"/>
            <a:ext cx="10363200" cy="1049411"/>
          </a:xfrm>
        </p:spPr>
        <p:txBody>
          <a:bodyPr lIns="0" tIns="0" rIns="0" bIns="0">
            <a:noAutofit/>
          </a:bodyPr>
          <a:lstStyle>
            <a:lvl1pPr algn="l">
              <a:lnSpc>
                <a:spcPct val="100000"/>
              </a:lnSpc>
              <a:defRPr sz="3600" b="1" cap="none" baseline="0">
                <a:solidFill>
                  <a:srgbClr val="032A4D"/>
                </a:solidFill>
              </a:defRPr>
            </a:lvl1pPr>
          </a:lstStyle>
          <a:p>
            <a:r>
              <a:rPr lang="en-US" dirty="0" smtClean="0"/>
              <a:t>Agenda</a:t>
            </a:r>
            <a:endParaRPr lang="en-US" dirty="0"/>
          </a:p>
        </p:txBody>
      </p:sp>
      <p:sp>
        <p:nvSpPr>
          <p:cNvPr id="23" name="Content Placeholder 2"/>
          <p:cNvSpPr>
            <a:spLocks noGrp="1"/>
          </p:cNvSpPr>
          <p:nvPr>
            <p:ph idx="14" hasCustomPrompt="1"/>
          </p:nvPr>
        </p:nvSpPr>
        <p:spPr>
          <a:xfrm>
            <a:off x="905934" y="1624014"/>
            <a:ext cx="10418233" cy="236592"/>
          </a:xfrm>
        </p:spPr>
        <p:txBody>
          <a:bodyPr lIns="0" tIns="0" rIns="0" bIns="0">
            <a:noAutofit/>
          </a:bodyPr>
          <a:lstStyle>
            <a:lvl1pPr marL="0" indent="0">
              <a:spcBef>
                <a:spcPts val="0"/>
              </a:spcBef>
              <a:spcAft>
                <a:spcPts val="1200"/>
              </a:spcAft>
              <a:buNone/>
              <a:defRPr sz="1800" b="1">
                <a:solidFill>
                  <a:schemeClr val="accent2"/>
                </a:solidFill>
              </a:defRPr>
            </a:lvl1pPr>
            <a:lvl2pPr marL="457200" indent="0">
              <a:buNone/>
              <a:defRPr sz="1200"/>
            </a:lvl2pPr>
          </a:lstStyle>
          <a:p>
            <a:pPr lvl="0"/>
            <a:r>
              <a:rPr lang="en-US" dirty="0" smtClean="0"/>
              <a:t>Location</a:t>
            </a:r>
          </a:p>
        </p:txBody>
      </p:sp>
      <p:sp>
        <p:nvSpPr>
          <p:cNvPr id="25" name="Content Placeholder 2"/>
          <p:cNvSpPr>
            <a:spLocks noGrp="1"/>
          </p:cNvSpPr>
          <p:nvPr>
            <p:ph sz="half" idx="17"/>
          </p:nvPr>
        </p:nvSpPr>
        <p:spPr>
          <a:xfrm>
            <a:off x="905933" y="2032000"/>
            <a:ext cx="10418177" cy="4023360"/>
          </a:xfrm>
        </p:spPr>
        <p:txBody>
          <a:bodyPr lIns="0" tIns="0" rIns="0" bIns="0">
            <a:noAutofit/>
          </a:bodyPr>
          <a:lstStyle>
            <a:lvl1pPr marL="0" indent="0">
              <a:spcBef>
                <a:spcPts val="0"/>
              </a:spcBef>
              <a:spcAft>
                <a:spcPts val="700"/>
              </a:spcAft>
              <a:buClr>
                <a:schemeClr val="accent6"/>
              </a:buClr>
              <a:defRPr sz="1600">
                <a:solidFill>
                  <a:srgbClr val="404040"/>
                </a:solidFill>
              </a:defRPr>
            </a:lvl1pPr>
            <a:lvl2pPr marL="381000" indent="-190500">
              <a:spcBef>
                <a:spcPts val="0"/>
              </a:spcBef>
              <a:spcAft>
                <a:spcPts val="700"/>
              </a:spcAft>
              <a:buClr>
                <a:schemeClr val="accent6"/>
              </a:buClr>
              <a:buFont typeface="Arial"/>
              <a:buChar char="•"/>
              <a:defRPr sz="1600">
                <a:solidFill>
                  <a:srgbClr val="404040"/>
                </a:solidFill>
              </a:defRPr>
            </a:lvl2pPr>
            <a:lvl3pPr marL="698500" indent="-190500">
              <a:spcBef>
                <a:spcPts val="0"/>
              </a:spcBef>
              <a:spcAft>
                <a:spcPts val="700"/>
              </a:spcAft>
              <a:buClr>
                <a:schemeClr val="accent6"/>
              </a:buClr>
              <a:defRPr sz="1600">
                <a:solidFill>
                  <a:srgbClr val="404040"/>
                </a:solidFill>
              </a:defRPr>
            </a:lvl3pPr>
            <a:lvl4pPr marL="1016000" indent="-177800">
              <a:spcBef>
                <a:spcPts val="0"/>
              </a:spcBef>
              <a:spcAft>
                <a:spcPts val="700"/>
              </a:spcAft>
              <a:buClr>
                <a:schemeClr val="accent6"/>
              </a:buClr>
              <a:defRPr sz="1600">
                <a:solidFill>
                  <a:srgbClr val="404040"/>
                </a:solidFill>
              </a:defRPr>
            </a:lvl4pPr>
            <a:lvl5pPr marL="1270000" indent="-164592">
              <a:spcBef>
                <a:spcPts val="0"/>
              </a:spcBef>
              <a:spcAft>
                <a:spcPts val="700"/>
              </a:spcAft>
              <a:buClr>
                <a:schemeClr val="accent6"/>
              </a:buClr>
              <a:defRPr sz="16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1" name="Group 10"/>
          <p:cNvGrpSpPr/>
          <p:nvPr userDrawn="1"/>
        </p:nvGrpSpPr>
        <p:grpSpPr>
          <a:xfrm rot="1106797">
            <a:off x="10674305" y="5685692"/>
            <a:ext cx="1180553" cy="1196894"/>
            <a:chOff x="7354063" y="3861505"/>
            <a:chExt cx="1762238" cy="2382173"/>
          </a:xfrm>
        </p:grpSpPr>
        <p:sp>
          <p:nvSpPr>
            <p:cNvPr id="13" name="Oval 12"/>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5" name="Oval 14"/>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9" name="Oval 18"/>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6"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Tree>
    <p:extLst>
      <p:ext uri="{BB962C8B-B14F-4D97-AF65-F5344CB8AC3E}">
        <p14:creationId xmlns:p14="http://schemas.microsoft.com/office/powerpoint/2010/main" val="20037801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10236181" y="774857"/>
            <a:ext cx="1961939" cy="626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Content Placeholder 2"/>
          <p:cNvSpPr>
            <a:spLocks noGrp="1"/>
          </p:cNvSpPr>
          <p:nvPr>
            <p:ph idx="14"/>
          </p:nvPr>
        </p:nvSpPr>
        <p:spPr>
          <a:xfrm>
            <a:off x="905934" y="993622"/>
            <a:ext cx="10418233" cy="236592"/>
          </a:xfrm>
        </p:spPr>
        <p:txBody>
          <a:bodyPr lIns="0" tIns="0" rIns="0" bIns="0">
            <a:noAutofit/>
          </a:bodyPr>
          <a:lstStyle>
            <a:lvl1pPr marL="0" indent="0">
              <a:spcBef>
                <a:spcPts val="0"/>
              </a:spcBef>
              <a:spcAft>
                <a:spcPts val="1200"/>
              </a:spcAft>
              <a:buNone/>
              <a:defRPr sz="1800" b="1">
                <a:solidFill>
                  <a:schemeClr val="accent2"/>
                </a:solidFill>
              </a:defRPr>
            </a:lvl1pPr>
            <a:lvl2pPr marL="457200" indent="0">
              <a:buNone/>
              <a:defRPr sz="1200"/>
            </a:lvl2pPr>
          </a:lstStyle>
          <a:p>
            <a:pPr lvl="0"/>
            <a:r>
              <a:rPr lang="en-US" dirty="0" smtClean="0"/>
              <a:t>Click to edit Master text styles</a:t>
            </a:r>
          </a:p>
        </p:txBody>
      </p:sp>
      <p:sp>
        <p:nvSpPr>
          <p:cNvPr id="16"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7" name="Content Placeholder 2"/>
          <p:cNvSpPr>
            <a:spLocks noGrp="1"/>
          </p:cNvSpPr>
          <p:nvPr>
            <p:ph sz="half" idx="17"/>
          </p:nvPr>
        </p:nvSpPr>
        <p:spPr>
          <a:xfrm>
            <a:off x="905933" y="1315532"/>
            <a:ext cx="10418233" cy="5045973"/>
          </a:xfrm>
        </p:spPr>
        <p:txBody>
          <a:bodyPr lIns="0" tIns="0" rIns="0" bIns="0">
            <a:noAutofit/>
          </a:bodyPr>
          <a:lstStyle>
            <a:lvl1pPr marL="0" indent="0">
              <a:spcBef>
                <a:spcPts val="0"/>
              </a:spcBef>
              <a:spcAft>
                <a:spcPts val="700"/>
              </a:spcAft>
              <a:buClr>
                <a:schemeClr val="accent6"/>
              </a:buClr>
              <a:defRPr sz="1600">
                <a:solidFill>
                  <a:srgbClr val="404040"/>
                </a:solidFill>
              </a:defRPr>
            </a:lvl1pPr>
            <a:lvl2pPr marL="381000" indent="-190500">
              <a:spcBef>
                <a:spcPts val="0"/>
              </a:spcBef>
              <a:spcAft>
                <a:spcPts val="700"/>
              </a:spcAft>
              <a:buClr>
                <a:schemeClr val="accent6"/>
              </a:buClr>
              <a:buFont typeface="Arial"/>
              <a:buChar char="•"/>
              <a:defRPr sz="1600">
                <a:solidFill>
                  <a:srgbClr val="404040"/>
                </a:solidFill>
              </a:defRPr>
            </a:lvl2pPr>
            <a:lvl3pPr marL="698500" indent="-190500">
              <a:spcBef>
                <a:spcPts val="0"/>
              </a:spcBef>
              <a:spcAft>
                <a:spcPts val="700"/>
              </a:spcAft>
              <a:buClr>
                <a:schemeClr val="accent6"/>
              </a:buClr>
              <a:defRPr sz="1600">
                <a:solidFill>
                  <a:srgbClr val="404040"/>
                </a:solidFill>
              </a:defRPr>
            </a:lvl3pPr>
            <a:lvl4pPr marL="1016000" indent="-177800">
              <a:spcBef>
                <a:spcPts val="0"/>
              </a:spcBef>
              <a:spcAft>
                <a:spcPts val="700"/>
              </a:spcAft>
              <a:buClr>
                <a:schemeClr val="accent6"/>
              </a:buClr>
              <a:defRPr sz="1600">
                <a:solidFill>
                  <a:srgbClr val="404040"/>
                </a:solidFill>
              </a:defRPr>
            </a:lvl4pPr>
            <a:lvl5pPr marL="1270000" indent="-164592">
              <a:spcBef>
                <a:spcPts val="0"/>
              </a:spcBef>
              <a:spcAft>
                <a:spcPts val="700"/>
              </a:spcAft>
              <a:buClr>
                <a:schemeClr val="accent6"/>
              </a:buClr>
              <a:defRPr sz="16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2" name="Group 31"/>
          <p:cNvGrpSpPr/>
          <p:nvPr userDrawn="1"/>
        </p:nvGrpSpPr>
        <p:grpSpPr>
          <a:xfrm rot="1106797">
            <a:off x="10674305" y="5685692"/>
            <a:ext cx="1180553" cy="1196894"/>
            <a:chOff x="7354063" y="3861505"/>
            <a:chExt cx="1762238" cy="2382173"/>
          </a:xfrm>
        </p:grpSpPr>
        <p:sp>
          <p:nvSpPr>
            <p:cNvPr id="33" name="Oval 32"/>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4" name="Oval 33"/>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5" name="Oval 34"/>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6" name="Oval 3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7" name="Oval 3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8" name="Oval 3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cxnSp>
        <p:nvCxnSpPr>
          <p:cNvPr id="21" name="Straight Connector 20"/>
          <p:cNvCxnSpPr/>
          <p:nvPr userDrawn="1"/>
        </p:nvCxnSpPr>
        <p:spPr>
          <a:xfrm>
            <a:off x="28699" y="169387"/>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28699" y="787556"/>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hasCustomPrompt="1"/>
          </p:nvPr>
        </p:nvSpPr>
        <p:spPr>
          <a:xfrm>
            <a:off x="913198" y="194788"/>
            <a:ext cx="10418177" cy="592768"/>
          </a:xfrm>
        </p:spPr>
        <p:txBody>
          <a:bodyPr lIns="0" tIns="0" rIns="0" bIns="0" anchor="ctr" anchorCtr="0">
            <a:noAutofit/>
          </a:bodyPr>
          <a:lstStyle>
            <a:lvl1pPr algn="l">
              <a:defRPr sz="2000" b="1" cap="none"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634364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BLANK CONTENT">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grpSp>
        <p:nvGrpSpPr>
          <p:cNvPr id="15" name="Group 14"/>
          <p:cNvGrpSpPr/>
          <p:nvPr userDrawn="1"/>
        </p:nvGrpSpPr>
        <p:grpSpPr>
          <a:xfrm rot="1106797">
            <a:off x="10674305" y="5685692"/>
            <a:ext cx="1180553" cy="1196894"/>
            <a:chOff x="7354063" y="3861505"/>
            <a:chExt cx="1762238" cy="2382173"/>
          </a:xfrm>
        </p:grpSpPr>
        <p:sp>
          <p:nvSpPr>
            <p:cNvPr id="17" name="Oval 16"/>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5" name="Oval 24"/>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6" name="Oval 25"/>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7" name="Oval 26"/>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8" name="Oval 27"/>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9" name="Oval 28"/>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cxnSp>
        <p:nvCxnSpPr>
          <p:cNvPr id="34" name="Straight Connector 33"/>
          <p:cNvCxnSpPr/>
          <p:nvPr userDrawn="1"/>
        </p:nvCxnSpPr>
        <p:spPr>
          <a:xfrm>
            <a:off x="28699" y="169387"/>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28699" y="787556"/>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36" name="Title 1"/>
          <p:cNvSpPr>
            <a:spLocks noGrp="1"/>
          </p:cNvSpPr>
          <p:nvPr>
            <p:ph type="title" hasCustomPrompt="1"/>
          </p:nvPr>
        </p:nvSpPr>
        <p:spPr>
          <a:xfrm>
            <a:off x="913198" y="194788"/>
            <a:ext cx="10418177" cy="592768"/>
          </a:xfrm>
        </p:spPr>
        <p:txBody>
          <a:bodyPr lIns="0" tIns="0" rIns="0" bIns="0" anchor="ctr" anchorCtr="0">
            <a:noAutofit/>
          </a:bodyPr>
          <a:lstStyle>
            <a:lvl1pPr algn="l">
              <a:defRPr sz="2000" b="1" cap="none"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05495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09431" cy="740664"/>
          </a:xfrm>
          <a:prstGeom prst="rect">
            <a:avLst/>
          </a:prstGeom>
        </p:spPr>
        <p:txBody>
          <a:bodyPr anchor="ctr"/>
          <a:lstStyle>
            <a:lvl1pPr marL="0" indent="0">
              <a:defRPr sz="3200" b="1" baseline="0">
                <a:solidFill>
                  <a:schemeClr val="tx2"/>
                </a:solidFill>
              </a:defRPr>
            </a:lvl1pPr>
          </a:lstStyle>
          <a:p>
            <a:pPr lvl="0"/>
            <a:r>
              <a:rPr lang="en-US" dirty="0"/>
              <a:t>Agenda</a:t>
            </a:r>
          </a:p>
        </p:txBody>
      </p:sp>
      <p:sp>
        <p:nvSpPr>
          <p:cNvPr id="18"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5" y="1422547"/>
            <a:ext cx="7169149" cy="4912266"/>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294657"/>
      </p:ext>
    </p:extLst>
  </p:cSld>
  <p:clrMapOvr>
    <a:masterClrMapping/>
  </p:clrMapOvr>
  <p:extLst>
    <p:ext uri="{DCECCB84-F9BA-43D5-87BE-67443E8EF086}">
      <p15:sldGuideLst xmlns:p15="http://schemas.microsoft.com/office/powerpoint/2012/main">
        <p15:guide id="1" pos="216" userDrawn="1">
          <p15:clr>
            <a:srgbClr val="FBAE40"/>
          </p15:clr>
        </p15:guide>
        <p15:guide id="2" pos="746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By Side Content">
    <p:bg>
      <p:bgPr>
        <a:solidFill>
          <a:schemeClr val="accent1"/>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645" y="5349052"/>
            <a:ext cx="3079935" cy="810087"/>
          </a:xfrm>
          <a:prstGeom prst="rect">
            <a:avLst/>
          </a:prstGeom>
        </p:spPr>
      </p:pic>
      <p:cxnSp>
        <p:nvCxnSpPr>
          <p:cNvPr id="58" name="Straight Connector 57"/>
          <p:cNvCxnSpPr/>
          <p:nvPr userDrawn="1"/>
        </p:nvCxnSpPr>
        <p:spPr>
          <a:xfrm>
            <a:off x="6096000"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22860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766810"/>
            <a:ext cx="4453465" cy="5326018"/>
          </a:xfrm>
          <a:noFill/>
        </p:spPr>
        <p:txBody>
          <a:bodyPr wrap="square" lIns="0" tIns="0" rIns="0" bIns="914400" anchor="ctr" anchorCtr="0">
            <a:noAutofit/>
          </a:bodyPr>
          <a:lstStyle>
            <a:lvl1pPr algn="ctr">
              <a:lnSpc>
                <a:spcPct val="90000"/>
              </a:lnSpc>
              <a:defRPr sz="2000" b="1" cap="none" baseline="0">
                <a:solidFill>
                  <a:srgbClr val="34657F"/>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Tree>
    <p:extLst>
      <p:ext uri="{BB962C8B-B14F-4D97-AF65-F5344CB8AC3E}">
        <p14:creationId xmlns:p14="http://schemas.microsoft.com/office/powerpoint/2010/main" val="3713076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Med. Blue">
    <p:bg>
      <p:bgPr>
        <a:solidFill>
          <a:schemeClr val="accent1"/>
        </a:solidFill>
        <a:effectLst/>
      </p:bgPr>
    </p:bg>
    <p:spTree>
      <p:nvGrpSpPr>
        <p:cNvPr id="1" name=""/>
        <p:cNvGrpSpPr/>
        <p:nvPr/>
      </p:nvGrpSpPr>
      <p:grpSpPr>
        <a:xfrm>
          <a:off x="0" y="0"/>
          <a:ext cx="0" cy="0"/>
          <a:chOff x="0" y="0"/>
          <a:chExt cx="0" cy="0"/>
        </a:xfrm>
      </p:grpSpPr>
      <p:sp>
        <p:nvSpPr>
          <p:cNvPr id="14" name="Content Placeholder 2"/>
          <p:cNvSpPr>
            <a:spLocks noGrp="1"/>
          </p:cNvSpPr>
          <p:nvPr>
            <p:ph idx="14"/>
          </p:nvPr>
        </p:nvSpPr>
        <p:spPr>
          <a:xfrm>
            <a:off x="905934" y="993622"/>
            <a:ext cx="10418233" cy="236592"/>
          </a:xfrm>
        </p:spPr>
        <p:txBody>
          <a:bodyPr lIns="0" tIns="0" rIns="0" bIns="0">
            <a:noAutofit/>
          </a:bodyPr>
          <a:lstStyle>
            <a:lvl1pPr marL="0" indent="0">
              <a:spcBef>
                <a:spcPts val="0"/>
              </a:spcBef>
              <a:spcAft>
                <a:spcPts val="1200"/>
              </a:spcAft>
              <a:buNone/>
              <a:defRPr sz="1800" b="1">
                <a:solidFill>
                  <a:schemeClr val="bg1"/>
                </a:solidFill>
              </a:defRPr>
            </a:lvl1pPr>
            <a:lvl2pPr marL="457200" indent="0">
              <a:buNone/>
              <a:defRPr sz="1200"/>
            </a:lvl2pPr>
          </a:lstStyle>
          <a:p>
            <a:pPr lvl="0"/>
            <a:r>
              <a:rPr lang="en-US" dirty="0" smtClean="0"/>
              <a:t>Click to edit Master text styles</a:t>
            </a:r>
          </a:p>
        </p:txBody>
      </p:sp>
      <p:sp>
        <p:nvSpPr>
          <p:cNvPr id="16"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grpSp>
        <p:nvGrpSpPr>
          <p:cNvPr id="18" name="Group 17"/>
          <p:cNvGrpSpPr/>
          <p:nvPr userDrawn="1"/>
        </p:nvGrpSpPr>
        <p:grpSpPr>
          <a:xfrm rot="1106797">
            <a:off x="10674305" y="5685692"/>
            <a:ext cx="1180553" cy="1196894"/>
            <a:chOff x="7354063" y="3861505"/>
            <a:chExt cx="1762238" cy="2382173"/>
          </a:xfrm>
        </p:grpSpPr>
        <p:sp>
          <p:nvSpPr>
            <p:cNvPr id="19" name="Oval 18"/>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0" name="Oval 19"/>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1" name="Oval 20"/>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2" name="Oval 21"/>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3" name="Oval 22"/>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4" name="Oval 23"/>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25" name="Content Placeholder 2"/>
          <p:cNvSpPr>
            <a:spLocks noGrp="1"/>
          </p:cNvSpPr>
          <p:nvPr>
            <p:ph sz="half" idx="17"/>
          </p:nvPr>
        </p:nvSpPr>
        <p:spPr>
          <a:xfrm>
            <a:off x="905933" y="1315532"/>
            <a:ext cx="10418177" cy="5045973"/>
          </a:xfrm>
        </p:spPr>
        <p:txBody>
          <a:bodyPr lIns="0" tIns="0" rIns="0" bIns="0">
            <a:noAutofit/>
          </a:bodyPr>
          <a:lstStyle>
            <a:lvl1pPr marL="0" indent="0">
              <a:spcBef>
                <a:spcPts val="0"/>
              </a:spcBef>
              <a:spcAft>
                <a:spcPts val="700"/>
              </a:spcAft>
              <a:buClr>
                <a:schemeClr val="accent6"/>
              </a:buClr>
              <a:defRPr sz="1600">
                <a:solidFill>
                  <a:schemeClr val="bg1"/>
                </a:solidFill>
              </a:defRPr>
            </a:lvl1pPr>
            <a:lvl2pPr marL="381000" indent="-190500">
              <a:spcBef>
                <a:spcPts val="0"/>
              </a:spcBef>
              <a:spcAft>
                <a:spcPts val="700"/>
              </a:spcAft>
              <a:buClr>
                <a:srgbClr val="B4ECFF"/>
              </a:buClr>
              <a:buFont typeface="Arial"/>
              <a:buChar char="•"/>
              <a:defRPr sz="1600">
                <a:solidFill>
                  <a:schemeClr val="bg1"/>
                </a:solidFill>
              </a:defRPr>
            </a:lvl2pPr>
            <a:lvl3pPr marL="698500" indent="-190500">
              <a:spcBef>
                <a:spcPts val="0"/>
              </a:spcBef>
              <a:spcAft>
                <a:spcPts val="700"/>
              </a:spcAft>
              <a:buClr>
                <a:srgbClr val="B4ECFF"/>
              </a:buClr>
              <a:defRPr sz="1600">
                <a:solidFill>
                  <a:schemeClr val="bg1"/>
                </a:solidFill>
              </a:defRPr>
            </a:lvl3pPr>
            <a:lvl4pPr marL="1016000" indent="-177800">
              <a:spcBef>
                <a:spcPts val="0"/>
              </a:spcBef>
              <a:spcAft>
                <a:spcPts val="700"/>
              </a:spcAft>
              <a:buClr>
                <a:srgbClr val="B4ECFF"/>
              </a:buClr>
              <a:defRPr sz="1600">
                <a:solidFill>
                  <a:schemeClr val="bg1"/>
                </a:solidFill>
              </a:defRPr>
            </a:lvl4pPr>
            <a:lvl5pPr marL="1270000" indent="-164592">
              <a:spcBef>
                <a:spcPts val="0"/>
              </a:spcBef>
              <a:spcAft>
                <a:spcPts val="700"/>
              </a:spcAft>
              <a:buClr>
                <a:srgbClr val="B4ECFF"/>
              </a:buClr>
              <a:defRPr sz="16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7" name="Straight Connector 16"/>
          <p:cNvCxnSpPr/>
          <p:nvPr userDrawn="1"/>
        </p:nvCxnSpPr>
        <p:spPr>
          <a:xfrm>
            <a:off x="28699" y="169387"/>
            <a:ext cx="12192000" cy="0"/>
          </a:xfrm>
          <a:prstGeom prst="line">
            <a:avLst/>
          </a:prstGeom>
          <a:ln w="1905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28699" y="787556"/>
            <a:ext cx="12192000" cy="0"/>
          </a:xfrm>
          <a:prstGeom prst="line">
            <a:avLst/>
          </a:prstGeom>
          <a:ln w="1905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30" name="Title 1"/>
          <p:cNvSpPr>
            <a:spLocks noGrp="1"/>
          </p:cNvSpPr>
          <p:nvPr>
            <p:ph type="title" hasCustomPrompt="1"/>
          </p:nvPr>
        </p:nvSpPr>
        <p:spPr>
          <a:xfrm>
            <a:off x="913198" y="194788"/>
            <a:ext cx="10418177" cy="592768"/>
          </a:xfrm>
        </p:spPr>
        <p:txBody>
          <a:bodyPr lIns="0" tIns="0" rIns="0" bIns="0" anchor="ctr" anchorCtr="0">
            <a:noAutofit/>
          </a:bodyPr>
          <a:lstStyle>
            <a:lvl1pPr algn="l">
              <a:defRPr sz="2000" b="1" cap="none" baseline="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665988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Green Background">
    <p:bg>
      <p:bgPr>
        <a:solidFill>
          <a:schemeClr val="accent2"/>
        </a:solidFill>
        <a:effectLst/>
      </p:bgPr>
    </p:bg>
    <p:spTree>
      <p:nvGrpSpPr>
        <p:cNvPr id="1" name=""/>
        <p:cNvGrpSpPr/>
        <p:nvPr/>
      </p:nvGrpSpPr>
      <p:grpSpPr>
        <a:xfrm>
          <a:off x="0" y="0"/>
          <a:ext cx="0" cy="0"/>
          <a:chOff x="0" y="0"/>
          <a:chExt cx="0" cy="0"/>
        </a:xfrm>
      </p:grpSpPr>
      <p:sp>
        <p:nvSpPr>
          <p:cNvPr id="14" name="Content Placeholder 2"/>
          <p:cNvSpPr>
            <a:spLocks noGrp="1"/>
          </p:cNvSpPr>
          <p:nvPr>
            <p:ph idx="14"/>
          </p:nvPr>
        </p:nvSpPr>
        <p:spPr>
          <a:xfrm>
            <a:off x="905934" y="993622"/>
            <a:ext cx="10418233" cy="236592"/>
          </a:xfrm>
        </p:spPr>
        <p:txBody>
          <a:bodyPr lIns="0" tIns="0" rIns="0" bIns="0">
            <a:noAutofit/>
          </a:bodyPr>
          <a:lstStyle>
            <a:lvl1pPr marL="0" indent="0">
              <a:spcBef>
                <a:spcPts val="0"/>
              </a:spcBef>
              <a:spcAft>
                <a:spcPts val="1200"/>
              </a:spcAft>
              <a:buNone/>
              <a:defRPr sz="1800" b="1">
                <a:solidFill>
                  <a:schemeClr val="bg1"/>
                </a:solidFill>
              </a:defRPr>
            </a:lvl1pPr>
            <a:lvl2pPr marL="457200" indent="0">
              <a:buNone/>
              <a:defRPr sz="1200"/>
            </a:lvl2pPr>
          </a:lstStyle>
          <a:p>
            <a:pPr lvl="0"/>
            <a:r>
              <a:rPr lang="en-US" dirty="0" smtClean="0"/>
              <a:t>Click to edit Master text styles</a:t>
            </a:r>
          </a:p>
        </p:txBody>
      </p:sp>
      <p:sp>
        <p:nvSpPr>
          <p:cNvPr id="16"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grpSp>
        <p:nvGrpSpPr>
          <p:cNvPr id="18" name="Group 17"/>
          <p:cNvGrpSpPr/>
          <p:nvPr userDrawn="1"/>
        </p:nvGrpSpPr>
        <p:grpSpPr>
          <a:xfrm rot="1106797">
            <a:off x="10674305" y="5685692"/>
            <a:ext cx="1180553" cy="1196894"/>
            <a:chOff x="7354063" y="3861505"/>
            <a:chExt cx="1762238" cy="2382173"/>
          </a:xfrm>
        </p:grpSpPr>
        <p:sp>
          <p:nvSpPr>
            <p:cNvPr id="19" name="Oval 18"/>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0" name="Oval 19"/>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1" name="Oval 20"/>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2" name="Oval 21"/>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3" name="Oval 22"/>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4" name="Oval 23"/>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26" name="Content Placeholder 2"/>
          <p:cNvSpPr>
            <a:spLocks noGrp="1"/>
          </p:cNvSpPr>
          <p:nvPr>
            <p:ph sz="half" idx="17"/>
          </p:nvPr>
        </p:nvSpPr>
        <p:spPr>
          <a:xfrm>
            <a:off x="905933" y="1315532"/>
            <a:ext cx="10418177" cy="5045973"/>
          </a:xfrm>
        </p:spPr>
        <p:txBody>
          <a:bodyPr lIns="0" tIns="0" rIns="0" bIns="0">
            <a:noAutofit/>
          </a:bodyPr>
          <a:lstStyle>
            <a:lvl1pPr marL="0" indent="0">
              <a:spcBef>
                <a:spcPts val="0"/>
              </a:spcBef>
              <a:spcAft>
                <a:spcPts val="700"/>
              </a:spcAft>
              <a:buClr>
                <a:schemeClr val="accent6"/>
              </a:buClr>
              <a:defRPr sz="1600">
                <a:solidFill>
                  <a:schemeClr val="bg1"/>
                </a:solidFill>
              </a:defRPr>
            </a:lvl1pPr>
            <a:lvl2pPr marL="381000" indent="-190500">
              <a:spcBef>
                <a:spcPts val="0"/>
              </a:spcBef>
              <a:spcAft>
                <a:spcPts val="700"/>
              </a:spcAft>
              <a:buClr>
                <a:srgbClr val="EFEFDA"/>
              </a:buClr>
              <a:buFont typeface="Arial"/>
              <a:buChar char="•"/>
              <a:defRPr sz="1600">
                <a:solidFill>
                  <a:schemeClr val="bg1"/>
                </a:solidFill>
              </a:defRPr>
            </a:lvl2pPr>
            <a:lvl3pPr marL="698500" indent="-190500">
              <a:spcBef>
                <a:spcPts val="0"/>
              </a:spcBef>
              <a:spcAft>
                <a:spcPts val="700"/>
              </a:spcAft>
              <a:buClr>
                <a:srgbClr val="EFEFDA"/>
              </a:buClr>
              <a:defRPr sz="1600">
                <a:solidFill>
                  <a:schemeClr val="bg1"/>
                </a:solidFill>
              </a:defRPr>
            </a:lvl3pPr>
            <a:lvl4pPr marL="1016000" indent="-177800">
              <a:spcBef>
                <a:spcPts val="0"/>
              </a:spcBef>
              <a:spcAft>
                <a:spcPts val="700"/>
              </a:spcAft>
              <a:buClr>
                <a:srgbClr val="EFEFDA"/>
              </a:buClr>
              <a:defRPr sz="1600">
                <a:solidFill>
                  <a:schemeClr val="bg1"/>
                </a:solidFill>
              </a:defRPr>
            </a:lvl4pPr>
            <a:lvl5pPr marL="1270000" indent="-164592">
              <a:spcBef>
                <a:spcPts val="0"/>
              </a:spcBef>
              <a:spcAft>
                <a:spcPts val="700"/>
              </a:spcAft>
              <a:buClr>
                <a:srgbClr val="EFEFDA"/>
              </a:buClr>
              <a:defRPr sz="16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8699" y="169387"/>
            <a:ext cx="12192000" cy="0"/>
          </a:xfrm>
          <a:prstGeom prst="line">
            <a:avLst/>
          </a:prstGeom>
          <a:ln w="1905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28699" y="787556"/>
            <a:ext cx="12192000" cy="0"/>
          </a:xfrm>
          <a:prstGeom prst="line">
            <a:avLst/>
          </a:prstGeom>
          <a:ln w="1905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30" name="Title 1"/>
          <p:cNvSpPr>
            <a:spLocks noGrp="1"/>
          </p:cNvSpPr>
          <p:nvPr>
            <p:ph type="title" hasCustomPrompt="1"/>
          </p:nvPr>
        </p:nvSpPr>
        <p:spPr>
          <a:xfrm>
            <a:off x="913198" y="194788"/>
            <a:ext cx="10418177" cy="592768"/>
          </a:xfrm>
        </p:spPr>
        <p:txBody>
          <a:bodyPr lIns="0" tIns="0" rIns="0" bIns="0" anchor="ctr" anchorCtr="0">
            <a:noAutofit/>
          </a:bodyPr>
          <a:lstStyle>
            <a:lvl1pPr algn="l">
              <a:defRPr sz="2000" b="1" cap="none" baseline="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119397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 Callout Text to Right">
    <p:spTree>
      <p:nvGrpSpPr>
        <p:cNvPr id="1" name=""/>
        <p:cNvGrpSpPr/>
        <p:nvPr/>
      </p:nvGrpSpPr>
      <p:grpSpPr>
        <a:xfrm>
          <a:off x="0" y="0"/>
          <a:ext cx="0" cy="0"/>
          <a:chOff x="0" y="0"/>
          <a:chExt cx="0" cy="0"/>
        </a:xfrm>
      </p:grpSpPr>
      <p:sp>
        <p:nvSpPr>
          <p:cNvPr id="14" name="Content Placeholder 2"/>
          <p:cNvSpPr>
            <a:spLocks noGrp="1"/>
          </p:cNvSpPr>
          <p:nvPr>
            <p:ph idx="14"/>
          </p:nvPr>
        </p:nvSpPr>
        <p:spPr>
          <a:xfrm>
            <a:off x="905934" y="993622"/>
            <a:ext cx="5460999" cy="342914"/>
          </a:xfrm>
        </p:spPr>
        <p:txBody>
          <a:bodyPr lIns="0" tIns="0" rIns="0" bIns="0">
            <a:noAutofit/>
          </a:bodyPr>
          <a:lstStyle>
            <a:lvl1pPr marL="0" indent="0">
              <a:spcBef>
                <a:spcPts val="0"/>
              </a:spcBef>
              <a:spcAft>
                <a:spcPts val="1200"/>
              </a:spcAft>
              <a:buNone/>
              <a:defRPr sz="1800" b="1">
                <a:solidFill>
                  <a:schemeClr val="accent2"/>
                </a:solidFill>
              </a:defRPr>
            </a:lvl1pPr>
            <a:lvl2pPr marL="457200" indent="0">
              <a:buNone/>
              <a:defRPr sz="1200"/>
            </a:lvl2pPr>
          </a:lstStyle>
          <a:p>
            <a:pPr lvl="0"/>
            <a:r>
              <a:rPr lang="en-US" dirty="0" smtClean="0"/>
              <a:t>Click to edit Master text styles</a:t>
            </a:r>
          </a:p>
        </p:txBody>
      </p:sp>
      <p:sp>
        <p:nvSpPr>
          <p:cNvPr id="15" name="Content Placeholder 2"/>
          <p:cNvSpPr>
            <a:spLocks noGrp="1"/>
          </p:cNvSpPr>
          <p:nvPr>
            <p:ph idx="16"/>
          </p:nvPr>
        </p:nvSpPr>
        <p:spPr>
          <a:xfrm>
            <a:off x="6891868" y="951287"/>
            <a:ext cx="4450795" cy="5140641"/>
          </a:xfrm>
        </p:spPr>
        <p:txBody>
          <a:bodyPr lIns="0" tIns="0" rIns="0" bIns="0">
            <a:noAutofit/>
          </a:bodyPr>
          <a:lstStyle>
            <a:lvl1pPr marL="0" indent="0">
              <a:lnSpc>
                <a:spcPct val="140000"/>
              </a:lnSpc>
              <a:spcBef>
                <a:spcPts val="0"/>
              </a:spcBef>
              <a:spcAft>
                <a:spcPts val="1200"/>
              </a:spcAft>
              <a:buNone/>
              <a:defRPr sz="1800" b="1" baseline="0">
                <a:solidFill>
                  <a:schemeClr val="accent1"/>
                </a:solidFill>
              </a:defRPr>
            </a:lvl1pPr>
            <a:lvl2pPr marL="457200" indent="0">
              <a:buNone/>
              <a:defRPr sz="1200"/>
            </a:lvl2pPr>
          </a:lstStyle>
          <a:p>
            <a:pPr lvl="0"/>
            <a:r>
              <a:rPr lang="en-US" dirty="0" smtClean="0"/>
              <a:t>Click to edit Master text styles</a:t>
            </a:r>
          </a:p>
        </p:txBody>
      </p:sp>
      <p:sp>
        <p:nvSpPr>
          <p:cNvPr id="17"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8" name="Content Placeholder 2"/>
          <p:cNvSpPr>
            <a:spLocks noGrp="1"/>
          </p:cNvSpPr>
          <p:nvPr>
            <p:ph sz="half" idx="17"/>
          </p:nvPr>
        </p:nvSpPr>
        <p:spPr>
          <a:xfrm>
            <a:off x="905933" y="1315532"/>
            <a:ext cx="5461000" cy="5045973"/>
          </a:xfrm>
        </p:spPr>
        <p:txBody>
          <a:bodyPr lIns="0" tIns="0" rIns="0" bIns="0">
            <a:noAutofit/>
          </a:bodyPr>
          <a:lstStyle>
            <a:lvl1pPr marL="0" indent="0">
              <a:spcBef>
                <a:spcPts val="0"/>
              </a:spcBef>
              <a:spcAft>
                <a:spcPts val="700"/>
              </a:spcAft>
              <a:buClr>
                <a:schemeClr val="accent6"/>
              </a:buClr>
              <a:defRPr sz="1600">
                <a:solidFill>
                  <a:srgbClr val="404040"/>
                </a:solidFill>
              </a:defRPr>
            </a:lvl1pPr>
            <a:lvl2pPr marL="381000" indent="-190500">
              <a:spcBef>
                <a:spcPts val="0"/>
              </a:spcBef>
              <a:spcAft>
                <a:spcPts val="700"/>
              </a:spcAft>
              <a:buClr>
                <a:schemeClr val="accent6"/>
              </a:buClr>
              <a:buFont typeface="Arial"/>
              <a:buChar char="•"/>
              <a:defRPr sz="1600">
                <a:solidFill>
                  <a:srgbClr val="404040"/>
                </a:solidFill>
              </a:defRPr>
            </a:lvl2pPr>
            <a:lvl3pPr marL="698500" indent="-190500">
              <a:spcBef>
                <a:spcPts val="0"/>
              </a:spcBef>
              <a:spcAft>
                <a:spcPts val="700"/>
              </a:spcAft>
              <a:buClr>
                <a:schemeClr val="accent6"/>
              </a:buClr>
              <a:defRPr sz="1600">
                <a:solidFill>
                  <a:srgbClr val="404040"/>
                </a:solidFill>
              </a:defRPr>
            </a:lvl3pPr>
            <a:lvl4pPr marL="1016000" indent="-177800">
              <a:spcBef>
                <a:spcPts val="0"/>
              </a:spcBef>
              <a:spcAft>
                <a:spcPts val="700"/>
              </a:spcAft>
              <a:buClr>
                <a:schemeClr val="accent6"/>
              </a:buClr>
              <a:defRPr sz="1600">
                <a:solidFill>
                  <a:srgbClr val="404040"/>
                </a:solidFill>
              </a:defRPr>
            </a:lvl4pPr>
            <a:lvl5pPr marL="1270000" indent="-164592">
              <a:spcBef>
                <a:spcPts val="0"/>
              </a:spcBef>
              <a:spcAft>
                <a:spcPts val="700"/>
              </a:spcAft>
              <a:buClr>
                <a:schemeClr val="accent6"/>
              </a:buClr>
              <a:defRPr sz="16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9" name="Group 18"/>
          <p:cNvGrpSpPr/>
          <p:nvPr userDrawn="1"/>
        </p:nvGrpSpPr>
        <p:grpSpPr>
          <a:xfrm rot="1106797">
            <a:off x="10674305" y="5685692"/>
            <a:ext cx="1180553" cy="1196894"/>
            <a:chOff x="7354063" y="3861505"/>
            <a:chExt cx="1762238" cy="2382173"/>
          </a:xfrm>
        </p:grpSpPr>
        <p:sp>
          <p:nvSpPr>
            <p:cNvPr id="20" name="Oval 1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1" name="Oval 20"/>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2" name="Oval 21"/>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3" name="Oval 22"/>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4" name="Oval 23"/>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5" name="Oval 24"/>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cxnSp>
        <p:nvCxnSpPr>
          <p:cNvPr id="26" name="Straight Connector 25"/>
          <p:cNvCxnSpPr/>
          <p:nvPr userDrawn="1"/>
        </p:nvCxnSpPr>
        <p:spPr>
          <a:xfrm>
            <a:off x="28699" y="169387"/>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28699" y="787556"/>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31" name="Title 1"/>
          <p:cNvSpPr>
            <a:spLocks noGrp="1"/>
          </p:cNvSpPr>
          <p:nvPr>
            <p:ph type="title" hasCustomPrompt="1"/>
          </p:nvPr>
        </p:nvSpPr>
        <p:spPr>
          <a:xfrm>
            <a:off x="913198" y="194788"/>
            <a:ext cx="10418177" cy="592768"/>
          </a:xfrm>
        </p:spPr>
        <p:txBody>
          <a:bodyPr lIns="0" tIns="0" rIns="0" bIns="0" anchor="ctr" anchorCtr="0">
            <a:noAutofit/>
          </a:bodyPr>
          <a:lstStyle>
            <a:lvl1pPr algn="l">
              <a:defRPr sz="2000" b="1" cap="none"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97004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Bottom Graphs">
    <p:spTree>
      <p:nvGrpSpPr>
        <p:cNvPr id="1" name=""/>
        <p:cNvGrpSpPr/>
        <p:nvPr/>
      </p:nvGrpSpPr>
      <p:grpSpPr>
        <a:xfrm>
          <a:off x="0" y="0"/>
          <a:ext cx="0" cy="0"/>
          <a:chOff x="0" y="0"/>
          <a:chExt cx="0" cy="0"/>
        </a:xfrm>
      </p:grpSpPr>
      <p:sp>
        <p:nvSpPr>
          <p:cNvPr id="19" name="Content Placeholder 2"/>
          <p:cNvSpPr>
            <a:spLocks noGrp="1"/>
          </p:cNvSpPr>
          <p:nvPr>
            <p:ph idx="13"/>
          </p:nvPr>
        </p:nvSpPr>
        <p:spPr>
          <a:xfrm>
            <a:off x="905934" y="982861"/>
            <a:ext cx="10418177" cy="857419"/>
          </a:xfrm>
        </p:spPr>
        <p:txBody>
          <a:bodyPr lIns="0" tIns="0" rIns="0" bIns="0">
            <a:noAutofit/>
          </a:bodyPr>
          <a:lstStyle>
            <a:lvl1pPr marL="0" indent="0">
              <a:buNone/>
              <a:defRPr sz="17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0" name="Content Placeholder 2"/>
          <p:cNvSpPr>
            <a:spLocks noGrp="1"/>
          </p:cNvSpPr>
          <p:nvPr>
            <p:ph idx="14"/>
          </p:nvPr>
        </p:nvSpPr>
        <p:spPr>
          <a:xfrm>
            <a:off x="905934" y="2091333"/>
            <a:ext cx="10418233" cy="236592"/>
          </a:xfrm>
        </p:spPr>
        <p:txBody>
          <a:bodyPr lIns="0" tIns="0" rIns="0" bIns="0">
            <a:noAutofit/>
          </a:bodyPr>
          <a:lstStyle>
            <a:lvl1pPr marL="0" indent="0">
              <a:spcBef>
                <a:spcPts val="0"/>
              </a:spcBef>
              <a:spcAft>
                <a:spcPts val="1200"/>
              </a:spcAft>
              <a:buNone/>
              <a:defRPr sz="1700" b="1">
                <a:solidFill>
                  <a:schemeClr val="accent2"/>
                </a:solidFill>
              </a:defRPr>
            </a:lvl1pPr>
            <a:lvl2pPr marL="457200" indent="0">
              <a:buNone/>
              <a:defRPr sz="1200"/>
            </a:lvl2pPr>
          </a:lstStyle>
          <a:p>
            <a:pPr lvl="0"/>
            <a:r>
              <a:rPr lang="en-US" dirty="0" smtClean="0"/>
              <a:t>Click to edit Master text styles</a:t>
            </a:r>
          </a:p>
        </p:txBody>
      </p:sp>
      <p:sp>
        <p:nvSpPr>
          <p:cNvPr id="21"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23" name="Content Placeholder 2"/>
          <p:cNvSpPr>
            <a:spLocks noGrp="1"/>
          </p:cNvSpPr>
          <p:nvPr>
            <p:ph sz="half" idx="18"/>
          </p:nvPr>
        </p:nvSpPr>
        <p:spPr>
          <a:xfrm>
            <a:off x="900430" y="2358406"/>
            <a:ext cx="10418233" cy="1208043"/>
          </a:xfrm>
        </p:spPr>
        <p:txBody>
          <a:bodyPr lIns="0" tIns="0" rIns="0" bIns="0">
            <a:noAutofit/>
          </a:bodyPr>
          <a:lstStyle>
            <a:lvl1pPr marL="0" indent="0">
              <a:spcBef>
                <a:spcPts val="0"/>
              </a:spcBef>
              <a:spcAft>
                <a:spcPts val="700"/>
              </a:spcAft>
              <a:buClr>
                <a:schemeClr val="accent6"/>
              </a:buClr>
              <a:defRPr sz="1500">
                <a:solidFill>
                  <a:srgbClr val="404040"/>
                </a:solidFill>
              </a:defRPr>
            </a:lvl1pPr>
            <a:lvl2pPr marL="381000" indent="-190500">
              <a:spcBef>
                <a:spcPts val="0"/>
              </a:spcBef>
              <a:spcAft>
                <a:spcPts val="700"/>
              </a:spcAft>
              <a:buClr>
                <a:schemeClr val="accent6"/>
              </a:buClr>
              <a:buFont typeface="Arial"/>
              <a:buChar char="•"/>
              <a:defRPr sz="1500">
                <a:solidFill>
                  <a:srgbClr val="404040"/>
                </a:solidFill>
              </a:defRPr>
            </a:lvl2pPr>
            <a:lvl3pPr marL="698500" indent="-190500">
              <a:spcBef>
                <a:spcPts val="0"/>
              </a:spcBef>
              <a:spcAft>
                <a:spcPts val="700"/>
              </a:spcAft>
              <a:buClr>
                <a:schemeClr val="accent6"/>
              </a:buClr>
              <a:defRPr sz="1500">
                <a:solidFill>
                  <a:srgbClr val="404040"/>
                </a:solidFill>
              </a:defRPr>
            </a:lvl3pPr>
            <a:lvl4pPr marL="1016000" indent="-177800">
              <a:spcBef>
                <a:spcPts val="0"/>
              </a:spcBef>
              <a:spcAft>
                <a:spcPts val="700"/>
              </a:spcAft>
              <a:buClr>
                <a:schemeClr val="accent6"/>
              </a:buClr>
              <a:defRPr sz="1500" baseline="0">
                <a:solidFill>
                  <a:srgbClr val="404040"/>
                </a:solidFill>
              </a:defRPr>
            </a:lvl4pPr>
            <a:lvl5pPr marL="1270000" indent="-164592">
              <a:spcBef>
                <a:spcPts val="0"/>
              </a:spcBef>
              <a:spcAft>
                <a:spcPts val="700"/>
              </a:spcAft>
              <a:buClr>
                <a:schemeClr val="accent6"/>
              </a:buClr>
              <a:defRPr sz="1400">
                <a:solidFill>
                  <a:schemeClr val="tx1">
                    <a:lumMod val="50000"/>
                    <a:lumOff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Content Placeholder 2"/>
          <p:cNvSpPr>
            <a:spLocks noGrp="1"/>
          </p:cNvSpPr>
          <p:nvPr>
            <p:ph sz="half" idx="17"/>
          </p:nvPr>
        </p:nvSpPr>
        <p:spPr>
          <a:xfrm>
            <a:off x="6231466" y="3698240"/>
            <a:ext cx="5092700" cy="2663264"/>
          </a:xfrm>
        </p:spPr>
        <p:txBody>
          <a:bodyPr lIns="0" tIns="0" rIns="0" bIns="0">
            <a:noAutofit/>
          </a:bodyPr>
          <a:lstStyle>
            <a:lvl1pPr marL="73152" indent="-164592">
              <a:spcBef>
                <a:spcPts val="0"/>
              </a:spcBef>
              <a:spcAft>
                <a:spcPts val="700"/>
              </a:spcAft>
              <a:buClr>
                <a:schemeClr val="accent6"/>
              </a:buClr>
              <a:defRPr sz="1500">
                <a:solidFill>
                  <a:srgbClr val="404040"/>
                </a:solidFill>
              </a:defRPr>
            </a:lvl1pPr>
            <a:lvl2pPr marL="381000" indent="-190500">
              <a:spcBef>
                <a:spcPts val="0"/>
              </a:spcBef>
              <a:spcAft>
                <a:spcPts val="700"/>
              </a:spcAft>
              <a:buClr>
                <a:schemeClr val="accent6"/>
              </a:buClr>
              <a:buFont typeface="Arial"/>
              <a:buChar char="•"/>
              <a:defRPr sz="1500">
                <a:solidFill>
                  <a:srgbClr val="404040"/>
                </a:solidFill>
              </a:defRPr>
            </a:lvl2pPr>
            <a:lvl3pPr marL="698500" indent="-190500">
              <a:spcBef>
                <a:spcPts val="0"/>
              </a:spcBef>
              <a:spcAft>
                <a:spcPts val="700"/>
              </a:spcAft>
              <a:buClr>
                <a:schemeClr val="accent6"/>
              </a:buClr>
              <a:defRPr sz="1500">
                <a:solidFill>
                  <a:srgbClr val="404040"/>
                </a:solidFill>
              </a:defRPr>
            </a:lvl3pPr>
            <a:lvl4pPr marL="1016000" indent="-177800">
              <a:spcBef>
                <a:spcPts val="0"/>
              </a:spcBef>
              <a:spcAft>
                <a:spcPts val="700"/>
              </a:spcAft>
              <a:buClr>
                <a:schemeClr val="accent6"/>
              </a:buClr>
              <a:defRPr sz="1500">
                <a:solidFill>
                  <a:srgbClr val="404040"/>
                </a:solidFill>
              </a:defRPr>
            </a:lvl4pPr>
            <a:lvl5pPr marL="1270000" indent="-164592">
              <a:spcBef>
                <a:spcPts val="0"/>
              </a:spcBef>
              <a:spcAft>
                <a:spcPts val="700"/>
              </a:spcAft>
              <a:buClr>
                <a:schemeClr val="accent6"/>
              </a:buClr>
              <a:defRPr sz="15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2" name="Group 21"/>
          <p:cNvGrpSpPr/>
          <p:nvPr userDrawn="1"/>
        </p:nvGrpSpPr>
        <p:grpSpPr>
          <a:xfrm rot="1106797">
            <a:off x="10674305" y="5685692"/>
            <a:ext cx="1180553" cy="1196894"/>
            <a:chOff x="7354063" y="3861505"/>
            <a:chExt cx="1762238" cy="2382173"/>
          </a:xfrm>
        </p:grpSpPr>
        <p:sp>
          <p:nvSpPr>
            <p:cNvPr id="24" name="Oval 23"/>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5" name="Oval 24"/>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8" name="Oval 27"/>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9" name="Oval 28"/>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0" name="Oval 29"/>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1" name="Oval 30"/>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32" name="Content Placeholder 2"/>
          <p:cNvSpPr>
            <a:spLocks noGrp="1"/>
          </p:cNvSpPr>
          <p:nvPr>
            <p:ph sz="half" idx="19"/>
          </p:nvPr>
        </p:nvSpPr>
        <p:spPr>
          <a:xfrm>
            <a:off x="905934" y="3698240"/>
            <a:ext cx="5203613" cy="2663264"/>
          </a:xfrm>
        </p:spPr>
        <p:txBody>
          <a:bodyPr lIns="0" tIns="0" rIns="0" bIns="0">
            <a:noAutofit/>
          </a:bodyPr>
          <a:lstStyle>
            <a:lvl1pPr marL="0" indent="0">
              <a:spcBef>
                <a:spcPts val="0"/>
              </a:spcBef>
              <a:spcAft>
                <a:spcPts val="700"/>
              </a:spcAft>
              <a:buClr>
                <a:schemeClr val="accent6"/>
              </a:buClr>
              <a:defRPr sz="1500">
                <a:solidFill>
                  <a:srgbClr val="404040"/>
                </a:solidFill>
              </a:defRPr>
            </a:lvl1pPr>
            <a:lvl2pPr marL="381000" indent="-190500">
              <a:spcBef>
                <a:spcPts val="0"/>
              </a:spcBef>
              <a:spcAft>
                <a:spcPts val="700"/>
              </a:spcAft>
              <a:buClr>
                <a:schemeClr val="accent6"/>
              </a:buClr>
              <a:buFont typeface="Arial"/>
              <a:buChar char="•"/>
              <a:defRPr sz="1500">
                <a:solidFill>
                  <a:srgbClr val="404040"/>
                </a:solidFill>
              </a:defRPr>
            </a:lvl2pPr>
            <a:lvl3pPr marL="698500" indent="-190500">
              <a:spcBef>
                <a:spcPts val="0"/>
              </a:spcBef>
              <a:spcAft>
                <a:spcPts val="700"/>
              </a:spcAft>
              <a:buClr>
                <a:schemeClr val="accent6"/>
              </a:buClr>
              <a:defRPr sz="1500">
                <a:solidFill>
                  <a:srgbClr val="404040"/>
                </a:solidFill>
              </a:defRPr>
            </a:lvl3pPr>
            <a:lvl4pPr marL="1016000" indent="-177800">
              <a:spcBef>
                <a:spcPts val="0"/>
              </a:spcBef>
              <a:spcAft>
                <a:spcPts val="700"/>
              </a:spcAft>
              <a:buClr>
                <a:schemeClr val="accent6"/>
              </a:buClr>
              <a:defRPr sz="1500">
                <a:solidFill>
                  <a:srgbClr val="404040"/>
                </a:solidFill>
              </a:defRPr>
            </a:lvl4pPr>
            <a:lvl5pPr marL="1270000" indent="-164592">
              <a:spcBef>
                <a:spcPts val="0"/>
              </a:spcBef>
              <a:spcAft>
                <a:spcPts val="700"/>
              </a:spcAft>
              <a:buClr>
                <a:schemeClr val="accent6"/>
              </a:buClr>
              <a:defRPr sz="15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33" name="Straight Connector 32"/>
          <p:cNvCxnSpPr/>
          <p:nvPr userDrawn="1"/>
        </p:nvCxnSpPr>
        <p:spPr>
          <a:xfrm>
            <a:off x="28699" y="156687"/>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28699" y="774856"/>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hasCustomPrompt="1"/>
          </p:nvPr>
        </p:nvSpPr>
        <p:spPr>
          <a:xfrm>
            <a:off x="913198" y="182088"/>
            <a:ext cx="10418177" cy="592768"/>
          </a:xfrm>
        </p:spPr>
        <p:txBody>
          <a:bodyPr lIns="0" tIns="0" rIns="0" bIns="0" anchor="ctr" anchorCtr="0">
            <a:noAutofit/>
          </a:bodyPr>
          <a:lstStyle>
            <a:lvl1pPr algn="l">
              <a:defRPr sz="2000" b="1" cap="none"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176610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age with Number">
    <p:spTree>
      <p:nvGrpSpPr>
        <p:cNvPr id="1" name=""/>
        <p:cNvGrpSpPr/>
        <p:nvPr/>
      </p:nvGrpSpPr>
      <p:grpSpPr>
        <a:xfrm>
          <a:off x="0" y="0"/>
          <a:ext cx="0" cy="0"/>
          <a:chOff x="0" y="0"/>
          <a:chExt cx="0" cy="0"/>
        </a:xfrm>
      </p:grpSpPr>
      <p:sp>
        <p:nvSpPr>
          <p:cNvPr id="21"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Tree>
    <p:extLst>
      <p:ext uri="{BB962C8B-B14F-4D97-AF65-F5344CB8AC3E}">
        <p14:creationId xmlns:p14="http://schemas.microsoft.com/office/powerpoint/2010/main" val="14407156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 SLIDE - WHITE OPTION">
    <p:bg>
      <p:bgPr>
        <a:solidFill>
          <a:schemeClr val="tx2"/>
        </a:solidFill>
        <a:effectLst/>
      </p:bgPr>
    </p:bg>
    <p:spTree>
      <p:nvGrpSpPr>
        <p:cNvPr id="1" name=""/>
        <p:cNvGrpSpPr/>
        <p:nvPr/>
      </p:nvGrpSpPr>
      <p:grpSpPr>
        <a:xfrm>
          <a:off x="0" y="0"/>
          <a:ext cx="0" cy="0"/>
          <a:chOff x="0" y="0"/>
          <a:chExt cx="0" cy="0"/>
        </a:xfrm>
      </p:grpSpPr>
      <p:sp>
        <p:nvSpPr>
          <p:cNvPr id="36" name="Rectangle 35"/>
          <p:cNvSpPr/>
          <p:nvPr userDrawn="1"/>
        </p:nvSpPr>
        <p:spPr>
          <a:xfrm>
            <a:off x="304800" y="229419"/>
            <a:ext cx="11582400" cy="640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331893" y="4041648"/>
            <a:ext cx="11582400" cy="0"/>
          </a:xfrm>
          <a:prstGeom prst="line">
            <a:avLst/>
          </a:prstGeom>
          <a:ln w="19050"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28" name="Rectangle 27"/>
          <p:cNvSpPr/>
          <p:nvPr userDrawn="1"/>
        </p:nvSpPr>
        <p:spPr>
          <a:xfrm>
            <a:off x="11888757" y="2489201"/>
            <a:ext cx="303243" cy="2954866"/>
          </a:xfrm>
          <a:prstGeom prst="rect">
            <a:avLst/>
          </a:prstGeom>
          <a:solidFill>
            <a:srgbClr val="0A28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9"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003977"/>
                </a:solidFill>
              </a:defRPr>
            </a:lvl1pPr>
          </a:lstStyle>
          <a:p>
            <a:r>
              <a:rPr lang="en-US" dirty="0" smtClean="0"/>
              <a:t>Click to edit main divider page title style</a:t>
            </a:r>
            <a:endParaRPr lang="en-US" dirty="0"/>
          </a:p>
        </p:txBody>
      </p:sp>
      <p:sp>
        <p:nvSpPr>
          <p:cNvPr id="10"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26497859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ANSITION SLIDE - NAVY OPTION">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18" name="Straight Connector 17"/>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sp>
        <p:nvSpPr>
          <p:cNvPr id="8"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9"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39461111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 SLIDE - Medium Blue">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sp>
        <p:nvSpPr>
          <p:cNvPr id="15"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17"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225839527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 SLIDE - Baby BLUE OPTION">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sp>
        <p:nvSpPr>
          <p:cNvPr id="15"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17"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39713325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Topic Intro Slide">
    <p:spTree>
      <p:nvGrpSpPr>
        <p:cNvPr id="1" name=""/>
        <p:cNvGrpSpPr/>
        <p:nvPr/>
      </p:nvGrpSpPr>
      <p:grpSpPr>
        <a:xfrm>
          <a:off x="0" y="0"/>
          <a:ext cx="0" cy="0"/>
          <a:chOff x="0" y="0"/>
          <a:chExt cx="0" cy="0"/>
        </a:xfrm>
      </p:grpSpPr>
      <p:sp>
        <p:nvSpPr>
          <p:cNvPr id="15"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6400800"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8" name="Text Placeholder 9"/>
          <p:cNvSpPr>
            <a:spLocks noGrp="1"/>
          </p:cNvSpPr>
          <p:nvPr>
            <p:ph type="body" sz="quarter" idx="24" hasCustomPrompt="1"/>
          </p:nvPr>
        </p:nvSpPr>
        <p:spPr>
          <a:xfrm>
            <a:off x="339724" y="1497013"/>
            <a:ext cx="6400800"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9"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339487" y="1990071"/>
            <a:ext cx="64008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 xmlns:a16="http://schemas.microsoft.com/office/drawing/2014/main" id="{249CD304-3A43-E041-A238-1E1FFD2F2A06}"/>
              </a:ext>
            </a:extLst>
          </p:cNvPr>
          <p:cNvSpPr/>
          <p:nvPr userDrawn="1"/>
        </p:nvSpPr>
        <p:spPr>
          <a:xfrm flipH="1">
            <a:off x="8641488"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17" name="Oval 16">
            <a:extLst>
              <a:ext uri="{FF2B5EF4-FFF2-40B4-BE49-F238E27FC236}">
                <a16:creationId xmlns="" xmlns:a16="http://schemas.microsoft.com/office/drawing/2014/main" id="{70C1428D-2017-9F44-857C-A5C63AC6CBAE}"/>
              </a:ext>
            </a:extLst>
          </p:cNvPr>
          <p:cNvSpPr/>
          <p:nvPr userDrawn="1"/>
        </p:nvSpPr>
        <p:spPr>
          <a:xfrm flipH="1">
            <a:off x="10752692"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20"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flipH="1">
            <a:off x="7047330" y="1060679"/>
            <a:ext cx="4572000" cy="4572000"/>
          </a:xfrm>
          <a:prstGeom prst="ellipse">
            <a:avLst/>
          </a:prstGeom>
        </p:spPr>
        <p:txBody>
          <a:bodyPr/>
          <a:lstStyle/>
          <a:p>
            <a:r>
              <a:rPr lang="en-US" dirty="0"/>
              <a:t>Click icon to add picture</a:t>
            </a:r>
          </a:p>
        </p:txBody>
      </p:sp>
      <p:cxnSp>
        <p:nvCxnSpPr>
          <p:cNvPr id="24" name="Straight Connector 23"/>
          <p:cNvCxnSpPr/>
          <p:nvPr userDrawn="1"/>
        </p:nvCxnSpPr>
        <p:spPr>
          <a:xfrm>
            <a:off x="401171" y="1238115"/>
            <a:ext cx="6400800"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893225"/>
      </p:ext>
    </p:extLst>
  </p:cSld>
  <p:clrMapOvr>
    <a:masterClrMapping/>
  </p:clrMapOvr>
  <p:extLst mod="1">
    <p:ext uri="{DCECCB84-F9BA-43D5-87BE-67443E8EF086}">
      <p15:sldGuideLst xmlns:p15="http://schemas.microsoft.com/office/powerpoint/2012/main">
        <p15:guide id="1" pos="216" userDrawn="1">
          <p15:clr>
            <a:srgbClr val="FBAE40"/>
          </p15:clr>
        </p15:guide>
        <p15:guide id="2" pos="424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NSITION SLIDE - MINT OPTION">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18" name="Straight Connector 17"/>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cxnSp>
        <p:nvCxnSpPr>
          <p:cNvPr id="24" name="Straight Connector 23"/>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9"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26680203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 Slide - GOLD OPTION">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sp>
        <p:nvSpPr>
          <p:cNvPr id="8"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9"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30986919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 Slide - PINK OPTION">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sp>
        <p:nvSpPr>
          <p:cNvPr id="8"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9"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417083967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ansition Slide - GRAY OPTION">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cxnSp>
        <p:nvCxnSpPr>
          <p:cNvPr id="30" name="Straight Connector 29"/>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10"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29319672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ansition Slide - LIME OPTION">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rgbClr val="9B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cxnSp>
        <p:nvCxnSpPr>
          <p:cNvPr id="30" name="Straight Connector 29"/>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10"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207877309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diology Solutions">
    <p:bg>
      <p:bgPr>
        <a:solidFill>
          <a:schemeClr val="accent1"/>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645" y="5349052"/>
            <a:ext cx="3079935" cy="810087"/>
          </a:xfrm>
          <a:prstGeom prst="rect">
            <a:avLst/>
          </a:prstGeom>
        </p:spPr>
      </p:pic>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Content Placeholder 2"/>
          <p:cNvSpPr>
            <a:spLocks noGrp="1"/>
          </p:cNvSpPr>
          <p:nvPr>
            <p:ph sz="half" idx="17"/>
          </p:nvPr>
        </p:nvSpPr>
        <p:spPr>
          <a:xfrm>
            <a:off x="5949244" y="766811"/>
            <a:ext cx="5374865" cy="5326016"/>
          </a:xfrm>
        </p:spPr>
        <p:txBody>
          <a:bodyPr lIns="0" tIns="0" rIns="0" bIns="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itle 1"/>
          <p:cNvSpPr>
            <a:spLocks noGrp="1"/>
          </p:cNvSpPr>
          <p:nvPr>
            <p:ph type="ctrTitle" hasCustomPrompt="1"/>
          </p:nvPr>
        </p:nvSpPr>
        <p:spPr>
          <a:xfrm>
            <a:off x="728134" y="3288530"/>
            <a:ext cx="4453465" cy="2892427"/>
          </a:xfrm>
          <a:noFill/>
        </p:spPr>
        <p:txBody>
          <a:bodyPr wrap="square" lIns="0" tIns="0" rIns="0" bIns="0" anchor="t" anchorCtr="0">
            <a:noAutofit/>
          </a:bodyPr>
          <a:lstStyle>
            <a:lvl1pPr algn="ctr">
              <a:lnSpc>
                <a:spcPct val="90000"/>
              </a:lnSpc>
              <a:defRPr sz="2000" b="1" cap="none" baseline="0">
                <a:solidFill>
                  <a:srgbClr val="34657F"/>
                </a:solidFill>
              </a:defRPr>
            </a:lvl1pPr>
          </a:lstStyle>
          <a:p>
            <a:r>
              <a:rPr lang="en-US" dirty="0" smtClean="0"/>
              <a:t>Slide Title</a:t>
            </a:r>
            <a:endParaRPr lang="en-US" dirty="0"/>
          </a:p>
        </p:txBody>
      </p:sp>
      <p:sp>
        <p:nvSpPr>
          <p:cNvPr id="23" name="Oval 22"/>
          <p:cNvSpPr>
            <a:spLocks noChangeAspect="1"/>
          </p:cNvSpPr>
          <p:nvPr userDrawn="1"/>
        </p:nvSpPr>
        <p:spPr>
          <a:xfrm>
            <a:off x="1803725" y="1399075"/>
            <a:ext cx="2302281" cy="1726711"/>
          </a:xfrm>
          <a:prstGeom prst="ellipse">
            <a:avLst/>
          </a:prstGeom>
          <a:solidFill>
            <a:srgbClr val="34657F">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2" name="Picture 1" descr="radiolog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1781" y="1730248"/>
            <a:ext cx="1432752" cy="1074564"/>
          </a:xfrm>
          <a:prstGeom prst="rect">
            <a:avLst/>
          </a:prstGeom>
        </p:spPr>
      </p:pic>
    </p:spTree>
    <p:extLst>
      <p:ext uri="{BB962C8B-B14F-4D97-AF65-F5344CB8AC3E}">
        <p14:creationId xmlns:p14="http://schemas.microsoft.com/office/powerpoint/2010/main" val="220491957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rdiology Slides">
    <p:bg>
      <p:bgPr>
        <a:solidFill>
          <a:schemeClr val="accent6"/>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smtClean="0">
              <a:solidFill>
                <a:prstClr val="white"/>
              </a:solidFill>
            </a:endParaRPr>
          </a:p>
          <a:p>
            <a:pPr algn="ctr" eaLnBrk="1" fontAlgn="auto" hangingPunct="1">
              <a:spcBef>
                <a:spcPts val="0"/>
              </a:spcBef>
              <a:spcAft>
                <a:spcPts val="0"/>
              </a:spcAft>
            </a:pPr>
            <a:endParaRPr lang="en-US" dirty="0" smtClean="0">
              <a:solidFill>
                <a:prstClr val="white"/>
              </a:solidFill>
            </a:endParaRPr>
          </a:p>
          <a:p>
            <a:pPr algn="ctr" eaLnBrk="1" fontAlgn="auto" hangingPunct="1">
              <a:spcBef>
                <a:spcPts val="0"/>
              </a:spcBef>
              <a:spcAft>
                <a:spcPts val="0"/>
              </a:spcAft>
            </a:pPr>
            <a:endParaRPr lang="en-US" dirty="0" smtClean="0">
              <a:solidFill>
                <a:prstClr val="white"/>
              </a:solidFill>
            </a:endParaRPr>
          </a:p>
          <a:p>
            <a:pPr algn="ctr" eaLnBrk="1" fontAlgn="auto" hangingPunct="1">
              <a:spcBef>
                <a:spcPts val="0"/>
              </a:spcBef>
              <a:spcAft>
                <a:spcPts val="0"/>
              </a:spcAft>
            </a:pPr>
            <a:endParaRPr lang="en-US" dirty="0" smtClean="0">
              <a:solidFill>
                <a:prstClr val="white"/>
              </a:solidFill>
            </a:endParaRPr>
          </a:p>
          <a:p>
            <a:pPr algn="ctr" eaLnBrk="1" fontAlgn="auto" hangingPunct="1">
              <a:spcBef>
                <a:spcPts val="0"/>
              </a:spcBef>
              <a:spcAft>
                <a:spcPts val="0"/>
              </a:spcAft>
            </a:pPr>
            <a:endParaRPr lang="en-US" dirty="0" smtClean="0">
              <a:solidFill>
                <a:prstClr val="white"/>
              </a:solidFill>
            </a:endParaRPr>
          </a:p>
          <a:p>
            <a:pPr algn="ctr" eaLnBrk="1" fontAlgn="auto" hangingPunct="1">
              <a:spcBef>
                <a:spcPts val="0"/>
              </a:spcBef>
              <a:spcAft>
                <a:spcPts val="0"/>
              </a:spcAft>
            </a:pPr>
            <a:endParaRPr lang="en-US" dirty="0" smtClean="0">
              <a:solidFill>
                <a:prstClr val="white"/>
              </a:solidFill>
            </a:endParaRPr>
          </a:p>
          <a:p>
            <a:pPr algn="ctr" eaLnBrk="1" fontAlgn="auto" hangingPunct="1">
              <a:spcBef>
                <a:spcPts val="0"/>
              </a:spcBef>
              <a:spcAft>
                <a:spcPts val="0"/>
              </a:spcAft>
            </a:pPr>
            <a:endParaRPr lang="en-US" dirty="0">
              <a:solidFill>
                <a:prstClr val="white"/>
              </a:solidFill>
            </a:endParaRPr>
          </a:p>
        </p:txBody>
      </p:sp>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3288530"/>
            <a:ext cx="4453465" cy="2892427"/>
          </a:xfrm>
          <a:noFill/>
        </p:spPr>
        <p:txBody>
          <a:bodyPr wrap="square" lIns="0" tIns="0" rIns="0" bIns="0" anchor="t" anchorCtr="0">
            <a:noAutofit/>
          </a:bodyPr>
          <a:lstStyle>
            <a:lvl1pPr algn="ctr">
              <a:lnSpc>
                <a:spcPct val="90000"/>
              </a:lnSpc>
              <a:defRPr sz="2000" b="1" cap="none" baseline="0">
                <a:solidFill>
                  <a:schemeClr val="accent6"/>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Oval 18"/>
          <p:cNvSpPr>
            <a:spLocks noChangeAspect="1"/>
          </p:cNvSpPr>
          <p:nvPr userDrawn="1"/>
        </p:nvSpPr>
        <p:spPr>
          <a:xfrm>
            <a:off x="1803726" y="1398304"/>
            <a:ext cx="2302281" cy="1726711"/>
          </a:xfrm>
          <a:prstGeom prst="ellipse">
            <a:avLst/>
          </a:prstGeom>
          <a:solidFill>
            <a:schemeClr val="accent6">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20" name="Picture 19" descr="car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1741" y="1626415"/>
            <a:ext cx="1668260" cy="1251195"/>
          </a:xfrm>
          <a:prstGeom prst="rect">
            <a:avLst/>
          </a:prstGeom>
        </p:spPr>
      </p:pic>
    </p:spTree>
    <p:extLst>
      <p:ext uri="{BB962C8B-B14F-4D97-AF65-F5344CB8AC3E}">
        <p14:creationId xmlns:p14="http://schemas.microsoft.com/office/powerpoint/2010/main" val="225866149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SK Slides">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C99700"/>
              </a:solidFill>
            </a:endParaRPr>
          </a:p>
        </p:txBody>
      </p:sp>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22860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3079746"/>
            <a:ext cx="4453465" cy="2892427"/>
          </a:xfrm>
          <a:noFill/>
        </p:spPr>
        <p:txBody>
          <a:bodyPr wrap="square" lIns="0" tIns="0" rIns="0" bIns="0" anchor="t" anchorCtr="0">
            <a:noAutofit/>
          </a:bodyPr>
          <a:lstStyle>
            <a:lvl1pPr algn="ctr">
              <a:lnSpc>
                <a:spcPct val="90000"/>
              </a:lnSpc>
              <a:defRPr sz="2000" b="1" cap="none" baseline="0">
                <a:solidFill>
                  <a:schemeClr val="accent1"/>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Oval 18"/>
          <p:cNvSpPr>
            <a:spLocks noChangeAspect="1"/>
          </p:cNvSpPr>
          <p:nvPr userDrawn="1"/>
        </p:nvSpPr>
        <p:spPr>
          <a:xfrm>
            <a:off x="1803726" y="1189519"/>
            <a:ext cx="2302281" cy="1726711"/>
          </a:xfrm>
          <a:prstGeom prst="ellipse">
            <a:avLst/>
          </a:prstGeom>
          <a:solidFill>
            <a:schemeClr val="accent1">
              <a:lumMod val="60000"/>
              <a:lumOff val="40000"/>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2" name="Picture 1" descr="m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1334" y="1447800"/>
            <a:ext cx="1634060" cy="1225545"/>
          </a:xfrm>
          <a:prstGeom prst="rect">
            <a:avLst/>
          </a:prstGeom>
        </p:spPr>
      </p:pic>
    </p:spTree>
    <p:extLst>
      <p:ext uri="{BB962C8B-B14F-4D97-AF65-F5344CB8AC3E}">
        <p14:creationId xmlns:p14="http://schemas.microsoft.com/office/powerpoint/2010/main" val="28373466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eep Slides">
    <p:bg>
      <p:bgPr>
        <a:solidFill>
          <a:schemeClr val="tx2"/>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C99700"/>
              </a:solidFill>
            </a:endParaRPr>
          </a:p>
        </p:txBody>
      </p:sp>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22860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3079746"/>
            <a:ext cx="4453465" cy="2892427"/>
          </a:xfrm>
          <a:noFill/>
        </p:spPr>
        <p:txBody>
          <a:bodyPr wrap="square" lIns="0" tIns="0" rIns="0" bIns="0" anchor="t" anchorCtr="0">
            <a:noAutofit/>
          </a:bodyPr>
          <a:lstStyle>
            <a:lvl1pPr algn="ctr">
              <a:lnSpc>
                <a:spcPct val="90000"/>
              </a:lnSpc>
              <a:defRPr sz="2000" b="1" cap="none" baseline="0">
                <a:solidFill>
                  <a:schemeClr val="tx2"/>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Oval 18"/>
          <p:cNvSpPr>
            <a:spLocks noChangeAspect="1"/>
          </p:cNvSpPr>
          <p:nvPr userDrawn="1"/>
        </p:nvSpPr>
        <p:spPr>
          <a:xfrm>
            <a:off x="1803726" y="1189519"/>
            <a:ext cx="2302281" cy="1726711"/>
          </a:xfrm>
          <a:prstGeom prst="ellipse">
            <a:avLst/>
          </a:prstGeom>
          <a:solidFill>
            <a:schemeClr val="tx2">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3" name="Picture 2" descr="slee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666" y="1409700"/>
            <a:ext cx="1737773" cy="1303330"/>
          </a:xfrm>
          <a:prstGeom prst="rect">
            <a:avLst/>
          </a:prstGeom>
        </p:spPr>
      </p:pic>
    </p:spTree>
    <p:extLst>
      <p:ext uri="{BB962C8B-B14F-4D97-AF65-F5344CB8AC3E}">
        <p14:creationId xmlns:p14="http://schemas.microsoft.com/office/powerpoint/2010/main" val="255827188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adiation Therapy Slides">
    <p:bg>
      <p:bgPr>
        <a:solidFill>
          <a:schemeClr val="accent2"/>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C99700"/>
              </a:solidFill>
            </a:endParaRPr>
          </a:p>
        </p:txBody>
      </p:sp>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22860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3079746"/>
            <a:ext cx="4453465" cy="2892427"/>
          </a:xfrm>
          <a:noFill/>
        </p:spPr>
        <p:txBody>
          <a:bodyPr wrap="square" lIns="0" tIns="0" rIns="0" bIns="0" anchor="t" anchorCtr="0">
            <a:noAutofit/>
          </a:bodyPr>
          <a:lstStyle>
            <a:lvl1pPr algn="ctr">
              <a:lnSpc>
                <a:spcPct val="90000"/>
              </a:lnSpc>
              <a:defRPr sz="2000" b="1" cap="none" baseline="0">
                <a:solidFill>
                  <a:schemeClr val="accent2"/>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Oval 18"/>
          <p:cNvSpPr>
            <a:spLocks noChangeAspect="1"/>
          </p:cNvSpPr>
          <p:nvPr userDrawn="1"/>
        </p:nvSpPr>
        <p:spPr>
          <a:xfrm>
            <a:off x="1803726" y="1189519"/>
            <a:ext cx="2302281" cy="1726711"/>
          </a:xfrm>
          <a:prstGeom prst="ellipse">
            <a:avLst/>
          </a:prstGeom>
          <a:solidFill>
            <a:schemeClr val="accent2">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2" name="Picture 1" descr="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4658" y="1380020"/>
            <a:ext cx="1786143" cy="1339607"/>
          </a:xfrm>
          <a:prstGeom prst="rect">
            <a:avLst/>
          </a:prstGeom>
        </p:spPr>
      </p:pic>
    </p:spTree>
    <p:extLst>
      <p:ext uri="{BB962C8B-B14F-4D97-AF65-F5344CB8AC3E}">
        <p14:creationId xmlns:p14="http://schemas.microsoft.com/office/powerpoint/2010/main" val="37437858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Topic Intro Slide">
    <p:spTree>
      <p:nvGrpSpPr>
        <p:cNvPr id="1" name=""/>
        <p:cNvGrpSpPr/>
        <p:nvPr/>
      </p:nvGrpSpPr>
      <p:grpSpPr>
        <a:xfrm>
          <a:off x="0" y="0"/>
          <a:ext cx="0" cy="0"/>
          <a:chOff x="0" y="0"/>
          <a:chExt cx="0" cy="0"/>
        </a:xfrm>
      </p:grpSpPr>
      <p:sp>
        <p:nvSpPr>
          <p:cNvPr id="9"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5067300" y="320015"/>
            <a:ext cx="6858000"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1" name="Straight Connector 10"/>
          <p:cNvCxnSpPr/>
          <p:nvPr userDrawn="1"/>
        </p:nvCxnSpPr>
        <p:spPr>
          <a:xfrm>
            <a:off x="5141652" y="1238115"/>
            <a:ext cx="6783648"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 Placeholder 9"/>
          <p:cNvSpPr>
            <a:spLocks noGrp="1"/>
          </p:cNvSpPr>
          <p:nvPr>
            <p:ph type="body" sz="quarter" idx="24" hasCustomPrompt="1"/>
          </p:nvPr>
        </p:nvSpPr>
        <p:spPr>
          <a:xfrm>
            <a:off x="5067826" y="1424696"/>
            <a:ext cx="6858000"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5067300" y="1917754"/>
            <a:ext cx="68580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 xmlns:a16="http://schemas.microsoft.com/office/drawing/2014/main" id="{249CD304-3A43-E041-A238-1E1FFD2F2A06}"/>
              </a:ext>
            </a:extLst>
          </p:cNvPr>
          <p:cNvSpPr/>
          <p:nvPr userDrawn="1"/>
        </p:nvSpPr>
        <p:spPr>
          <a:xfrm>
            <a:off x="-1309335"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16" name="Oval 15">
            <a:extLst>
              <a:ext uri="{FF2B5EF4-FFF2-40B4-BE49-F238E27FC236}">
                <a16:creationId xmlns="" xmlns:a16="http://schemas.microsoft.com/office/drawing/2014/main" id="{70C1428D-2017-9F44-857C-A5C63AC6CBAE}"/>
              </a:ext>
            </a:extLst>
          </p:cNvPr>
          <p:cNvSpPr/>
          <p:nvPr userDrawn="1"/>
        </p:nvSpPr>
        <p:spPr>
          <a:xfrm>
            <a:off x="424280"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19"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188257" y="1060679"/>
            <a:ext cx="4572000" cy="4572000"/>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1574367588"/>
      </p:ext>
    </p:extLst>
  </p:cSld>
  <p:clrMapOvr>
    <a:masterClrMapping/>
  </p:clrMapOvr>
  <p:extLst mod="1">
    <p:ext uri="{DCECCB84-F9BA-43D5-87BE-67443E8EF086}">
      <p15:sldGuideLst xmlns:p15="http://schemas.microsoft.com/office/powerpoint/2012/main">
        <p15:guide id="2" pos="7512" userDrawn="1">
          <p15:clr>
            <a:srgbClr val="FBAE40"/>
          </p15:clr>
        </p15:guide>
        <p15:guide id="3" pos="319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b Management Slides">
    <p:bg>
      <p:bgPr>
        <a:solidFill>
          <a:schemeClr val="accent3"/>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C99700"/>
              </a:solidFill>
            </a:endParaRPr>
          </a:p>
        </p:txBody>
      </p:sp>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22860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3079746"/>
            <a:ext cx="4453465" cy="2892427"/>
          </a:xfrm>
          <a:noFill/>
        </p:spPr>
        <p:txBody>
          <a:bodyPr wrap="square" lIns="0" tIns="0" rIns="0" bIns="0" anchor="t" anchorCtr="0">
            <a:noAutofit/>
          </a:bodyPr>
          <a:lstStyle>
            <a:lvl1pPr algn="ctr">
              <a:lnSpc>
                <a:spcPct val="90000"/>
              </a:lnSpc>
              <a:defRPr sz="2000" b="1" cap="none" baseline="0">
                <a:solidFill>
                  <a:schemeClr val="accent3"/>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Oval 18"/>
          <p:cNvSpPr>
            <a:spLocks noChangeAspect="1"/>
          </p:cNvSpPr>
          <p:nvPr userDrawn="1"/>
        </p:nvSpPr>
        <p:spPr>
          <a:xfrm>
            <a:off x="1803726" y="1189519"/>
            <a:ext cx="2302281" cy="1726711"/>
          </a:xfrm>
          <a:prstGeom prst="ellipse">
            <a:avLst/>
          </a:prstGeom>
          <a:solidFill>
            <a:srgbClr val="9BBB59">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000000">
                  <a:lumMod val="50000"/>
                  <a:lumOff val="50000"/>
                </a:srgbClr>
              </a:solidFill>
            </a:endParaRPr>
          </a:p>
        </p:txBody>
      </p:sp>
      <p:pic>
        <p:nvPicPr>
          <p:cNvPr id="20" name="Picture 19" descr="ra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5931" y="1511466"/>
            <a:ext cx="1557868" cy="1168401"/>
          </a:xfrm>
          <a:prstGeom prst="rect">
            <a:avLst/>
          </a:prstGeom>
        </p:spPr>
      </p:pic>
    </p:spTree>
    <p:extLst>
      <p:ext uri="{BB962C8B-B14F-4D97-AF65-F5344CB8AC3E}">
        <p14:creationId xmlns:p14="http://schemas.microsoft.com/office/powerpoint/2010/main" val="419395833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cal Oncology Slides">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C99700"/>
              </a:solidFill>
            </a:endParaRPr>
          </a:p>
        </p:txBody>
      </p:sp>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22860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3079746"/>
            <a:ext cx="4453465" cy="2892427"/>
          </a:xfrm>
          <a:noFill/>
        </p:spPr>
        <p:txBody>
          <a:bodyPr wrap="square" lIns="0" tIns="0" rIns="0" bIns="0" anchor="t" anchorCtr="0">
            <a:noAutofit/>
          </a:bodyPr>
          <a:lstStyle>
            <a:lvl1pPr algn="ctr">
              <a:lnSpc>
                <a:spcPct val="90000"/>
              </a:lnSpc>
              <a:defRPr sz="2000" b="1" cap="none" baseline="0">
                <a:solidFill>
                  <a:srgbClr val="7F7F7F"/>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Oval 18"/>
          <p:cNvSpPr>
            <a:spLocks noChangeAspect="1"/>
          </p:cNvSpPr>
          <p:nvPr userDrawn="1"/>
        </p:nvSpPr>
        <p:spPr>
          <a:xfrm>
            <a:off x="1803726" y="1189519"/>
            <a:ext cx="2302281" cy="1726711"/>
          </a:xfrm>
          <a:prstGeom prst="ellipse">
            <a:avLst/>
          </a:prstGeom>
          <a:solidFill>
            <a:schemeClr val="tx1">
              <a:lumMod val="50000"/>
              <a:lumOff val="50000"/>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000000">
                  <a:lumMod val="50000"/>
                  <a:lumOff val="50000"/>
                </a:srgbClr>
              </a:solidFill>
            </a:endParaRPr>
          </a:p>
        </p:txBody>
      </p:sp>
      <p:pic>
        <p:nvPicPr>
          <p:cNvPr id="3" name="Picture 2" descr="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1592" y="1443030"/>
            <a:ext cx="1693333" cy="1270000"/>
          </a:xfrm>
          <a:prstGeom prst="rect">
            <a:avLst/>
          </a:prstGeom>
        </p:spPr>
      </p:pic>
    </p:spTree>
    <p:extLst>
      <p:ext uri="{BB962C8B-B14F-4D97-AF65-F5344CB8AC3E}">
        <p14:creationId xmlns:p14="http://schemas.microsoft.com/office/powerpoint/2010/main" val="359750351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ost-Acute Care Slides">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C99700"/>
              </a:solidFill>
            </a:endParaRPr>
          </a:p>
        </p:txBody>
      </p:sp>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22860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3079746"/>
            <a:ext cx="4453465" cy="2892427"/>
          </a:xfrm>
          <a:noFill/>
        </p:spPr>
        <p:txBody>
          <a:bodyPr wrap="square" lIns="0" tIns="0" rIns="0" bIns="0" anchor="t" anchorCtr="0">
            <a:noAutofit/>
          </a:bodyPr>
          <a:lstStyle>
            <a:lvl1pPr algn="ctr">
              <a:lnSpc>
                <a:spcPct val="90000"/>
              </a:lnSpc>
              <a:defRPr sz="2000" b="1" cap="none" baseline="0">
                <a:solidFill>
                  <a:srgbClr val="C99700"/>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Oval 18"/>
          <p:cNvSpPr>
            <a:spLocks noChangeAspect="1"/>
          </p:cNvSpPr>
          <p:nvPr userDrawn="1"/>
        </p:nvSpPr>
        <p:spPr>
          <a:xfrm>
            <a:off x="1803726" y="1189519"/>
            <a:ext cx="2302281" cy="1726711"/>
          </a:xfrm>
          <a:prstGeom prst="ellipse">
            <a:avLst/>
          </a:prstGeom>
          <a:solidFill>
            <a:srgbClr val="C99700">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000000">
                  <a:lumMod val="50000"/>
                  <a:lumOff val="50000"/>
                </a:srgbClr>
              </a:solidFill>
            </a:endParaRPr>
          </a:p>
        </p:txBody>
      </p:sp>
      <p:pic>
        <p:nvPicPr>
          <p:cNvPr id="2" name="Picture 1" descr="post-acu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0" y="1371600"/>
            <a:ext cx="1862667" cy="1397000"/>
          </a:xfrm>
          <a:prstGeom prst="rect">
            <a:avLst/>
          </a:prstGeom>
        </p:spPr>
      </p:pic>
    </p:spTree>
    <p:extLst>
      <p:ext uri="{BB962C8B-B14F-4D97-AF65-F5344CB8AC3E}">
        <p14:creationId xmlns:p14="http://schemas.microsoft.com/office/powerpoint/2010/main" val="52962222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RANSITION SLIDE - WHITE OPTION">
    <p:bg>
      <p:bgPr>
        <a:solidFill>
          <a:schemeClr val="tx2"/>
        </a:solidFill>
        <a:effectLst/>
      </p:bgPr>
    </p:bg>
    <p:spTree>
      <p:nvGrpSpPr>
        <p:cNvPr id="1" name=""/>
        <p:cNvGrpSpPr/>
        <p:nvPr/>
      </p:nvGrpSpPr>
      <p:grpSpPr>
        <a:xfrm>
          <a:off x="0" y="0"/>
          <a:ext cx="0" cy="0"/>
          <a:chOff x="0" y="0"/>
          <a:chExt cx="0" cy="0"/>
        </a:xfrm>
      </p:grpSpPr>
      <p:sp>
        <p:nvSpPr>
          <p:cNvPr id="36" name="Rectangle 35"/>
          <p:cNvSpPr/>
          <p:nvPr userDrawn="1"/>
        </p:nvSpPr>
        <p:spPr>
          <a:xfrm>
            <a:off x="304800" y="229419"/>
            <a:ext cx="11582400" cy="640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331893" y="4041648"/>
            <a:ext cx="11582400" cy="0"/>
          </a:xfrm>
          <a:prstGeom prst="line">
            <a:avLst/>
          </a:prstGeom>
          <a:ln w="19050"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28" name="Rectangle 27"/>
          <p:cNvSpPr/>
          <p:nvPr userDrawn="1"/>
        </p:nvSpPr>
        <p:spPr>
          <a:xfrm>
            <a:off x="11888757" y="2489201"/>
            <a:ext cx="303243" cy="2954866"/>
          </a:xfrm>
          <a:prstGeom prst="rect">
            <a:avLst/>
          </a:prstGeom>
          <a:solidFill>
            <a:srgbClr val="0A28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9"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003977"/>
                </a:solidFill>
              </a:defRPr>
            </a:lvl1pPr>
          </a:lstStyle>
          <a:p>
            <a:r>
              <a:rPr lang="en-US" dirty="0" smtClean="0"/>
              <a:t>Click to edit main divider page title style</a:t>
            </a:r>
            <a:endParaRPr lang="en-US" dirty="0"/>
          </a:p>
        </p:txBody>
      </p:sp>
      <p:sp>
        <p:nvSpPr>
          <p:cNvPr id="10"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156973173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Subheader Only">
    <p:spTree>
      <p:nvGrpSpPr>
        <p:cNvPr id="1" name=""/>
        <p:cNvGrpSpPr/>
        <p:nvPr/>
      </p:nvGrpSpPr>
      <p:grpSpPr>
        <a:xfrm>
          <a:off x="0" y="0"/>
          <a:ext cx="0" cy="0"/>
          <a:chOff x="0" y="0"/>
          <a:chExt cx="0" cy="0"/>
        </a:xfrm>
      </p:grpSpPr>
      <p:sp>
        <p:nvSpPr>
          <p:cNvPr id="4" name="Rectangle 3"/>
          <p:cNvSpPr/>
          <p:nvPr userDrawn="1"/>
        </p:nvSpPr>
        <p:spPr>
          <a:xfrm>
            <a:off x="10236181" y="774857"/>
            <a:ext cx="1961939" cy="626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Content Placeholder 2"/>
          <p:cNvSpPr>
            <a:spLocks noGrp="1"/>
          </p:cNvSpPr>
          <p:nvPr>
            <p:ph idx="14"/>
          </p:nvPr>
        </p:nvSpPr>
        <p:spPr>
          <a:xfrm>
            <a:off x="905934" y="993622"/>
            <a:ext cx="10418233" cy="236592"/>
          </a:xfrm>
        </p:spPr>
        <p:txBody>
          <a:bodyPr lIns="0" tIns="0" rIns="0" bIns="0">
            <a:noAutofit/>
          </a:bodyPr>
          <a:lstStyle>
            <a:lvl1pPr marL="0" indent="0">
              <a:spcBef>
                <a:spcPts val="0"/>
              </a:spcBef>
              <a:spcAft>
                <a:spcPts val="1200"/>
              </a:spcAft>
              <a:buNone/>
              <a:defRPr sz="1800" b="1">
                <a:solidFill>
                  <a:srgbClr val="34657F"/>
                </a:solidFill>
              </a:defRPr>
            </a:lvl1pPr>
            <a:lvl2pPr marL="457200" indent="0">
              <a:buNone/>
              <a:defRPr sz="1200"/>
            </a:lvl2pPr>
          </a:lstStyle>
          <a:p>
            <a:pPr lvl="0"/>
            <a:r>
              <a:rPr lang="en-US" dirty="0" smtClean="0"/>
              <a:t>Click to edit Master text styles</a:t>
            </a:r>
          </a:p>
        </p:txBody>
      </p:sp>
      <p:sp>
        <p:nvSpPr>
          <p:cNvPr id="16"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grpSp>
        <p:nvGrpSpPr>
          <p:cNvPr id="32" name="Group 31"/>
          <p:cNvGrpSpPr/>
          <p:nvPr userDrawn="1"/>
        </p:nvGrpSpPr>
        <p:grpSpPr>
          <a:xfrm rot="1106797">
            <a:off x="10674305" y="5685692"/>
            <a:ext cx="1180553" cy="1196894"/>
            <a:chOff x="7354063" y="3861505"/>
            <a:chExt cx="1762238" cy="2382173"/>
          </a:xfrm>
        </p:grpSpPr>
        <p:sp>
          <p:nvSpPr>
            <p:cNvPr id="33" name="Oval 32"/>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4" name="Oval 33"/>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5" name="Oval 34"/>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6" name="Oval 3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7" name="Oval 3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8" name="Oval 3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cxnSp>
        <p:nvCxnSpPr>
          <p:cNvPr id="21" name="Straight Connector 20"/>
          <p:cNvCxnSpPr/>
          <p:nvPr userDrawn="1"/>
        </p:nvCxnSpPr>
        <p:spPr>
          <a:xfrm>
            <a:off x="28699" y="169387"/>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28699" y="787556"/>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hasCustomPrompt="1"/>
          </p:nvPr>
        </p:nvSpPr>
        <p:spPr>
          <a:xfrm>
            <a:off x="913198" y="194788"/>
            <a:ext cx="10418177" cy="592768"/>
          </a:xfrm>
        </p:spPr>
        <p:txBody>
          <a:bodyPr lIns="0" tIns="0" rIns="0" bIns="0" anchor="ctr" anchorCtr="0">
            <a:noAutofit/>
          </a:bodyPr>
          <a:lstStyle>
            <a:lvl1pPr algn="l">
              <a:defRPr sz="2000" b="1" cap="none"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782337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Open Space">
    <p:spTree>
      <p:nvGrpSpPr>
        <p:cNvPr id="1" name=""/>
        <p:cNvGrpSpPr/>
        <p:nvPr/>
      </p:nvGrpSpPr>
      <p:grpSpPr>
        <a:xfrm>
          <a:off x="0" y="0"/>
          <a:ext cx="0" cy="0"/>
          <a:chOff x="0" y="0"/>
          <a:chExt cx="0" cy="0"/>
        </a:xfrm>
      </p:grpSpPr>
      <p:sp>
        <p:nvSpPr>
          <p:cNvPr id="5"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70"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4126725"/>
      </p:ext>
    </p:extLst>
  </p:cSld>
  <p:clrMapOvr>
    <a:masterClrMapping/>
  </p:clrMapOvr>
  <p:extLst mod="1">
    <p:ext uri="{DCECCB84-F9BA-43D5-87BE-67443E8EF086}">
      <p15:sldGuideLst xmlns:p15="http://schemas.microsoft.com/office/powerpoint/2012/main">
        <p15:guide id="1" pos="264">
          <p15:clr>
            <a:srgbClr val="FBAE40"/>
          </p15:clr>
        </p15:guide>
        <p15:guide id="2" pos="751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ransition">
    <p:spTree>
      <p:nvGrpSpPr>
        <p:cNvPr id="1" name=""/>
        <p:cNvGrpSpPr/>
        <p:nvPr/>
      </p:nvGrpSpPr>
      <p:grpSpPr>
        <a:xfrm>
          <a:off x="0" y="0"/>
          <a:ext cx="0" cy="0"/>
          <a:chOff x="0" y="0"/>
          <a:chExt cx="0" cy="0"/>
        </a:xfrm>
      </p:grpSpPr>
      <p:sp>
        <p:nvSpPr>
          <p:cNvPr id="15" name="Rectangle 14"/>
          <p:cNvSpPr/>
          <p:nvPr userDrawn="1"/>
        </p:nvSpPr>
        <p:spPr>
          <a:xfrm>
            <a:off x="0"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cxnSp>
        <p:nvCxnSpPr>
          <p:cNvPr id="13" name="Straight Connector 12">
            <a:extLst>
              <a:ext uri="{FF2B5EF4-FFF2-40B4-BE49-F238E27FC236}">
                <a16:creationId xmlns:a16="http://schemas.microsoft.com/office/drawing/2014/main" xmlns="" id="{C62C249A-EF5C-0441-8AB2-7ED4012C74FC}"/>
              </a:ext>
            </a:extLst>
          </p:cNvPr>
          <p:cNvCxnSpPr/>
          <p:nvPr userDrawn="1"/>
        </p:nvCxnSpPr>
        <p:spPr>
          <a:xfrm flipV="1">
            <a:off x="455429" y="1470212"/>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ctrTitle"/>
          </p:nvPr>
        </p:nvSpPr>
        <p:spPr>
          <a:xfrm>
            <a:off x="914400" y="1802662"/>
            <a:ext cx="10363200" cy="1049411"/>
          </a:xfrm>
          <a:prstGeom prst="rect">
            <a:avLst/>
          </a:prstGeom>
        </p:spPr>
        <p:txBody>
          <a:bodyPr lIns="0" tIns="0" rIns="0" bIns="0" anchor="ctr">
            <a:noAutofit/>
          </a:bodyPr>
          <a:lstStyle>
            <a:lvl1pPr algn="l">
              <a:lnSpc>
                <a:spcPct val="100000"/>
              </a:lnSpc>
              <a:defRPr sz="3200" b="1" cap="none" baseline="0">
                <a:solidFill>
                  <a:srgbClr val="003977"/>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837400" y="2938158"/>
            <a:ext cx="10363200" cy="873842"/>
          </a:xfrm>
          <a:prstGeom prst="rect">
            <a:avLst/>
          </a:prstGeom>
        </p:spPr>
        <p:txBody>
          <a:bodyPr anchor="ctr">
            <a:noAutofit/>
          </a:bodyPr>
          <a:lstStyle>
            <a:lvl1pPr marL="0" indent="0" algn="l">
              <a:lnSpc>
                <a:spcPct val="100000"/>
              </a:lnSpc>
              <a:spcBef>
                <a:spcPts val="0"/>
              </a:spcBef>
              <a:spcAft>
                <a:spcPts val="0"/>
              </a:spcAft>
              <a:buNone/>
              <a:defRPr sz="2800" cap="none" baseline="0">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9" name="Straight Connector 18">
            <a:extLst>
              <a:ext uri="{FF2B5EF4-FFF2-40B4-BE49-F238E27FC236}">
                <a16:creationId xmlns:a16="http://schemas.microsoft.com/office/drawing/2014/main" xmlns="" id="{C62C249A-EF5C-0441-8AB2-7ED4012C74FC}"/>
              </a:ext>
            </a:extLst>
          </p:cNvPr>
          <p:cNvCxnSpPr/>
          <p:nvPr userDrawn="1"/>
        </p:nvCxnSpPr>
        <p:spPr>
          <a:xfrm flipV="1">
            <a:off x="455429" y="4132729"/>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61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242" y="5929199"/>
            <a:ext cx="371221" cy="31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QIO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55983" y="5967299"/>
            <a:ext cx="1022998" cy="24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2"/>
          <p:cNvGraphicFramePr>
            <a:graphicFrameLocks noChangeAspect="1"/>
          </p:cNvGraphicFramePr>
          <p:nvPr userDrawn="1">
            <p:extLst/>
          </p:nvPr>
        </p:nvGraphicFramePr>
        <p:xfrm>
          <a:off x="3631641" y="5898719"/>
          <a:ext cx="475574" cy="377191"/>
        </p:xfrm>
        <a:graphic>
          <a:graphicData uri="http://schemas.openxmlformats.org/presentationml/2006/ole">
            <mc:AlternateContent xmlns:mc="http://schemas.openxmlformats.org/markup-compatibility/2006">
              <mc:Choice xmlns:v="urn:schemas-microsoft-com:vml" Requires="v">
                <p:oleObj spid="_x0000_s5128" name="Photo Editor Photo" r:id="rId5" imgW="5068007" imgH="4315427" progId="">
                  <p:embed/>
                </p:oleObj>
              </mc:Choice>
              <mc:Fallback>
                <p:oleObj name="Photo Editor Photo" r:id="rId5" imgW="5068007" imgH="431542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1641" y="5898719"/>
                        <a:ext cx="475574" cy="377191"/>
                      </a:xfrm>
                      <a:prstGeom prst="rect">
                        <a:avLst/>
                      </a:prstGeom>
                      <a:noFill/>
                      <a:ln>
                        <a:noFill/>
                      </a:ln>
                    </p:spPr>
                  </p:pic>
                </p:oleObj>
              </mc:Fallback>
            </mc:AlternateContent>
          </a:graphicData>
        </a:graphic>
      </p:graphicFrame>
      <p:pic>
        <p:nvPicPr>
          <p:cNvPr id="11" name="Picture 11" descr="highres logo.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66038" y="5969204"/>
            <a:ext cx="514920" cy="23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userDrawn="1"/>
        </p:nvSpPr>
        <p:spPr>
          <a:xfrm>
            <a:off x="402241" y="6322103"/>
            <a:ext cx="6240605" cy="281177"/>
          </a:xfrm>
          <a:prstGeom prst="rect">
            <a:avLst/>
          </a:prstGeom>
          <a:noFill/>
        </p:spPr>
        <p:txBody>
          <a:bodyPr wrap="square" lIns="0" tIns="0" rIns="0" bIns="0" rtlCol="0">
            <a:noAutofit/>
          </a:bodyPr>
          <a:lstStyle/>
          <a:p>
            <a:r>
              <a:rPr lang="en-US" sz="800" dirty="0">
                <a:solidFill>
                  <a:srgbClr val="000000">
                    <a:lumMod val="50000"/>
                    <a:lumOff val="50000"/>
                  </a:srgbClr>
                </a:solidFill>
                <a:latin typeface="Arial"/>
                <a:cs typeface="+mn-cs"/>
              </a:rPr>
              <a:t> </a:t>
            </a:r>
            <a:endParaRPr lang="en-US" sz="800" b="1" dirty="0">
              <a:solidFill>
                <a:srgbClr val="000000">
                  <a:lumMod val="50000"/>
                  <a:lumOff val="50000"/>
                </a:srgbClr>
              </a:solidFill>
              <a:latin typeface="Arial"/>
              <a:cs typeface="+mn-cs"/>
            </a:endParaRPr>
          </a:p>
          <a:p>
            <a:pPr>
              <a:defRPr/>
            </a:pPr>
            <a:r>
              <a:rPr lang="en-US" altLang="en-US" sz="800" dirty="0">
                <a:solidFill>
                  <a:srgbClr val="000000">
                    <a:lumMod val="50000"/>
                    <a:lumOff val="50000"/>
                  </a:srgbClr>
                </a:solidFill>
              </a:rPr>
              <a:t>©2019 eviCore healthcare. All Rights Reserved. This presentation contains CONFIDENTIAL and PROPRIETARY information. </a:t>
            </a:r>
          </a:p>
        </p:txBody>
      </p:sp>
      <p:sp>
        <p:nvSpPr>
          <p:cNvPr id="15" name="Rectangle 14"/>
          <p:cNvSpPr/>
          <p:nvPr userDrawn="1"/>
        </p:nvSpPr>
        <p:spPr>
          <a:xfrm>
            <a:off x="11813973"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50760" y="5673049"/>
            <a:ext cx="2312140" cy="843373"/>
          </a:xfrm>
          <a:prstGeom prst="rect">
            <a:avLst/>
          </a:prstGeom>
        </p:spPr>
      </p:pic>
      <p:sp>
        <p:nvSpPr>
          <p:cNvPr id="2" name="Title 1"/>
          <p:cNvSpPr>
            <a:spLocks noGrp="1"/>
          </p:cNvSpPr>
          <p:nvPr>
            <p:ph type="ctrTitle" hasCustomPrompt="1"/>
          </p:nvPr>
        </p:nvSpPr>
        <p:spPr>
          <a:xfrm>
            <a:off x="410705" y="2031460"/>
            <a:ext cx="10363200" cy="1470025"/>
          </a:xfrm>
          <a:prstGeom prst="rect">
            <a:avLst/>
          </a:prstGeom>
        </p:spPr>
        <p:txBody>
          <a:bodyPr lIns="0" tIns="0" rIns="0" bIns="0" anchor="ctr">
            <a:noAutofit/>
          </a:bodyPr>
          <a:lstStyle>
            <a:lvl1pPr algn="l">
              <a:lnSpc>
                <a:spcPct val="90000"/>
              </a:lnSpc>
              <a:defRPr sz="5000" b="1" cap="none" baseline="0">
                <a:solidFill>
                  <a:schemeClr val="tx2"/>
                </a:solidFill>
              </a:defRPr>
            </a:lvl1pPr>
          </a:lstStyle>
          <a:p>
            <a:r>
              <a:rPr lang="en-US" dirty="0"/>
              <a:t>Presentation Title Here, Title Case, 50pt.</a:t>
            </a:r>
          </a:p>
        </p:txBody>
      </p:sp>
      <p:sp>
        <p:nvSpPr>
          <p:cNvPr id="3" name="Subtitle 2"/>
          <p:cNvSpPr>
            <a:spLocks noGrp="1"/>
          </p:cNvSpPr>
          <p:nvPr>
            <p:ph type="subTitle" idx="1" hasCustomPrompt="1"/>
          </p:nvPr>
        </p:nvSpPr>
        <p:spPr>
          <a:xfrm>
            <a:off x="410705" y="3800434"/>
            <a:ext cx="10363200" cy="527529"/>
          </a:xfrm>
          <a:prstGeom prst="rect">
            <a:avLst/>
          </a:prstGeom>
        </p:spPr>
        <p:txBody>
          <a:bodyPr lIns="0" tIns="0" rIns="0" bIns="0" anchor="ctr"/>
          <a:lstStyle>
            <a:lvl1pPr marL="0" indent="0" algn="l">
              <a:lnSpc>
                <a:spcPct val="100000"/>
              </a:lnSpc>
              <a:buNone/>
              <a:defRPr sz="2500" baseline="0">
                <a:solidFill>
                  <a:schemeClr val="tx2"/>
                </a:solidFill>
              </a:defRPr>
            </a:lvl1pPr>
            <a:lvl2pPr marL="457171" indent="0" algn="ctr">
              <a:buNone/>
              <a:defRPr>
                <a:solidFill>
                  <a:schemeClr val="tx1">
                    <a:tint val="75000"/>
                  </a:schemeClr>
                </a:solidFill>
              </a:defRPr>
            </a:lvl2pPr>
            <a:lvl3pPr marL="914341" indent="0" algn="ctr">
              <a:buNone/>
              <a:defRPr>
                <a:solidFill>
                  <a:schemeClr val="tx1">
                    <a:tint val="75000"/>
                  </a:schemeClr>
                </a:solidFill>
              </a:defRPr>
            </a:lvl3pPr>
            <a:lvl4pPr marL="1371511" indent="0" algn="ctr">
              <a:buNone/>
              <a:defRPr>
                <a:solidFill>
                  <a:schemeClr val="tx1">
                    <a:tint val="75000"/>
                  </a:schemeClr>
                </a:solidFill>
              </a:defRPr>
            </a:lvl4pPr>
            <a:lvl5pPr marL="1828681" indent="0" algn="ctr">
              <a:buNone/>
              <a:defRPr>
                <a:solidFill>
                  <a:schemeClr val="tx1">
                    <a:tint val="75000"/>
                  </a:schemeClr>
                </a:solidFill>
              </a:defRPr>
            </a:lvl5pPr>
            <a:lvl6pPr marL="2285852" indent="0" algn="ctr">
              <a:buNone/>
              <a:defRPr>
                <a:solidFill>
                  <a:schemeClr val="tx1">
                    <a:tint val="75000"/>
                  </a:schemeClr>
                </a:solidFill>
              </a:defRPr>
            </a:lvl6pPr>
            <a:lvl7pPr marL="2743022" indent="0" algn="ctr">
              <a:buNone/>
              <a:defRPr>
                <a:solidFill>
                  <a:schemeClr val="tx1">
                    <a:tint val="75000"/>
                  </a:schemeClr>
                </a:solidFill>
              </a:defRPr>
            </a:lvl7pPr>
            <a:lvl8pPr marL="3200192" indent="0" algn="ctr">
              <a:buNone/>
              <a:defRPr>
                <a:solidFill>
                  <a:schemeClr val="tx1">
                    <a:tint val="75000"/>
                  </a:schemeClr>
                </a:solidFill>
              </a:defRPr>
            </a:lvl8pPr>
            <a:lvl9pPr marL="3657362" indent="0" algn="ctr">
              <a:buNone/>
              <a:defRPr>
                <a:solidFill>
                  <a:schemeClr val="tx1">
                    <a:tint val="75000"/>
                  </a:schemeClr>
                </a:solidFill>
              </a:defRPr>
            </a:lvl9pPr>
          </a:lstStyle>
          <a:p>
            <a:r>
              <a:rPr lang="en-US" dirty="0"/>
              <a:t>Subtitle or presenter name here, sentence case, 25pt</a:t>
            </a:r>
          </a:p>
        </p:txBody>
      </p:sp>
      <p:sp>
        <p:nvSpPr>
          <p:cNvPr id="7" name="Content Placeholder 6"/>
          <p:cNvSpPr>
            <a:spLocks noGrp="1"/>
          </p:cNvSpPr>
          <p:nvPr>
            <p:ph sz="quarter" idx="10"/>
          </p:nvPr>
        </p:nvSpPr>
        <p:spPr>
          <a:xfrm>
            <a:off x="339487" y="4454433"/>
            <a:ext cx="3812823" cy="355600"/>
          </a:xfrm>
          <a:prstGeom prst="rect">
            <a:avLst/>
          </a:prstGeom>
        </p:spPr>
        <p:txBody>
          <a:bodyPr anchor="ctr"/>
          <a:lstStyle>
            <a:lvl1pPr marL="0">
              <a:defRPr baseline="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0439677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09431" cy="740664"/>
          </a:xfrm>
          <a:prstGeom prst="rect">
            <a:avLst/>
          </a:prstGeom>
        </p:spPr>
        <p:txBody>
          <a:bodyPr anchor="ctr"/>
          <a:lstStyle>
            <a:lvl1pPr marL="0" indent="0">
              <a:defRPr sz="3200" b="1" baseline="0">
                <a:solidFill>
                  <a:schemeClr val="tx2"/>
                </a:solidFill>
              </a:defRPr>
            </a:lvl1pPr>
          </a:lstStyle>
          <a:p>
            <a:pPr lvl="0"/>
            <a:r>
              <a:rPr lang="en-US" dirty="0"/>
              <a:t>Agenda</a:t>
            </a:r>
          </a:p>
        </p:txBody>
      </p:sp>
      <p:sp>
        <p:nvSpPr>
          <p:cNvPr id="18"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5" y="1422547"/>
            <a:ext cx="7169149" cy="4912266"/>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296009"/>
      </p:ext>
    </p:extLst>
  </p:cSld>
  <p:clrMapOvr>
    <a:masterClrMapping/>
  </p:clrMapOvr>
  <p:extLst mod="1">
    <p:ext uri="{DCECCB84-F9BA-43D5-87BE-67443E8EF086}">
      <p15:sldGuideLst xmlns:p15="http://schemas.microsoft.com/office/powerpoint/2012/main">
        <p15:guide id="1" pos="264">
          <p15:clr>
            <a:srgbClr val="FBAE40"/>
          </p15:clr>
        </p15:guide>
        <p15:guide id="2" pos="746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ft-Topic Intro Slide">
    <p:spTree>
      <p:nvGrpSpPr>
        <p:cNvPr id="1" name=""/>
        <p:cNvGrpSpPr/>
        <p:nvPr/>
      </p:nvGrpSpPr>
      <p:grpSpPr>
        <a:xfrm>
          <a:off x="0" y="0"/>
          <a:ext cx="0" cy="0"/>
          <a:chOff x="0" y="0"/>
          <a:chExt cx="0" cy="0"/>
        </a:xfrm>
      </p:grpSpPr>
      <p:sp>
        <p:nvSpPr>
          <p:cNvPr id="15"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6400800"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8" name="Text Placeholder 9"/>
          <p:cNvSpPr>
            <a:spLocks noGrp="1"/>
          </p:cNvSpPr>
          <p:nvPr>
            <p:ph type="body" sz="quarter" idx="24" hasCustomPrompt="1"/>
          </p:nvPr>
        </p:nvSpPr>
        <p:spPr>
          <a:xfrm>
            <a:off x="339724" y="1497013"/>
            <a:ext cx="6400800"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9"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339487" y="1990071"/>
            <a:ext cx="64008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 xmlns:a16="http://schemas.microsoft.com/office/drawing/2014/main" id="{249CD304-3A43-E041-A238-1E1FFD2F2A06}"/>
              </a:ext>
            </a:extLst>
          </p:cNvPr>
          <p:cNvSpPr/>
          <p:nvPr userDrawn="1"/>
        </p:nvSpPr>
        <p:spPr>
          <a:xfrm flipH="1">
            <a:off x="8641488"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7" name="Oval 16">
            <a:extLst>
              <a:ext uri="{FF2B5EF4-FFF2-40B4-BE49-F238E27FC236}">
                <a16:creationId xmlns="" xmlns:a16="http://schemas.microsoft.com/office/drawing/2014/main" id="{70C1428D-2017-9F44-857C-A5C63AC6CBAE}"/>
              </a:ext>
            </a:extLst>
          </p:cNvPr>
          <p:cNvSpPr/>
          <p:nvPr userDrawn="1"/>
        </p:nvSpPr>
        <p:spPr>
          <a:xfrm flipH="1">
            <a:off x="10752692"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20"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flipH="1">
            <a:off x="7047330" y="1060679"/>
            <a:ext cx="4572000" cy="4572000"/>
          </a:xfrm>
          <a:prstGeom prst="ellipse">
            <a:avLst/>
          </a:prstGeom>
        </p:spPr>
        <p:txBody>
          <a:bodyPr/>
          <a:lstStyle/>
          <a:p>
            <a:r>
              <a:rPr lang="en-US"/>
              <a:t>Drag picture to placeholder or click icon to add</a:t>
            </a:r>
            <a:endParaRPr lang="en-US" dirty="0"/>
          </a:p>
        </p:txBody>
      </p:sp>
      <p:cxnSp>
        <p:nvCxnSpPr>
          <p:cNvPr id="24" name="Straight Connector 23"/>
          <p:cNvCxnSpPr/>
          <p:nvPr userDrawn="1"/>
        </p:nvCxnSpPr>
        <p:spPr>
          <a:xfrm>
            <a:off x="401171" y="1238115"/>
            <a:ext cx="6400800"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974269"/>
      </p:ext>
    </p:extLst>
  </p:cSld>
  <p:clrMapOvr>
    <a:masterClrMapping/>
  </p:clrMapOvr>
  <p:extLst mod="1">
    <p:ext uri="{DCECCB84-F9BA-43D5-87BE-67443E8EF086}">
      <p15:sldGuideLst xmlns:p15="http://schemas.microsoft.com/office/powerpoint/2012/main">
        <p15:guide id="1" pos="264">
          <p15:clr>
            <a:srgbClr val="FBAE40"/>
          </p15:clr>
        </p15:guide>
        <p15:guide id="2" pos="4248">
          <p15:clr>
            <a:srgbClr val="FBAE40"/>
          </p15:clr>
        </p15:guide>
        <p15:guide id="3" orient="horz" pos="7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Open Space">
    <p:spTree>
      <p:nvGrpSpPr>
        <p:cNvPr id="1" name=""/>
        <p:cNvGrpSpPr/>
        <p:nvPr/>
      </p:nvGrpSpPr>
      <p:grpSpPr>
        <a:xfrm>
          <a:off x="0" y="0"/>
          <a:ext cx="0" cy="0"/>
          <a:chOff x="0" y="0"/>
          <a:chExt cx="0" cy="0"/>
        </a:xfrm>
      </p:grpSpPr>
      <p:sp>
        <p:nvSpPr>
          <p:cNvPr id="5"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76552"/>
      </p:ext>
    </p:extLst>
  </p:cSld>
  <p:clrMapOvr>
    <a:masterClrMapping/>
  </p:clrMapOvr>
  <p:extLst>
    <p:ext uri="{DCECCB84-F9BA-43D5-87BE-67443E8EF086}">
      <p15:sldGuideLst xmlns:p15="http://schemas.microsoft.com/office/powerpoint/2012/main">
        <p15:guide id="1" pos="216" userDrawn="1">
          <p15:clr>
            <a:srgbClr val="FBAE40"/>
          </p15:clr>
        </p15:guide>
        <p15:guide id="2" pos="751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ight-Topic Intro Slide">
    <p:spTree>
      <p:nvGrpSpPr>
        <p:cNvPr id="1" name=""/>
        <p:cNvGrpSpPr/>
        <p:nvPr/>
      </p:nvGrpSpPr>
      <p:grpSpPr>
        <a:xfrm>
          <a:off x="0" y="0"/>
          <a:ext cx="0" cy="0"/>
          <a:chOff x="0" y="0"/>
          <a:chExt cx="0" cy="0"/>
        </a:xfrm>
      </p:grpSpPr>
      <p:sp>
        <p:nvSpPr>
          <p:cNvPr id="9"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5067300" y="320015"/>
            <a:ext cx="6858000"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1" name="Straight Connector 10"/>
          <p:cNvCxnSpPr/>
          <p:nvPr userDrawn="1"/>
        </p:nvCxnSpPr>
        <p:spPr>
          <a:xfrm>
            <a:off x="5141652" y="1238115"/>
            <a:ext cx="6783648"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 Placeholder 9"/>
          <p:cNvSpPr>
            <a:spLocks noGrp="1"/>
          </p:cNvSpPr>
          <p:nvPr>
            <p:ph type="body" sz="quarter" idx="24" hasCustomPrompt="1"/>
          </p:nvPr>
        </p:nvSpPr>
        <p:spPr>
          <a:xfrm>
            <a:off x="5067826" y="1424696"/>
            <a:ext cx="6858000"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5067300" y="1917754"/>
            <a:ext cx="68580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 xmlns:a16="http://schemas.microsoft.com/office/drawing/2014/main" id="{249CD304-3A43-E041-A238-1E1FFD2F2A06}"/>
              </a:ext>
            </a:extLst>
          </p:cNvPr>
          <p:cNvSpPr/>
          <p:nvPr userDrawn="1"/>
        </p:nvSpPr>
        <p:spPr>
          <a:xfrm>
            <a:off x="-1309335"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6" name="Oval 15">
            <a:extLst>
              <a:ext uri="{FF2B5EF4-FFF2-40B4-BE49-F238E27FC236}">
                <a16:creationId xmlns="" xmlns:a16="http://schemas.microsoft.com/office/drawing/2014/main" id="{70C1428D-2017-9F44-857C-A5C63AC6CBAE}"/>
              </a:ext>
            </a:extLst>
          </p:cNvPr>
          <p:cNvSpPr/>
          <p:nvPr userDrawn="1"/>
        </p:nvSpPr>
        <p:spPr>
          <a:xfrm>
            <a:off x="424280"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9"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188257" y="1060679"/>
            <a:ext cx="4572000" cy="457200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612466167"/>
      </p:ext>
    </p:extLst>
  </p:cSld>
  <p:clrMapOvr>
    <a:masterClrMapping/>
  </p:clrMapOvr>
  <p:extLst mod="1">
    <p:ext uri="{DCECCB84-F9BA-43D5-87BE-67443E8EF086}">
      <p15:sldGuideLst xmlns:p15="http://schemas.microsoft.com/office/powerpoint/2012/main">
        <p15:guide id="1" pos="7512">
          <p15:clr>
            <a:srgbClr val="FBAE40"/>
          </p15:clr>
        </p15:guide>
        <p15:guide id="2" pos="32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Open Space">
    <p:spTree>
      <p:nvGrpSpPr>
        <p:cNvPr id="1" name=""/>
        <p:cNvGrpSpPr/>
        <p:nvPr/>
      </p:nvGrpSpPr>
      <p:grpSpPr>
        <a:xfrm>
          <a:off x="0" y="0"/>
          <a:ext cx="0" cy="0"/>
          <a:chOff x="0" y="0"/>
          <a:chExt cx="0" cy="0"/>
        </a:xfrm>
      </p:grpSpPr>
      <p:sp>
        <p:nvSpPr>
          <p:cNvPr id="5"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131721"/>
      </p:ext>
    </p:extLst>
  </p:cSld>
  <p:clrMapOvr>
    <a:masterClrMapping/>
  </p:clrMapOvr>
  <p:extLst mod="1">
    <p:ext uri="{DCECCB84-F9BA-43D5-87BE-67443E8EF086}">
      <p15:sldGuideLst xmlns:p15="http://schemas.microsoft.com/office/powerpoint/2012/main">
        <p15:guide id="1" pos="264">
          <p15:clr>
            <a:srgbClr val="FBAE40"/>
          </p15:clr>
        </p15:guide>
        <p15:guide id="2" pos="75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sp>
        <p:nvSpPr>
          <p:cNvPr id="11" name="Text Placeholder 9"/>
          <p:cNvSpPr>
            <a:spLocks noGrp="1"/>
          </p:cNvSpPr>
          <p:nvPr>
            <p:ph type="body" sz="quarter" idx="24" hasCustomPrompt="1"/>
          </p:nvPr>
        </p:nvSpPr>
        <p:spPr>
          <a:xfrm>
            <a:off x="339725" y="1497013"/>
            <a:ext cx="11585392"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2"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7" y="1990071"/>
            <a:ext cx="11593234"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5147491"/>
      </p:ext>
    </p:extLst>
  </p:cSld>
  <p:clrMapOvr>
    <a:masterClrMapping/>
  </p:clrMapOvr>
  <p:extLst mod="1">
    <p:ext uri="{DCECCB84-F9BA-43D5-87BE-67443E8EF086}">
      <p15:sldGuideLst xmlns:p15="http://schemas.microsoft.com/office/powerpoint/2012/main">
        <p15:guide id="1" pos="7512">
          <p15:clr>
            <a:srgbClr val="FBAE40"/>
          </p15:clr>
        </p15:guide>
        <p15:guide id="2" pos="26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image on left">
    <p:spTree>
      <p:nvGrpSpPr>
        <p:cNvPr id="1" name=""/>
        <p:cNvGrpSpPr/>
        <p:nvPr/>
      </p:nvGrpSpPr>
      <p:grpSpPr>
        <a:xfrm>
          <a:off x="0" y="0"/>
          <a:ext cx="0" cy="0"/>
          <a:chOff x="0" y="0"/>
          <a:chExt cx="0" cy="0"/>
        </a:xfrm>
      </p:grpSpPr>
      <p:sp>
        <p:nvSpPr>
          <p:cNvPr id="12"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4381115" y="320015"/>
            <a:ext cx="7544185"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3" name="Straight Connector 12"/>
          <p:cNvCxnSpPr/>
          <p:nvPr userDrawn="1"/>
        </p:nvCxnSpPr>
        <p:spPr>
          <a:xfrm flipH="1">
            <a:off x="4462906" y="1237129"/>
            <a:ext cx="7462394" cy="986"/>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4" name="Text Placeholder 9"/>
          <p:cNvSpPr>
            <a:spLocks noGrp="1"/>
          </p:cNvSpPr>
          <p:nvPr>
            <p:ph type="body" sz="quarter" idx="24" hasCustomPrompt="1"/>
          </p:nvPr>
        </p:nvSpPr>
        <p:spPr>
          <a:xfrm>
            <a:off x="4381641" y="1424696"/>
            <a:ext cx="7544185"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5"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4381115" y="1917754"/>
            <a:ext cx="7544185"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 xmlns:a16="http://schemas.microsoft.com/office/drawing/2014/main" id="{02B5A687-6C9E-1746-9619-516E86C2483C}"/>
              </a:ext>
            </a:extLst>
          </p:cNvPr>
          <p:cNvSpPr/>
          <p:nvPr userDrawn="1"/>
        </p:nvSpPr>
        <p:spPr>
          <a:xfrm>
            <a:off x="-631740" y="1051535"/>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7" name="Oval 16">
            <a:extLst>
              <a:ext uri="{FF2B5EF4-FFF2-40B4-BE49-F238E27FC236}">
                <a16:creationId xmlns="" xmlns:a16="http://schemas.microsoft.com/office/drawing/2014/main" id="{70C1428D-2017-9F44-857C-A5C63AC6CBAE}"/>
              </a:ext>
            </a:extLst>
          </p:cNvPr>
          <p:cNvSpPr/>
          <p:nvPr userDrawn="1"/>
        </p:nvSpPr>
        <p:spPr>
          <a:xfrm flipH="1">
            <a:off x="772269" y="1730919"/>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8"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278145" y="1907458"/>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1334348011"/>
      </p:ext>
    </p:extLst>
  </p:cSld>
  <p:clrMapOvr>
    <a:masterClrMapping/>
  </p:clrMapOvr>
  <p:extLst mod="1">
    <p:ext uri="{DCECCB84-F9BA-43D5-87BE-67443E8EF086}">
      <p15:sldGuideLst xmlns:p15="http://schemas.microsoft.com/office/powerpoint/2012/main">
        <p15:guide id="1" pos="2808">
          <p15:clr>
            <a:srgbClr val="FBAE40"/>
          </p15:clr>
        </p15:guide>
        <p15:guide id="2" pos="751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Image on Right">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02B5A687-6C9E-1746-9619-516E86C2483C}"/>
              </a:ext>
            </a:extLst>
          </p:cNvPr>
          <p:cNvSpPr/>
          <p:nvPr userDrawn="1"/>
        </p:nvSpPr>
        <p:spPr>
          <a:xfrm>
            <a:off x="9426660" y="1662906"/>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1" name="Text Placeholder 9"/>
          <p:cNvSpPr>
            <a:spLocks noGrp="1"/>
          </p:cNvSpPr>
          <p:nvPr>
            <p:ph type="body" sz="quarter" idx="24" hasCustomPrompt="1"/>
          </p:nvPr>
        </p:nvSpPr>
        <p:spPr>
          <a:xfrm>
            <a:off x="339724" y="1497013"/>
            <a:ext cx="7163972"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339487" y="1990071"/>
            <a:ext cx="7163972"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19" name="Oval 18">
            <a:extLst>
              <a:ext uri="{FF2B5EF4-FFF2-40B4-BE49-F238E27FC236}">
                <a16:creationId xmlns="" xmlns:a16="http://schemas.microsoft.com/office/drawing/2014/main" id="{70C1428D-2017-9F44-857C-A5C63AC6CBAE}"/>
              </a:ext>
            </a:extLst>
          </p:cNvPr>
          <p:cNvSpPr/>
          <p:nvPr userDrawn="1"/>
        </p:nvSpPr>
        <p:spPr>
          <a:xfrm flipH="1">
            <a:off x="10830669" y="2342290"/>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8"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8131709" y="2342290"/>
            <a:ext cx="3474720" cy="3474720"/>
          </a:xfrm>
          <a:prstGeom prst="ellipse">
            <a:avLst/>
          </a:prstGeom>
        </p:spPr>
        <p:txBody>
          <a:bodyPr/>
          <a:lstStyle/>
          <a:p>
            <a:r>
              <a:rPr lang="en-US"/>
              <a:t>Drag picture to placeholder or click icon to add</a:t>
            </a:r>
            <a:endParaRPr lang="en-US" dirty="0"/>
          </a:p>
        </p:txBody>
      </p:sp>
      <p:cxnSp>
        <p:nvCxnSpPr>
          <p:cNvPr id="22" name="Straight Connector 21"/>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527581"/>
      </p:ext>
    </p:extLst>
  </p:cSld>
  <p:clrMapOvr>
    <a:masterClrMapping/>
  </p:clrMapOvr>
  <p:extLst mod="1">
    <p:ext uri="{DCECCB84-F9BA-43D5-87BE-67443E8EF086}">
      <p15:sldGuideLst xmlns:p15="http://schemas.microsoft.com/office/powerpoint/2012/main">
        <p15:guide id="1" pos="264">
          <p15:clr>
            <a:srgbClr val="FBAE40"/>
          </p15:clr>
        </p15:guide>
        <p15:guide id="2" pos="472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Columns">
    <p:spTree>
      <p:nvGrpSpPr>
        <p:cNvPr id="1" name=""/>
        <p:cNvGrpSpPr/>
        <p:nvPr/>
      </p:nvGrpSpPr>
      <p:grpSpPr>
        <a:xfrm>
          <a:off x="0" y="0"/>
          <a:ext cx="0" cy="0"/>
          <a:chOff x="0" y="0"/>
          <a:chExt cx="0" cy="0"/>
        </a:xfrm>
      </p:grpSpPr>
      <p:sp>
        <p:nvSpPr>
          <p:cNvPr id="17"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 xmlns:a16="http://schemas.microsoft.com/office/drawing/2014/main"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332913"/>
      </p:ext>
    </p:extLst>
  </p:cSld>
  <p:clrMapOvr>
    <a:masterClrMapping/>
  </p:clrMapOvr>
  <p:extLst mod="1">
    <p:ext uri="{DCECCB84-F9BA-43D5-87BE-67443E8EF086}">
      <p15:sldGuideLst xmlns:p15="http://schemas.microsoft.com/office/powerpoint/2012/main">
        <p15:guide id="1" pos="216">
          <p15:clr>
            <a:srgbClr val="FBAE40"/>
          </p15:clr>
        </p15:guide>
        <p15:guide id="2" pos="751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02B5A687-6C9E-1746-9619-516E86C2483C}"/>
              </a:ext>
            </a:extLst>
          </p:cNvPr>
          <p:cNvSpPr/>
          <p:nvPr userDrawn="1"/>
        </p:nvSpPr>
        <p:spPr>
          <a:xfrm>
            <a:off x="9278742"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7" name="Oval 6">
            <a:extLst>
              <a:ext uri="{FF2B5EF4-FFF2-40B4-BE49-F238E27FC236}">
                <a16:creationId xmlns="" xmlns:a16="http://schemas.microsoft.com/office/drawing/2014/main" id="{70C1428D-2017-9F44-857C-A5C63AC6CBAE}"/>
              </a:ext>
            </a:extLst>
          </p:cNvPr>
          <p:cNvSpPr/>
          <p:nvPr userDrawn="1"/>
        </p:nvSpPr>
        <p:spPr>
          <a:xfrm flipH="1">
            <a:off x="10682751"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8"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7983791" y="1078266"/>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34402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8" name="Oval 7">
            <a:extLst>
              <a:ext uri="{FF2B5EF4-FFF2-40B4-BE49-F238E27FC236}">
                <a16:creationId xmlns="" xmlns:a16="http://schemas.microsoft.com/office/drawing/2014/main" id="{02B5A687-6C9E-1746-9619-516E86C2483C}"/>
              </a:ext>
            </a:extLst>
          </p:cNvPr>
          <p:cNvSpPr/>
          <p:nvPr userDrawn="1"/>
        </p:nvSpPr>
        <p:spPr>
          <a:xfrm>
            <a:off x="-658634"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9" name="Oval 8">
            <a:extLst>
              <a:ext uri="{FF2B5EF4-FFF2-40B4-BE49-F238E27FC236}">
                <a16:creationId xmlns="" xmlns:a16="http://schemas.microsoft.com/office/drawing/2014/main" id="{70C1428D-2017-9F44-857C-A5C63AC6CBAE}"/>
              </a:ext>
            </a:extLst>
          </p:cNvPr>
          <p:cNvSpPr/>
          <p:nvPr userDrawn="1"/>
        </p:nvSpPr>
        <p:spPr>
          <a:xfrm flipH="1">
            <a:off x="745375"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0"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251251" y="1254805"/>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14857798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ercent Statement">
    <p:spTree>
      <p:nvGrpSpPr>
        <p:cNvPr id="1" name=""/>
        <p:cNvGrpSpPr/>
        <p:nvPr/>
      </p:nvGrpSpPr>
      <p:grpSpPr>
        <a:xfrm>
          <a:off x="0" y="0"/>
          <a:ext cx="0" cy="0"/>
          <a:chOff x="0" y="0"/>
          <a:chExt cx="0" cy="0"/>
        </a:xfrm>
      </p:grpSpPr>
      <p:sp>
        <p:nvSpPr>
          <p:cNvPr id="11" name="Subtitle 4"/>
          <p:cNvSpPr>
            <a:spLocks noGrp="1"/>
          </p:cNvSpPr>
          <p:nvPr>
            <p:ph type="subTitle" idx="1" hasCustomPrompt="1"/>
          </p:nvPr>
        </p:nvSpPr>
        <p:spPr>
          <a:xfrm>
            <a:off x="6849978" y="1735172"/>
            <a:ext cx="4669669" cy="3694113"/>
          </a:xfrm>
          <a:prstGeom prst="rect">
            <a:avLst/>
          </a:prstGeom>
        </p:spPr>
        <p:txBody>
          <a:bodyPr/>
          <a:lstStyle>
            <a:lvl1pPr marL="0">
              <a:defRPr sz="4000" b="0" baseline="0">
                <a:solidFill>
                  <a:schemeClr val="tx2"/>
                </a:solidFill>
              </a:defRPr>
            </a:lvl1pPr>
          </a:lstStyle>
          <a:p>
            <a:r>
              <a:rPr lang="en-US" dirty="0"/>
              <a:t>Impactful statement here</a:t>
            </a:r>
          </a:p>
        </p:txBody>
      </p:sp>
      <p:sp>
        <p:nvSpPr>
          <p:cNvPr id="12" name="Title 3"/>
          <p:cNvSpPr>
            <a:spLocks noGrp="1"/>
          </p:cNvSpPr>
          <p:nvPr>
            <p:ph type="ctrTitle" hasCustomPrompt="1"/>
          </p:nvPr>
        </p:nvSpPr>
        <p:spPr>
          <a:xfrm>
            <a:off x="-577516" y="1098563"/>
            <a:ext cx="5764562" cy="3377184"/>
          </a:xfrm>
          <a:prstGeom prst="rect">
            <a:avLst/>
          </a:prstGeom>
        </p:spPr>
        <p:txBody>
          <a:bodyPr/>
          <a:lstStyle>
            <a:lvl1pPr algn="r">
              <a:defRPr sz="22500" b="1">
                <a:solidFill>
                  <a:schemeClr val="tx2"/>
                </a:solidFill>
              </a:defRPr>
            </a:lvl1pPr>
          </a:lstStyle>
          <a:p>
            <a:r>
              <a:rPr lang="en-US" dirty="0"/>
              <a:t>XX</a:t>
            </a:r>
          </a:p>
        </p:txBody>
      </p:sp>
      <p:sp>
        <p:nvSpPr>
          <p:cNvPr id="13" name="Text Placeholder 5"/>
          <p:cNvSpPr>
            <a:spLocks noGrp="1"/>
          </p:cNvSpPr>
          <p:nvPr>
            <p:ph type="body" sz="quarter" idx="13"/>
          </p:nvPr>
        </p:nvSpPr>
        <p:spPr>
          <a:xfrm>
            <a:off x="5187046" y="1622201"/>
            <a:ext cx="1519026" cy="1632019"/>
          </a:xfrm>
          <a:prstGeom prst="rect">
            <a:avLst/>
          </a:prstGeom>
        </p:spPr>
        <p:txBody>
          <a:bodyPr/>
          <a:lstStyle>
            <a:lvl1pPr>
              <a:defRPr sz="9000" b="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9876480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88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sp>
        <p:nvSpPr>
          <p:cNvPr id="11" name="Text Placeholder 9"/>
          <p:cNvSpPr>
            <a:spLocks noGrp="1"/>
          </p:cNvSpPr>
          <p:nvPr>
            <p:ph type="body" sz="quarter" idx="24" hasCustomPrompt="1"/>
          </p:nvPr>
        </p:nvSpPr>
        <p:spPr>
          <a:xfrm>
            <a:off x="339725" y="1497013"/>
            <a:ext cx="11585392"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2"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7" y="1990071"/>
            <a:ext cx="11593234"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261182"/>
      </p:ext>
    </p:extLst>
  </p:cSld>
  <p:clrMapOvr>
    <a:masterClrMapping/>
  </p:clrMapOvr>
  <p:extLst mod="1">
    <p:ext uri="{DCECCB84-F9BA-43D5-87BE-67443E8EF086}">
      <p15:sldGuideLst xmlns:p15="http://schemas.microsoft.com/office/powerpoint/2012/main">
        <p15:guide id="2" pos="7512" userDrawn="1">
          <p15:clr>
            <a:srgbClr val="FBAE40"/>
          </p15:clr>
        </p15:guide>
        <p15:guide id="3" pos="216"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15" name="Rectangle 14"/>
          <p:cNvSpPr/>
          <p:nvPr userDrawn="1"/>
        </p:nvSpPr>
        <p:spPr>
          <a:xfrm>
            <a:off x="0"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cxnSp>
        <p:nvCxnSpPr>
          <p:cNvPr id="13" name="Straight Connector 12">
            <a:extLst>
              <a:ext uri="{FF2B5EF4-FFF2-40B4-BE49-F238E27FC236}">
                <a16:creationId xmlns="" xmlns:a16="http://schemas.microsoft.com/office/drawing/2014/main" id="{C62C249A-EF5C-0441-8AB2-7ED4012C74FC}"/>
              </a:ext>
            </a:extLst>
          </p:cNvPr>
          <p:cNvCxnSpPr/>
          <p:nvPr userDrawn="1"/>
        </p:nvCxnSpPr>
        <p:spPr>
          <a:xfrm flipV="1">
            <a:off x="455429" y="1470212"/>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ctrTitle"/>
          </p:nvPr>
        </p:nvSpPr>
        <p:spPr>
          <a:xfrm>
            <a:off x="914400" y="1802662"/>
            <a:ext cx="10363200" cy="1049411"/>
          </a:xfrm>
          <a:prstGeom prst="rect">
            <a:avLst/>
          </a:prstGeom>
        </p:spPr>
        <p:txBody>
          <a:bodyPr lIns="0" tIns="0" rIns="0" bIns="0" anchor="ctr">
            <a:noAutofit/>
          </a:bodyPr>
          <a:lstStyle>
            <a:lvl1pPr algn="l">
              <a:lnSpc>
                <a:spcPct val="100000"/>
              </a:lnSpc>
              <a:defRPr sz="3200" b="1" cap="none" baseline="0">
                <a:solidFill>
                  <a:srgbClr val="003977"/>
                </a:solidFill>
              </a:defRPr>
            </a:lvl1pPr>
          </a:lstStyle>
          <a:p>
            <a:r>
              <a:rPr lang="en-US"/>
              <a:t>Click to edit Master title style</a:t>
            </a:r>
            <a:endParaRPr lang="en-US" dirty="0"/>
          </a:p>
        </p:txBody>
      </p:sp>
      <p:sp>
        <p:nvSpPr>
          <p:cNvPr id="17" name="Subtitle 2"/>
          <p:cNvSpPr>
            <a:spLocks noGrp="1"/>
          </p:cNvSpPr>
          <p:nvPr>
            <p:ph type="subTitle" idx="1"/>
          </p:nvPr>
        </p:nvSpPr>
        <p:spPr>
          <a:xfrm>
            <a:off x="914400" y="2938158"/>
            <a:ext cx="10363200" cy="873842"/>
          </a:xfrm>
          <a:prstGeom prst="rect">
            <a:avLst/>
          </a:prstGeom>
        </p:spPr>
        <p:txBody>
          <a:bodyPr anchor="ctr">
            <a:noAutofit/>
          </a:bodyPr>
          <a:lstStyle>
            <a:lvl1pPr marL="0" indent="0" algn="l">
              <a:lnSpc>
                <a:spcPct val="100000"/>
              </a:lnSpc>
              <a:spcBef>
                <a:spcPts val="0"/>
              </a:spcBef>
              <a:spcAft>
                <a:spcPts val="0"/>
              </a:spcAft>
              <a:buNone/>
              <a:defRPr sz="2800" cap="none" baseline="0">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9" name="Straight Connector 18">
            <a:extLst>
              <a:ext uri="{FF2B5EF4-FFF2-40B4-BE49-F238E27FC236}">
                <a16:creationId xmlns="" xmlns:a16="http://schemas.microsoft.com/office/drawing/2014/main" id="{C62C249A-EF5C-0441-8AB2-7ED4012C74FC}"/>
              </a:ext>
            </a:extLst>
          </p:cNvPr>
          <p:cNvCxnSpPr/>
          <p:nvPr userDrawn="1"/>
        </p:nvCxnSpPr>
        <p:spPr>
          <a:xfrm flipV="1">
            <a:off x="455429" y="4132729"/>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2871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7"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 xmlns:a16="http://schemas.microsoft.com/office/drawing/2014/main"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cxnSp>
        <p:nvCxnSpPr>
          <p:cNvPr id="6" name="Straight Connector 5">
            <a:extLst>
              <a:ext uri="{FF2B5EF4-FFF2-40B4-BE49-F238E27FC236}">
                <a16:creationId xmlns="" xmlns:a16="http://schemas.microsoft.com/office/drawing/2014/main" id="{4AB7EB4C-F13A-E145-A8E0-4CC7B17A3791}"/>
              </a:ext>
            </a:extLst>
          </p:cNvPr>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3580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5" name="Rectangle 14"/>
          <p:cNvSpPr/>
          <p:nvPr userDrawn="1"/>
        </p:nvSpPr>
        <p:spPr>
          <a:xfrm>
            <a:off x="0"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cxnSp>
        <p:nvCxnSpPr>
          <p:cNvPr id="13" name="Straight Connector 12">
            <a:extLst>
              <a:ext uri="{FF2B5EF4-FFF2-40B4-BE49-F238E27FC236}">
                <a16:creationId xmlns="" xmlns:a16="http://schemas.microsoft.com/office/drawing/2014/main" id="{C62C249A-EF5C-0441-8AB2-7ED4012C74FC}"/>
              </a:ext>
            </a:extLst>
          </p:cNvPr>
          <p:cNvCxnSpPr/>
          <p:nvPr userDrawn="1"/>
        </p:nvCxnSpPr>
        <p:spPr>
          <a:xfrm flipV="1">
            <a:off x="455429" y="1470212"/>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ctrTitle"/>
          </p:nvPr>
        </p:nvSpPr>
        <p:spPr>
          <a:xfrm>
            <a:off x="914400" y="1802662"/>
            <a:ext cx="10363200" cy="1049411"/>
          </a:xfrm>
          <a:prstGeom prst="rect">
            <a:avLst/>
          </a:prstGeom>
        </p:spPr>
        <p:txBody>
          <a:bodyPr lIns="0" tIns="0" rIns="0" bIns="0" anchor="ctr">
            <a:noAutofit/>
          </a:bodyPr>
          <a:lstStyle>
            <a:lvl1pPr algn="l">
              <a:lnSpc>
                <a:spcPct val="100000"/>
              </a:lnSpc>
              <a:defRPr sz="3200" b="1" cap="none" baseline="0">
                <a:solidFill>
                  <a:srgbClr val="003977"/>
                </a:solidFill>
              </a:defRPr>
            </a:lvl1pPr>
          </a:lstStyle>
          <a:p>
            <a:r>
              <a:rPr lang="en-US"/>
              <a:t>Click to edit Master title style</a:t>
            </a:r>
            <a:endParaRPr lang="en-US" dirty="0"/>
          </a:p>
        </p:txBody>
      </p:sp>
      <p:sp>
        <p:nvSpPr>
          <p:cNvPr id="17" name="Subtitle 2"/>
          <p:cNvSpPr>
            <a:spLocks noGrp="1"/>
          </p:cNvSpPr>
          <p:nvPr>
            <p:ph type="subTitle" idx="1"/>
          </p:nvPr>
        </p:nvSpPr>
        <p:spPr>
          <a:xfrm>
            <a:off x="914400" y="2938158"/>
            <a:ext cx="10363200" cy="873842"/>
          </a:xfrm>
          <a:prstGeom prst="rect">
            <a:avLst/>
          </a:prstGeom>
        </p:spPr>
        <p:txBody>
          <a:bodyPr anchor="ctr">
            <a:noAutofit/>
          </a:bodyPr>
          <a:lstStyle>
            <a:lvl1pPr marL="0" indent="0" algn="l">
              <a:lnSpc>
                <a:spcPct val="100000"/>
              </a:lnSpc>
              <a:spcBef>
                <a:spcPts val="0"/>
              </a:spcBef>
              <a:buNone/>
              <a:defRPr sz="2800" cap="none">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9" name="Straight Connector 18">
            <a:extLst>
              <a:ext uri="{FF2B5EF4-FFF2-40B4-BE49-F238E27FC236}">
                <a16:creationId xmlns="" xmlns:a16="http://schemas.microsoft.com/office/drawing/2014/main" id="{C62C249A-EF5C-0441-8AB2-7ED4012C74FC}"/>
              </a:ext>
            </a:extLst>
          </p:cNvPr>
          <p:cNvCxnSpPr/>
          <p:nvPr userDrawn="1"/>
        </p:nvCxnSpPr>
        <p:spPr>
          <a:xfrm flipV="1">
            <a:off x="455429" y="4132729"/>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45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242" y="5929199"/>
            <a:ext cx="371221" cy="31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QIO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55983" y="5967299"/>
            <a:ext cx="1022998" cy="24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2"/>
          <p:cNvGraphicFramePr>
            <a:graphicFrameLocks noChangeAspect="1"/>
          </p:cNvGraphicFramePr>
          <p:nvPr userDrawn="1">
            <p:extLst/>
          </p:nvPr>
        </p:nvGraphicFramePr>
        <p:xfrm>
          <a:off x="3631641" y="5898719"/>
          <a:ext cx="475574" cy="377191"/>
        </p:xfrm>
        <a:graphic>
          <a:graphicData uri="http://schemas.openxmlformats.org/presentationml/2006/ole">
            <mc:AlternateContent xmlns:mc="http://schemas.openxmlformats.org/markup-compatibility/2006">
              <mc:Choice xmlns:v="urn:schemas-microsoft-com:vml" Requires="v">
                <p:oleObj spid="_x0000_s6151" name="Photo Editor Photo" r:id="rId5" imgW="5068007" imgH="4315427" progId="">
                  <p:embed/>
                </p:oleObj>
              </mc:Choice>
              <mc:Fallback>
                <p:oleObj name="Photo Editor Photo" r:id="rId5" imgW="5068007" imgH="431542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1641" y="5898719"/>
                        <a:ext cx="475574" cy="377191"/>
                      </a:xfrm>
                      <a:prstGeom prst="rect">
                        <a:avLst/>
                      </a:prstGeom>
                      <a:noFill/>
                      <a:ln>
                        <a:noFill/>
                      </a:ln>
                    </p:spPr>
                  </p:pic>
                </p:oleObj>
              </mc:Fallback>
            </mc:AlternateContent>
          </a:graphicData>
        </a:graphic>
      </p:graphicFrame>
      <p:pic>
        <p:nvPicPr>
          <p:cNvPr id="11" name="Picture 11" descr="highres logo.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66038" y="5969204"/>
            <a:ext cx="514920" cy="23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userDrawn="1"/>
        </p:nvSpPr>
        <p:spPr>
          <a:xfrm>
            <a:off x="402241" y="6322103"/>
            <a:ext cx="6240605" cy="281177"/>
          </a:xfrm>
          <a:prstGeom prst="rect">
            <a:avLst/>
          </a:prstGeom>
          <a:noFill/>
        </p:spPr>
        <p:txBody>
          <a:bodyPr wrap="square" lIns="0" tIns="0" rIns="0" bIns="0" rtlCol="0">
            <a:noAutofit/>
          </a:bodyPr>
          <a:lstStyle/>
          <a:p>
            <a:r>
              <a:rPr lang="en-US" sz="800" dirty="0">
                <a:solidFill>
                  <a:srgbClr val="000000">
                    <a:lumMod val="50000"/>
                    <a:lumOff val="50000"/>
                  </a:srgbClr>
                </a:solidFill>
                <a:latin typeface="Arial"/>
                <a:cs typeface="+mn-cs"/>
              </a:rPr>
              <a:t> </a:t>
            </a:r>
            <a:endParaRPr lang="en-US" sz="800" b="1" dirty="0">
              <a:solidFill>
                <a:srgbClr val="000000">
                  <a:lumMod val="50000"/>
                  <a:lumOff val="50000"/>
                </a:srgbClr>
              </a:solidFill>
              <a:latin typeface="Arial"/>
              <a:cs typeface="+mn-cs"/>
            </a:endParaRPr>
          </a:p>
          <a:p>
            <a:pPr>
              <a:defRPr/>
            </a:pPr>
            <a:r>
              <a:rPr lang="en-US" altLang="en-US" sz="800" dirty="0">
                <a:solidFill>
                  <a:srgbClr val="000000">
                    <a:lumMod val="50000"/>
                    <a:lumOff val="50000"/>
                  </a:srgbClr>
                </a:solidFill>
              </a:rPr>
              <a:t>©2020 eviCore healthcare. All Rights Reserved. This presentation contains CONFIDENTIAL and PROPRIETARY information. </a:t>
            </a:r>
          </a:p>
        </p:txBody>
      </p:sp>
      <p:sp>
        <p:nvSpPr>
          <p:cNvPr id="15" name="Rectangle 14"/>
          <p:cNvSpPr/>
          <p:nvPr userDrawn="1"/>
        </p:nvSpPr>
        <p:spPr>
          <a:xfrm>
            <a:off x="11813973"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50760" y="5673049"/>
            <a:ext cx="2312140" cy="843373"/>
          </a:xfrm>
          <a:prstGeom prst="rect">
            <a:avLst/>
          </a:prstGeom>
        </p:spPr>
      </p:pic>
      <p:sp>
        <p:nvSpPr>
          <p:cNvPr id="2" name="Title 1"/>
          <p:cNvSpPr>
            <a:spLocks noGrp="1"/>
          </p:cNvSpPr>
          <p:nvPr>
            <p:ph type="ctrTitle" hasCustomPrompt="1"/>
          </p:nvPr>
        </p:nvSpPr>
        <p:spPr>
          <a:xfrm>
            <a:off x="410705" y="2031460"/>
            <a:ext cx="10363200" cy="1470025"/>
          </a:xfrm>
          <a:prstGeom prst="rect">
            <a:avLst/>
          </a:prstGeom>
        </p:spPr>
        <p:txBody>
          <a:bodyPr lIns="0" tIns="0" rIns="0" bIns="0" anchor="ctr">
            <a:noAutofit/>
          </a:bodyPr>
          <a:lstStyle>
            <a:lvl1pPr algn="l">
              <a:lnSpc>
                <a:spcPct val="90000"/>
              </a:lnSpc>
              <a:defRPr sz="5000" b="1" cap="none" baseline="0">
                <a:solidFill>
                  <a:schemeClr val="tx2"/>
                </a:solidFill>
              </a:defRPr>
            </a:lvl1pPr>
          </a:lstStyle>
          <a:p>
            <a:r>
              <a:rPr lang="en-US" dirty="0"/>
              <a:t>Presentation Title Here, Title Case, 50pt.</a:t>
            </a:r>
          </a:p>
        </p:txBody>
      </p:sp>
      <p:sp>
        <p:nvSpPr>
          <p:cNvPr id="3" name="Subtitle 2"/>
          <p:cNvSpPr>
            <a:spLocks noGrp="1"/>
          </p:cNvSpPr>
          <p:nvPr>
            <p:ph type="subTitle" idx="1" hasCustomPrompt="1"/>
          </p:nvPr>
        </p:nvSpPr>
        <p:spPr>
          <a:xfrm>
            <a:off x="410705" y="3800434"/>
            <a:ext cx="10363200" cy="527529"/>
          </a:xfrm>
          <a:prstGeom prst="rect">
            <a:avLst/>
          </a:prstGeom>
        </p:spPr>
        <p:txBody>
          <a:bodyPr lIns="0" tIns="0" rIns="0" bIns="0" anchor="ctr"/>
          <a:lstStyle>
            <a:lvl1pPr marL="0" indent="0" algn="l">
              <a:lnSpc>
                <a:spcPct val="100000"/>
              </a:lnSpc>
              <a:buNone/>
              <a:defRPr sz="2500" baseline="0">
                <a:solidFill>
                  <a:schemeClr val="tx2"/>
                </a:solidFill>
              </a:defRPr>
            </a:lvl1pPr>
            <a:lvl2pPr marL="457171" indent="0" algn="ctr">
              <a:buNone/>
              <a:defRPr>
                <a:solidFill>
                  <a:schemeClr val="tx1">
                    <a:tint val="75000"/>
                  </a:schemeClr>
                </a:solidFill>
              </a:defRPr>
            </a:lvl2pPr>
            <a:lvl3pPr marL="914341" indent="0" algn="ctr">
              <a:buNone/>
              <a:defRPr>
                <a:solidFill>
                  <a:schemeClr val="tx1">
                    <a:tint val="75000"/>
                  </a:schemeClr>
                </a:solidFill>
              </a:defRPr>
            </a:lvl3pPr>
            <a:lvl4pPr marL="1371511" indent="0" algn="ctr">
              <a:buNone/>
              <a:defRPr>
                <a:solidFill>
                  <a:schemeClr val="tx1">
                    <a:tint val="75000"/>
                  </a:schemeClr>
                </a:solidFill>
              </a:defRPr>
            </a:lvl4pPr>
            <a:lvl5pPr marL="1828681" indent="0" algn="ctr">
              <a:buNone/>
              <a:defRPr>
                <a:solidFill>
                  <a:schemeClr val="tx1">
                    <a:tint val="75000"/>
                  </a:schemeClr>
                </a:solidFill>
              </a:defRPr>
            </a:lvl5pPr>
            <a:lvl6pPr marL="2285852" indent="0" algn="ctr">
              <a:buNone/>
              <a:defRPr>
                <a:solidFill>
                  <a:schemeClr val="tx1">
                    <a:tint val="75000"/>
                  </a:schemeClr>
                </a:solidFill>
              </a:defRPr>
            </a:lvl6pPr>
            <a:lvl7pPr marL="2743022" indent="0" algn="ctr">
              <a:buNone/>
              <a:defRPr>
                <a:solidFill>
                  <a:schemeClr val="tx1">
                    <a:tint val="75000"/>
                  </a:schemeClr>
                </a:solidFill>
              </a:defRPr>
            </a:lvl7pPr>
            <a:lvl8pPr marL="3200192" indent="0" algn="ctr">
              <a:buNone/>
              <a:defRPr>
                <a:solidFill>
                  <a:schemeClr val="tx1">
                    <a:tint val="75000"/>
                  </a:schemeClr>
                </a:solidFill>
              </a:defRPr>
            </a:lvl8pPr>
            <a:lvl9pPr marL="3657362" indent="0" algn="ctr">
              <a:buNone/>
              <a:defRPr>
                <a:solidFill>
                  <a:schemeClr val="tx1">
                    <a:tint val="75000"/>
                  </a:schemeClr>
                </a:solidFill>
              </a:defRPr>
            </a:lvl9pPr>
          </a:lstStyle>
          <a:p>
            <a:r>
              <a:rPr lang="en-US" dirty="0"/>
              <a:t>Subtitle or presenter name here, sentence case, 25pt</a:t>
            </a:r>
          </a:p>
        </p:txBody>
      </p:sp>
      <p:sp>
        <p:nvSpPr>
          <p:cNvPr id="7" name="Content Placeholder 6"/>
          <p:cNvSpPr>
            <a:spLocks noGrp="1"/>
          </p:cNvSpPr>
          <p:nvPr>
            <p:ph sz="quarter" idx="10"/>
          </p:nvPr>
        </p:nvSpPr>
        <p:spPr>
          <a:xfrm>
            <a:off x="339487" y="4454433"/>
            <a:ext cx="3812823" cy="355600"/>
          </a:xfrm>
          <a:prstGeom prst="rect">
            <a:avLst/>
          </a:prstGeom>
        </p:spPr>
        <p:txBody>
          <a:bodyPr anchor="ctr"/>
          <a:lstStyle>
            <a:lvl1pPr marL="0">
              <a:defRPr baseline="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34520395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09431" cy="740664"/>
          </a:xfrm>
          <a:prstGeom prst="rect">
            <a:avLst/>
          </a:prstGeom>
        </p:spPr>
        <p:txBody>
          <a:bodyPr anchor="ctr"/>
          <a:lstStyle>
            <a:lvl1pPr marL="0" indent="0">
              <a:defRPr sz="3200" b="1" baseline="0">
                <a:solidFill>
                  <a:schemeClr val="tx2"/>
                </a:solidFill>
              </a:defRPr>
            </a:lvl1pPr>
          </a:lstStyle>
          <a:p>
            <a:pPr lvl="0"/>
            <a:r>
              <a:rPr lang="en-US" dirty="0"/>
              <a:t>Agenda</a:t>
            </a:r>
          </a:p>
        </p:txBody>
      </p:sp>
      <p:sp>
        <p:nvSpPr>
          <p:cNvPr id="18"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5" y="1422547"/>
            <a:ext cx="7169149" cy="4912266"/>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050399"/>
      </p:ext>
    </p:extLst>
  </p:cSld>
  <p:clrMapOvr>
    <a:masterClrMapping/>
  </p:clrMapOvr>
  <p:extLst>
    <p:ext uri="{DCECCB84-F9BA-43D5-87BE-67443E8EF086}">
      <p15:sldGuideLst xmlns:p15="http://schemas.microsoft.com/office/powerpoint/2012/main">
        <p15:guide id="1" pos="264">
          <p15:clr>
            <a:srgbClr val="FBAE40"/>
          </p15:clr>
        </p15:guide>
        <p15:guide id="2" pos="746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ft-Topic Intro Slide">
    <p:spTree>
      <p:nvGrpSpPr>
        <p:cNvPr id="1" name=""/>
        <p:cNvGrpSpPr/>
        <p:nvPr/>
      </p:nvGrpSpPr>
      <p:grpSpPr>
        <a:xfrm>
          <a:off x="0" y="0"/>
          <a:ext cx="0" cy="0"/>
          <a:chOff x="0" y="0"/>
          <a:chExt cx="0" cy="0"/>
        </a:xfrm>
      </p:grpSpPr>
      <p:sp>
        <p:nvSpPr>
          <p:cNvPr id="15"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6400800"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8" name="Text Placeholder 9"/>
          <p:cNvSpPr>
            <a:spLocks noGrp="1"/>
          </p:cNvSpPr>
          <p:nvPr>
            <p:ph type="body" sz="quarter" idx="24" hasCustomPrompt="1"/>
          </p:nvPr>
        </p:nvSpPr>
        <p:spPr>
          <a:xfrm>
            <a:off x="339724" y="1497013"/>
            <a:ext cx="6400800" cy="331787"/>
          </a:xfrm>
          <a:prstGeom prst="rect">
            <a:avLst/>
          </a:prstGeom>
        </p:spPr>
        <p:txBody>
          <a:bodyPr/>
          <a:lstStyle>
            <a:lvl1pPr marL="0" marR="0" indent="-34290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9"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339487" y="1990071"/>
            <a:ext cx="64008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a16="http://schemas.microsoft.com/office/drawing/2014/main" xmlns="" id="{249CD304-3A43-E041-A238-1E1FFD2F2A06}"/>
              </a:ext>
            </a:extLst>
          </p:cNvPr>
          <p:cNvSpPr/>
          <p:nvPr userDrawn="1"/>
        </p:nvSpPr>
        <p:spPr>
          <a:xfrm flipH="1">
            <a:off x="8641488"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7" name="Oval 16">
            <a:extLst>
              <a:ext uri="{FF2B5EF4-FFF2-40B4-BE49-F238E27FC236}">
                <a16:creationId xmlns:a16="http://schemas.microsoft.com/office/drawing/2014/main" xmlns="" id="{70C1428D-2017-9F44-857C-A5C63AC6CBAE}"/>
              </a:ext>
            </a:extLst>
          </p:cNvPr>
          <p:cNvSpPr/>
          <p:nvPr userDrawn="1"/>
        </p:nvSpPr>
        <p:spPr>
          <a:xfrm flipH="1">
            <a:off x="10752692"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20"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flipH="1">
            <a:off x="7047330" y="1060679"/>
            <a:ext cx="4572000" cy="4572000"/>
          </a:xfrm>
          <a:prstGeom prst="ellipse">
            <a:avLst/>
          </a:prstGeom>
        </p:spPr>
        <p:txBody>
          <a:bodyPr/>
          <a:lstStyle/>
          <a:p>
            <a:r>
              <a:rPr lang="en-US"/>
              <a:t>Drag picture to placeholder or click icon to add</a:t>
            </a:r>
            <a:endParaRPr lang="en-US" dirty="0"/>
          </a:p>
        </p:txBody>
      </p:sp>
      <p:cxnSp>
        <p:nvCxnSpPr>
          <p:cNvPr id="24" name="Straight Connector 23"/>
          <p:cNvCxnSpPr/>
          <p:nvPr userDrawn="1"/>
        </p:nvCxnSpPr>
        <p:spPr>
          <a:xfrm>
            <a:off x="401171" y="1238115"/>
            <a:ext cx="6400800"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407674"/>
      </p:ext>
    </p:extLst>
  </p:cSld>
  <p:clrMapOvr>
    <a:masterClrMapping/>
  </p:clrMapOvr>
  <p:extLst>
    <p:ext uri="{DCECCB84-F9BA-43D5-87BE-67443E8EF086}">
      <p15:sldGuideLst xmlns:p15="http://schemas.microsoft.com/office/powerpoint/2012/main">
        <p15:guide id="1" pos="264">
          <p15:clr>
            <a:srgbClr val="FBAE40"/>
          </p15:clr>
        </p15:guide>
        <p15:guide id="2" pos="42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ight-Topic Intro Slide">
    <p:spTree>
      <p:nvGrpSpPr>
        <p:cNvPr id="1" name=""/>
        <p:cNvGrpSpPr/>
        <p:nvPr/>
      </p:nvGrpSpPr>
      <p:grpSpPr>
        <a:xfrm>
          <a:off x="0" y="0"/>
          <a:ext cx="0" cy="0"/>
          <a:chOff x="0" y="0"/>
          <a:chExt cx="0" cy="0"/>
        </a:xfrm>
      </p:grpSpPr>
      <p:sp>
        <p:nvSpPr>
          <p:cNvPr id="9"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5067300" y="320015"/>
            <a:ext cx="6858000"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1" name="Straight Connector 10"/>
          <p:cNvCxnSpPr/>
          <p:nvPr userDrawn="1"/>
        </p:nvCxnSpPr>
        <p:spPr>
          <a:xfrm>
            <a:off x="5141652" y="1238115"/>
            <a:ext cx="6783648"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 Placeholder 9"/>
          <p:cNvSpPr>
            <a:spLocks noGrp="1"/>
          </p:cNvSpPr>
          <p:nvPr>
            <p:ph type="body" sz="quarter" idx="24" hasCustomPrompt="1"/>
          </p:nvPr>
        </p:nvSpPr>
        <p:spPr>
          <a:xfrm>
            <a:off x="5067826" y="1424696"/>
            <a:ext cx="6858000" cy="331787"/>
          </a:xfrm>
          <a:prstGeom prst="rect">
            <a:avLst/>
          </a:prstGeom>
        </p:spPr>
        <p:txBody>
          <a:bodyPr/>
          <a:lstStyle>
            <a:lvl1pPr marL="0" marR="0" indent="-34290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5067300" y="1917754"/>
            <a:ext cx="68580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a16="http://schemas.microsoft.com/office/drawing/2014/main" xmlns="" id="{249CD304-3A43-E041-A238-1E1FFD2F2A06}"/>
              </a:ext>
            </a:extLst>
          </p:cNvPr>
          <p:cNvSpPr/>
          <p:nvPr userDrawn="1"/>
        </p:nvSpPr>
        <p:spPr>
          <a:xfrm>
            <a:off x="-1309335"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6" name="Oval 15">
            <a:extLst>
              <a:ext uri="{FF2B5EF4-FFF2-40B4-BE49-F238E27FC236}">
                <a16:creationId xmlns:a16="http://schemas.microsoft.com/office/drawing/2014/main" xmlns="" id="{70C1428D-2017-9F44-857C-A5C63AC6CBAE}"/>
              </a:ext>
            </a:extLst>
          </p:cNvPr>
          <p:cNvSpPr/>
          <p:nvPr userDrawn="1"/>
        </p:nvSpPr>
        <p:spPr>
          <a:xfrm>
            <a:off x="424280"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9"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188257" y="1060679"/>
            <a:ext cx="4572000" cy="457200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54484706"/>
      </p:ext>
    </p:extLst>
  </p:cSld>
  <p:clrMapOvr>
    <a:masterClrMapping/>
  </p:clrMapOvr>
  <p:extLst>
    <p:ext uri="{DCECCB84-F9BA-43D5-87BE-67443E8EF086}">
      <p15:sldGuideLst xmlns:p15="http://schemas.microsoft.com/office/powerpoint/2012/main">
        <p15:guide id="1" pos="7512">
          <p15:clr>
            <a:srgbClr val="FBAE40"/>
          </p15:clr>
        </p15:guide>
        <p15:guide id="2" pos="32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Open Space">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0480040"/>
      </p:ext>
    </p:extLst>
  </p:cSld>
  <p:clrMapOvr>
    <a:masterClrMapping/>
  </p:clrMapOvr>
  <p:extLst>
    <p:ext uri="{DCECCB84-F9BA-43D5-87BE-67443E8EF086}">
      <p15:sldGuideLst xmlns:p15="http://schemas.microsoft.com/office/powerpoint/2012/main">
        <p15:guide id="1" pos="264">
          <p15:clr>
            <a:srgbClr val="FBAE40"/>
          </p15:clr>
        </p15:guide>
        <p15:guide id="2" pos="751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sp>
        <p:nvSpPr>
          <p:cNvPr id="11" name="Text Placeholder 9"/>
          <p:cNvSpPr>
            <a:spLocks noGrp="1"/>
          </p:cNvSpPr>
          <p:nvPr>
            <p:ph type="body" sz="quarter" idx="24" hasCustomPrompt="1"/>
          </p:nvPr>
        </p:nvSpPr>
        <p:spPr>
          <a:xfrm>
            <a:off x="339725" y="1497013"/>
            <a:ext cx="11585392" cy="331787"/>
          </a:xfrm>
          <a:prstGeom prst="rect">
            <a:avLst/>
          </a:prstGeom>
        </p:spPr>
        <p:txBody>
          <a:bodyPr/>
          <a:lstStyle>
            <a:lvl1pPr marL="342900" marR="0" indent="-34290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2"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7" y="1990071"/>
            <a:ext cx="11593234"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318869"/>
      </p:ext>
    </p:extLst>
  </p:cSld>
  <p:clrMapOvr>
    <a:masterClrMapping/>
  </p:clrMapOvr>
  <p:extLst>
    <p:ext uri="{DCECCB84-F9BA-43D5-87BE-67443E8EF086}">
      <p15:sldGuideLst xmlns:p15="http://schemas.microsoft.com/office/powerpoint/2012/main">
        <p15:guide id="1" pos="7512">
          <p15:clr>
            <a:srgbClr val="FBAE40"/>
          </p15:clr>
        </p15:guide>
        <p15:guide id="2" pos="26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image on left">
    <p:spTree>
      <p:nvGrpSpPr>
        <p:cNvPr id="1" name=""/>
        <p:cNvGrpSpPr/>
        <p:nvPr/>
      </p:nvGrpSpPr>
      <p:grpSpPr>
        <a:xfrm>
          <a:off x="0" y="0"/>
          <a:ext cx="0" cy="0"/>
          <a:chOff x="0" y="0"/>
          <a:chExt cx="0" cy="0"/>
        </a:xfrm>
      </p:grpSpPr>
      <p:sp>
        <p:nvSpPr>
          <p:cNvPr id="12"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4381115" y="320015"/>
            <a:ext cx="7544185"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3" name="Straight Connector 12"/>
          <p:cNvCxnSpPr/>
          <p:nvPr userDrawn="1"/>
        </p:nvCxnSpPr>
        <p:spPr>
          <a:xfrm flipH="1">
            <a:off x="4462906" y="1237129"/>
            <a:ext cx="7462394" cy="986"/>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4" name="Text Placeholder 9"/>
          <p:cNvSpPr>
            <a:spLocks noGrp="1"/>
          </p:cNvSpPr>
          <p:nvPr>
            <p:ph type="body" sz="quarter" idx="24" hasCustomPrompt="1"/>
          </p:nvPr>
        </p:nvSpPr>
        <p:spPr>
          <a:xfrm>
            <a:off x="4381641" y="1424696"/>
            <a:ext cx="7544185" cy="331787"/>
          </a:xfrm>
          <a:prstGeom prst="rect">
            <a:avLst/>
          </a:prstGeom>
        </p:spPr>
        <p:txBody>
          <a:bodyPr/>
          <a:lstStyle>
            <a:lvl1pPr marL="0" marR="0" indent="-34290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5"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4381115" y="1917754"/>
            <a:ext cx="7544185"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a16="http://schemas.microsoft.com/office/drawing/2014/main" xmlns="" id="{02B5A687-6C9E-1746-9619-516E86C2483C}"/>
              </a:ext>
            </a:extLst>
          </p:cNvPr>
          <p:cNvSpPr/>
          <p:nvPr userDrawn="1"/>
        </p:nvSpPr>
        <p:spPr>
          <a:xfrm>
            <a:off x="-631740" y="1051535"/>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7" name="Oval 16">
            <a:extLst>
              <a:ext uri="{FF2B5EF4-FFF2-40B4-BE49-F238E27FC236}">
                <a16:creationId xmlns:a16="http://schemas.microsoft.com/office/drawing/2014/main" xmlns="" id="{70C1428D-2017-9F44-857C-A5C63AC6CBAE}"/>
              </a:ext>
            </a:extLst>
          </p:cNvPr>
          <p:cNvSpPr/>
          <p:nvPr userDrawn="1"/>
        </p:nvSpPr>
        <p:spPr>
          <a:xfrm flipH="1">
            <a:off x="772269" y="1730919"/>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8"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278145" y="1907458"/>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5935720"/>
      </p:ext>
    </p:extLst>
  </p:cSld>
  <p:clrMapOvr>
    <a:masterClrMapping/>
  </p:clrMapOvr>
  <p:extLst>
    <p:ext uri="{DCECCB84-F9BA-43D5-87BE-67443E8EF086}">
      <p15:sldGuideLst xmlns:p15="http://schemas.microsoft.com/office/powerpoint/2012/main">
        <p15:guide id="1" pos="2808">
          <p15:clr>
            <a:srgbClr val="FBAE40"/>
          </p15:clr>
        </p15:guide>
        <p15:guide id="2" pos="75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image on left">
    <p:spTree>
      <p:nvGrpSpPr>
        <p:cNvPr id="1" name=""/>
        <p:cNvGrpSpPr/>
        <p:nvPr/>
      </p:nvGrpSpPr>
      <p:grpSpPr>
        <a:xfrm>
          <a:off x="0" y="0"/>
          <a:ext cx="0" cy="0"/>
          <a:chOff x="0" y="0"/>
          <a:chExt cx="0" cy="0"/>
        </a:xfrm>
      </p:grpSpPr>
      <p:sp>
        <p:nvSpPr>
          <p:cNvPr id="12"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4381115" y="320015"/>
            <a:ext cx="7544185"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3" name="Straight Connector 12"/>
          <p:cNvCxnSpPr/>
          <p:nvPr userDrawn="1"/>
        </p:nvCxnSpPr>
        <p:spPr>
          <a:xfrm flipH="1">
            <a:off x="4462906" y="1237129"/>
            <a:ext cx="7462394" cy="986"/>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4" name="Text Placeholder 9"/>
          <p:cNvSpPr>
            <a:spLocks noGrp="1"/>
          </p:cNvSpPr>
          <p:nvPr>
            <p:ph type="body" sz="quarter" idx="24" hasCustomPrompt="1"/>
          </p:nvPr>
        </p:nvSpPr>
        <p:spPr>
          <a:xfrm>
            <a:off x="4381641" y="1424696"/>
            <a:ext cx="7544185"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5"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4381115" y="1917754"/>
            <a:ext cx="7544185"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 xmlns:a16="http://schemas.microsoft.com/office/drawing/2014/main" id="{02B5A687-6C9E-1746-9619-516E86C2483C}"/>
              </a:ext>
            </a:extLst>
          </p:cNvPr>
          <p:cNvSpPr/>
          <p:nvPr userDrawn="1"/>
        </p:nvSpPr>
        <p:spPr>
          <a:xfrm>
            <a:off x="-631740" y="1051535"/>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7" name="Oval 16">
            <a:extLst>
              <a:ext uri="{FF2B5EF4-FFF2-40B4-BE49-F238E27FC236}">
                <a16:creationId xmlns="" xmlns:a16="http://schemas.microsoft.com/office/drawing/2014/main" id="{70C1428D-2017-9F44-857C-A5C63AC6CBAE}"/>
              </a:ext>
            </a:extLst>
          </p:cNvPr>
          <p:cNvSpPr/>
          <p:nvPr userDrawn="1"/>
        </p:nvSpPr>
        <p:spPr>
          <a:xfrm flipH="1">
            <a:off x="772269" y="1730919"/>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18"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278145" y="1907458"/>
            <a:ext cx="3474720" cy="3474720"/>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2107716178"/>
      </p:ext>
    </p:extLst>
  </p:cSld>
  <p:clrMapOvr>
    <a:masterClrMapping/>
  </p:clrMapOvr>
  <p:extLst mod="1">
    <p:ext uri="{DCECCB84-F9BA-43D5-87BE-67443E8EF086}">
      <p15:sldGuideLst xmlns:p15="http://schemas.microsoft.com/office/powerpoint/2012/main">
        <p15:guide id="1" pos="2760" userDrawn="1">
          <p15:clr>
            <a:srgbClr val="FBAE40"/>
          </p15:clr>
        </p15:guide>
        <p15:guide id="2" pos="7512"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th Image on Righ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02B5A687-6C9E-1746-9619-516E86C2483C}"/>
              </a:ext>
            </a:extLst>
          </p:cNvPr>
          <p:cNvSpPr/>
          <p:nvPr userDrawn="1"/>
        </p:nvSpPr>
        <p:spPr>
          <a:xfrm>
            <a:off x="9426660" y="1662906"/>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1" name="Text Placeholder 9"/>
          <p:cNvSpPr>
            <a:spLocks noGrp="1"/>
          </p:cNvSpPr>
          <p:nvPr>
            <p:ph type="body" sz="quarter" idx="24" hasCustomPrompt="1"/>
          </p:nvPr>
        </p:nvSpPr>
        <p:spPr>
          <a:xfrm>
            <a:off x="339724" y="1497013"/>
            <a:ext cx="7163972" cy="331787"/>
          </a:xfrm>
          <a:prstGeom prst="rect">
            <a:avLst/>
          </a:prstGeom>
        </p:spPr>
        <p:txBody>
          <a:bodyPr/>
          <a:lstStyle>
            <a:lvl1pPr marL="0" marR="0" indent="-34290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339487" y="1990071"/>
            <a:ext cx="7163972"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19" name="Oval 18">
            <a:extLst>
              <a:ext uri="{FF2B5EF4-FFF2-40B4-BE49-F238E27FC236}">
                <a16:creationId xmlns:a16="http://schemas.microsoft.com/office/drawing/2014/main" xmlns="" id="{70C1428D-2017-9F44-857C-A5C63AC6CBAE}"/>
              </a:ext>
            </a:extLst>
          </p:cNvPr>
          <p:cNvSpPr/>
          <p:nvPr userDrawn="1"/>
        </p:nvSpPr>
        <p:spPr>
          <a:xfrm flipH="1">
            <a:off x="10830669" y="2342290"/>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8"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8131709" y="2342290"/>
            <a:ext cx="3474720" cy="3474720"/>
          </a:xfrm>
          <a:prstGeom prst="ellipse">
            <a:avLst/>
          </a:prstGeom>
        </p:spPr>
        <p:txBody>
          <a:bodyPr/>
          <a:lstStyle/>
          <a:p>
            <a:r>
              <a:rPr lang="en-US"/>
              <a:t>Drag picture to placeholder or click icon to add</a:t>
            </a:r>
            <a:endParaRPr lang="en-US" dirty="0"/>
          </a:p>
        </p:txBody>
      </p:sp>
      <p:cxnSp>
        <p:nvCxnSpPr>
          <p:cNvPr id="22" name="Straight Connector 21"/>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7663596"/>
      </p:ext>
    </p:extLst>
  </p:cSld>
  <p:clrMapOvr>
    <a:masterClrMapping/>
  </p:clrMapOvr>
  <p:extLst>
    <p:ext uri="{DCECCB84-F9BA-43D5-87BE-67443E8EF086}">
      <p15:sldGuideLst xmlns:p15="http://schemas.microsoft.com/office/powerpoint/2012/main">
        <p15:guide id="1" pos="264">
          <p15:clr>
            <a:srgbClr val="FBAE40"/>
          </p15:clr>
        </p15:guide>
        <p15:guide id="2" pos="472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Columns">
    <p:spTree>
      <p:nvGrpSpPr>
        <p:cNvPr id="1" name=""/>
        <p:cNvGrpSpPr/>
        <p:nvPr/>
      </p:nvGrpSpPr>
      <p:grpSpPr>
        <a:xfrm>
          <a:off x="0" y="0"/>
          <a:ext cx="0" cy="0"/>
          <a:chOff x="0" y="0"/>
          <a:chExt cx="0" cy="0"/>
        </a:xfrm>
      </p:grpSpPr>
      <p:sp>
        <p:nvSpPr>
          <p:cNvPr id="17"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xmlns=""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125872"/>
      </p:ext>
    </p:extLst>
  </p:cSld>
  <p:clrMapOvr>
    <a:masterClrMapping/>
  </p:clrMapOvr>
  <p:extLst>
    <p:ext uri="{DCECCB84-F9BA-43D5-87BE-67443E8EF086}">
      <p15:sldGuideLst xmlns:p15="http://schemas.microsoft.com/office/powerpoint/2012/main">
        <p15:guide id="1" pos="216">
          <p15:clr>
            <a:srgbClr val="FBAE40"/>
          </p15:clr>
        </p15:guide>
        <p15:guide id="2" pos="751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02B5A687-6C9E-1746-9619-516E86C2483C}"/>
              </a:ext>
            </a:extLst>
          </p:cNvPr>
          <p:cNvSpPr/>
          <p:nvPr userDrawn="1"/>
        </p:nvSpPr>
        <p:spPr>
          <a:xfrm>
            <a:off x="9278742"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7" name="Oval 6">
            <a:extLst>
              <a:ext uri="{FF2B5EF4-FFF2-40B4-BE49-F238E27FC236}">
                <a16:creationId xmlns:a16="http://schemas.microsoft.com/office/drawing/2014/main" xmlns="" id="{70C1428D-2017-9F44-857C-A5C63AC6CBAE}"/>
              </a:ext>
            </a:extLst>
          </p:cNvPr>
          <p:cNvSpPr/>
          <p:nvPr userDrawn="1"/>
        </p:nvSpPr>
        <p:spPr>
          <a:xfrm flipH="1">
            <a:off x="10682751"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8"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7983791" y="1078266"/>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20094546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02B5A687-6C9E-1746-9619-516E86C2483C}"/>
              </a:ext>
            </a:extLst>
          </p:cNvPr>
          <p:cNvSpPr/>
          <p:nvPr userDrawn="1"/>
        </p:nvSpPr>
        <p:spPr>
          <a:xfrm>
            <a:off x="-658634"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9" name="Oval 8">
            <a:extLst>
              <a:ext uri="{FF2B5EF4-FFF2-40B4-BE49-F238E27FC236}">
                <a16:creationId xmlns:a16="http://schemas.microsoft.com/office/drawing/2014/main" xmlns="" id="{70C1428D-2017-9F44-857C-A5C63AC6CBAE}"/>
              </a:ext>
            </a:extLst>
          </p:cNvPr>
          <p:cNvSpPr/>
          <p:nvPr userDrawn="1"/>
        </p:nvSpPr>
        <p:spPr>
          <a:xfrm flipH="1">
            <a:off x="745375"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0"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251251" y="1254805"/>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26124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ercent Statement">
    <p:spTree>
      <p:nvGrpSpPr>
        <p:cNvPr id="1" name=""/>
        <p:cNvGrpSpPr/>
        <p:nvPr/>
      </p:nvGrpSpPr>
      <p:grpSpPr>
        <a:xfrm>
          <a:off x="0" y="0"/>
          <a:ext cx="0" cy="0"/>
          <a:chOff x="0" y="0"/>
          <a:chExt cx="0" cy="0"/>
        </a:xfrm>
      </p:grpSpPr>
      <p:sp>
        <p:nvSpPr>
          <p:cNvPr id="11" name="Subtitle 4"/>
          <p:cNvSpPr>
            <a:spLocks noGrp="1"/>
          </p:cNvSpPr>
          <p:nvPr>
            <p:ph type="subTitle" idx="1" hasCustomPrompt="1"/>
          </p:nvPr>
        </p:nvSpPr>
        <p:spPr>
          <a:xfrm>
            <a:off x="6849978" y="1735172"/>
            <a:ext cx="4669669" cy="3694113"/>
          </a:xfrm>
          <a:prstGeom prst="rect">
            <a:avLst/>
          </a:prstGeom>
        </p:spPr>
        <p:txBody>
          <a:bodyPr/>
          <a:lstStyle>
            <a:lvl1pPr marL="0">
              <a:defRPr sz="4000" b="0" baseline="0">
                <a:solidFill>
                  <a:schemeClr val="tx2"/>
                </a:solidFill>
              </a:defRPr>
            </a:lvl1pPr>
          </a:lstStyle>
          <a:p>
            <a:r>
              <a:rPr lang="en-US" dirty="0"/>
              <a:t>Impactful statement here</a:t>
            </a:r>
          </a:p>
        </p:txBody>
      </p:sp>
      <p:sp>
        <p:nvSpPr>
          <p:cNvPr id="12" name="Title 3"/>
          <p:cNvSpPr>
            <a:spLocks noGrp="1"/>
          </p:cNvSpPr>
          <p:nvPr>
            <p:ph type="ctrTitle" hasCustomPrompt="1"/>
          </p:nvPr>
        </p:nvSpPr>
        <p:spPr>
          <a:xfrm>
            <a:off x="-577516" y="1098563"/>
            <a:ext cx="5764562" cy="3377184"/>
          </a:xfrm>
          <a:prstGeom prst="rect">
            <a:avLst/>
          </a:prstGeom>
        </p:spPr>
        <p:txBody>
          <a:bodyPr/>
          <a:lstStyle>
            <a:lvl1pPr algn="r">
              <a:defRPr sz="22500" b="1">
                <a:solidFill>
                  <a:schemeClr val="tx2"/>
                </a:solidFill>
              </a:defRPr>
            </a:lvl1pPr>
          </a:lstStyle>
          <a:p>
            <a:r>
              <a:rPr lang="en-US" dirty="0"/>
              <a:t>XX</a:t>
            </a:r>
          </a:p>
        </p:txBody>
      </p:sp>
      <p:sp>
        <p:nvSpPr>
          <p:cNvPr id="13" name="Text Placeholder 5"/>
          <p:cNvSpPr>
            <a:spLocks noGrp="1"/>
          </p:cNvSpPr>
          <p:nvPr>
            <p:ph type="body" sz="quarter" idx="13"/>
          </p:nvPr>
        </p:nvSpPr>
        <p:spPr>
          <a:xfrm>
            <a:off x="5187046" y="1622201"/>
            <a:ext cx="1519026" cy="1632019"/>
          </a:xfrm>
          <a:prstGeom prst="rect">
            <a:avLst/>
          </a:prstGeom>
        </p:spPr>
        <p:txBody>
          <a:bodyPr/>
          <a:lstStyle>
            <a:lvl1pPr>
              <a:defRPr sz="9000" b="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2782317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2478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15" name="Rectangle 14"/>
          <p:cNvSpPr/>
          <p:nvPr userDrawn="1"/>
        </p:nvSpPr>
        <p:spPr>
          <a:xfrm>
            <a:off x="0"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cxnSp>
        <p:nvCxnSpPr>
          <p:cNvPr id="13" name="Straight Connector 12">
            <a:extLst>
              <a:ext uri="{FF2B5EF4-FFF2-40B4-BE49-F238E27FC236}">
                <a16:creationId xmlns:a16="http://schemas.microsoft.com/office/drawing/2014/main" xmlns="" id="{C62C249A-EF5C-0441-8AB2-7ED4012C74FC}"/>
              </a:ext>
            </a:extLst>
          </p:cNvPr>
          <p:cNvCxnSpPr/>
          <p:nvPr userDrawn="1"/>
        </p:nvCxnSpPr>
        <p:spPr>
          <a:xfrm flipV="1">
            <a:off x="455429" y="1470212"/>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ctrTitle"/>
          </p:nvPr>
        </p:nvSpPr>
        <p:spPr>
          <a:xfrm>
            <a:off x="914400" y="1802662"/>
            <a:ext cx="10363200" cy="1049411"/>
          </a:xfrm>
          <a:prstGeom prst="rect">
            <a:avLst/>
          </a:prstGeom>
        </p:spPr>
        <p:txBody>
          <a:bodyPr lIns="0" tIns="0" rIns="0" bIns="0" anchor="ctr">
            <a:noAutofit/>
          </a:bodyPr>
          <a:lstStyle>
            <a:lvl1pPr algn="l">
              <a:lnSpc>
                <a:spcPct val="100000"/>
              </a:lnSpc>
              <a:defRPr sz="3200" b="1" cap="none" baseline="0">
                <a:solidFill>
                  <a:srgbClr val="003977"/>
                </a:solidFill>
              </a:defRPr>
            </a:lvl1pPr>
          </a:lstStyle>
          <a:p>
            <a:r>
              <a:rPr lang="en-US"/>
              <a:t>Click to edit Master title style</a:t>
            </a:r>
            <a:endParaRPr lang="en-US" dirty="0"/>
          </a:p>
        </p:txBody>
      </p:sp>
      <p:sp>
        <p:nvSpPr>
          <p:cNvPr id="17" name="Subtitle 2"/>
          <p:cNvSpPr>
            <a:spLocks noGrp="1"/>
          </p:cNvSpPr>
          <p:nvPr>
            <p:ph type="subTitle" idx="1"/>
          </p:nvPr>
        </p:nvSpPr>
        <p:spPr>
          <a:xfrm>
            <a:off x="914400" y="2938158"/>
            <a:ext cx="10363200" cy="873842"/>
          </a:xfrm>
          <a:prstGeom prst="rect">
            <a:avLst/>
          </a:prstGeom>
        </p:spPr>
        <p:txBody>
          <a:bodyPr anchor="ctr">
            <a:noAutofit/>
          </a:bodyPr>
          <a:lstStyle>
            <a:lvl1pPr marL="0" indent="0" algn="l">
              <a:lnSpc>
                <a:spcPct val="100000"/>
              </a:lnSpc>
              <a:spcBef>
                <a:spcPts val="0"/>
              </a:spcBef>
              <a:spcAft>
                <a:spcPts val="0"/>
              </a:spcAft>
              <a:buNone/>
              <a:defRPr sz="2800" cap="none" baseline="0">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xmlns="" id="{C62C249A-EF5C-0441-8AB2-7ED4012C74FC}"/>
              </a:ext>
            </a:extLst>
          </p:cNvPr>
          <p:cNvCxnSpPr/>
          <p:nvPr userDrawn="1"/>
        </p:nvCxnSpPr>
        <p:spPr>
          <a:xfrm flipV="1">
            <a:off x="455429" y="4132729"/>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26512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7"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28065" y="1335741"/>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xmlns=""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spTree>
    <p:extLst>
      <p:ext uri="{BB962C8B-B14F-4D97-AF65-F5344CB8AC3E}">
        <p14:creationId xmlns:p14="http://schemas.microsoft.com/office/powerpoint/2010/main" val="34334252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242" y="5929199"/>
            <a:ext cx="371221" cy="31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QIO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55983" y="5967299"/>
            <a:ext cx="1022998" cy="24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2"/>
          <p:cNvGraphicFramePr>
            <a:graphicFrameLocks noChangeAspect="1"/>
          </p:cNvGraphicFramePr>
          <p:nvPr userDrawn="1">
            <p:extLst/>
          </p:nvPr>
        </p:nvGraphicFramePr>
        <p:xfrm>
          <a:off x="3631641" y="5898719"/>
          <a:ext cx="475574" cy="377191"/>
        </p:xfrm>
        <a:graphic>
          <a:graphicData uri="http://schemas.openxmlformats.org/presentationml/2006/ole">
            <mc:AlternateContent xmlns:mc="http://schemas.openxmlformats.org/markup-compatibility/2006">
              <mc:Choice xmlns:v="urn:schemas-microsoft-com:vml" Requires="v">
                <p:oleObj spid="_x0000_s7175" name="Photo Editor Photo" r:id="rId5" imgW="5068007" imgH="4315427" progId="">
                  <p:embed/>
                </p:oleObj>
              </mc:Choice>
              <mc:Fallback>
                <p:oleObj name="Photo Editor Photo" r:id="rId5" imgW="5068007" imgH="431542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1641" y="5898719"/>
                        <a:ext cx="475574" cy="377191"/>
                      </a:xfrm>
                      <a:prstGeom prst="rect">
                        <a:avLst/>
                      </a:prstGeom>
                      <a:noFill/>
                      <a:ln>
                        <a:noFill/>
                      </a:ln>
                    </p:spPr>
                  </p:pic>
                </p:oleObj>
              </mc:Fallback>
            </mc:AlternateContent>
          </a:graphicData>
        </a:graphic>
      </p:graphicFrame>
      <p:pic>
        <p:nvPicPr>
          <p:cNvPr id="11" name="Picture 11" descr="highres logo.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66038" y="5969204"/>
            <a:ext cx="514920" cy="23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userDrawn="1"/>
        </p:nvSpPr>
        <p:spPr>
          <a:xfrm>
            <a:off x="402241" y="6322103"/>
            <a:ext cx="6240605" cy="281177"/>
          </a:xfrm>
          <a:prstGeom prst="rect">
            <a:avLst/>
          </a:prstGeom>
          <a:noFill/>
        </p:spPr>
        <p:txBody>
          <a:bodyPr wrap="square" lIns="0" tIns="0" rIns="0" bIns="0" rtlCol="0">
            <a:noAutofit/>
          </a:bodyPr>
          <a:lstStyle/>
          <a:p>
            <a:r>
              <a:rPr lang="en-US" sz="800" dirty="0">
                <a:solidFill>
                  <a:srgbClr val="000000">
                    <a:lumMod val="50000"/>
                    <a:lumOff val="50000"/>
                  </a:srgbClr>
                </a:solidFill>
                <a:latin typeface="Arial"/>
                <a:cs typeface="+mn-cs"/>
              </a:rPr>
              <a:t> </a:t>
            </a:r>
            <a:endParaRPr lang="en-US" sz="800" b="1" dirty="0">
              <a:solidFill>
                <a:srgbClr val="000000">
                  <a:lumMod val="50000"/>
                  <a:lumOff val="50000"/>
                </a:srgbClr>
              </a:solidFill>
              <a:latin typeface="Arial"/>
              <a:cs typeface="+mn-cs"/>
            </a:endParaRPr>
          </a:p>
          <a:p>
            <a:pPr>
              <a:defRPr/>
            </a:pPr>
            <a:r>
              <a:rPr lang="en-US" altLang="en-US" sz="800" dirty="0">
                <a:solidFill>
                  <a:srgbClr val="000000">
                    <a:lumMod val="50000"/>
                    <a:lumOff val="50000"/>
                  </a:srgbClr>
                </a:solidFill>
              </a:rPr>
              <a:t>©2019 eviCore healthcare. All Rights Reserved. This presentation contains CONFIDENTIAL and PROPRIETARY information. </a:t>
            </a:r>
          </a:p>
        </p:txBody>
      </p:sp>
      <p:sp>
        <p:nvSpPr>
          <p:cNvPr id="15" name="Rectangle 14"/>
          <p:cNvSpPr/>
          <p:nvPr userDrawn="1"/>
        </p:nvSpPr>
        <p:spPr>
          <a:xfrm>
            <a:off x="11813973"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50760" y="5673049"/>
            <a:ext cx="2312140" cy="843373"/>
          </a:xfrm>
          <a:prstGeom prst="rect">
            <a:avLst/>
          </a:prstGeom>
        </p:spPr>
      </p:pic>
      <p:sp>
        <p:nvSpPr>
          <p:cNvPr id="2" name="Title 1"/>
          <p:cNvSpPr>
            <a:spLocks noGrp="1"/>
          </p:cNvSpPr>
          <p:nvPr>
            <p:ph type="ctrTitle" hasCustomPrompt="1"/>
          </p:nvPr>
        </p:nvSpPr>
        <p:spPr>
          <a:xfrm>
            <a:off x="410705" y="2031460"/>
            <a:ext cx="10363200" cy="1470025"/>
          </a:xfrm>
          <a:prstGeom prst="rect">
            <a:avLst/>
          </a:prstGeom>
        </p:spPr>
        <p:txBody>
          <a:bodyPr lIns="0" tIns="0" rIns="0" bIns="0" anchor="ctr">
            <a:noAutofit/>
          </a:bodyPr>
          <a:lstStyle>
            <a:lvl1pPr algn="l">
              <a:lnSpc>
                <a:spcPct val="90000"/>
              </a:lnSpc>
              <a:defRPr sz="5000" b="1" cap="none" baseline="0">
                <a:solidFill>
                  <a:schemeClr val="tx2"/>
                </a:solidFill>
              </a:defRPr>
            </a:lvl1pPr>
          </a:lstStyle>
          <a:p>
            <a:r>
              <a:rPr lang="en-US" dirty="0"/>
              <a:t>Presentation Title Here, Title Case, 50pt.</a:t>
            </a:r>
          </a:p>
        </p:txBody>
      </p:sp>
      <p:sp>
        <p:nvSpPr>
          <p:cNvPr id="3" name="Subtitle 2"/>
          <p:cNvSpPr>
            <a:spLocks noGrp="1"/>
          </p:cNvSpPr>
          <p:nvPr>
            <p:ph type="subTitle" idx="1" hasCustomPrompt="1"/>
          </p:nvPr>
        </p:nvSpPr>
        <p:spPr>
          <a:xfrm>
            <a:off x="410705" y="3800434"/>
            <a:ext cx="10363200" cy="527529"/>
          </a:xfrm>
          <a:prstGeom prst="rect">
            <a:avLst/>
          </a:prstGeom>
        </p:spPr>
        <p:txBody>
          <a:bodyPr lIns="0" tIns="0" rIns="0" bIns="0" anchor="ctr"/>
          <a:lstStyle>
            <a:lvl1pPr marL="0" indent="0" algn="l">
              <a:lnSpc>
                <a:spcPct val="100000"/>
              </a:lnSpc>
              <a:buNone/>
              <a:defRPr sz="2500" baseline="0">
                <a:solidFill>
                  <a:schemeClr val="tx2"/>
                </a:solidFill>
              </a:defRPr>
            </a:lvl1pPr>
            <a:lvl2pPr marL="457171" indent="0" algn="ctr">
              <a:buNone/>
              <a:defRPr>
                <a:solidFill>
                  <a:schemeClr val="tx1">
                    <a:tint val="75000"/>
                  </a:schemeClr>
                </a:solidFill>
              </a:defRPr>
            </a:lvl2pPr>
            <a:lvl3pPr marL="914341" indent="0" algn="ctr">
              <a:buNone/>
              <a:defRPr>
                <a:solidFill>
                  <a:schemeClr val="tx1">
                    <a:tint val="75000"/>
                  </a:schemeClr>
                </a:solidFill>
              </a:defRPr>
            </a:lvl3pPr>
            <a:lvl4pPr marL="1371511" indent="0" algn="ctr">
              <a:buNone/>
              <a:defRPr>
                <a:solidFill>
                  <a:schemeClr val="tx1">
                    <a:tint val="75000"/>
                  </a:schemeClr>
                </a:solidFill>
              </a:defRPr>
            </a:lvl4pPr>
            <a:lvl5pPr marL="1828681" indent="0" algn="ctr">
              <a:buNone/>
              <a:defRPr>
                <a:solidFill>
                  <a:schemeClr val="tx1">
                    <a:tint val="75000"/>
                  </a:schemeClr>
                </a:solidFill>
              </a:defRPr>
            </a:lvl5pPr>
            <a:lvl6pPr marL="2285852" indent="0" algn="ctr">
              <a:buNone/>
              <a:defRPr>
                <a:solidFill>
                  <a:schemeClr val="tx1">
                    <a:tint val="75000"/>
                  </a:schemeClr>
                </a:solidFill>
              </a:defRPr>
            </a:lvl6pPr>
            <a:lvl7pPr marL="2743022" indent="0" algn="ctr">
              <a:buNone/>
              <a:defRPr>
                <a:solidFill>
                  <a:schemeClr val="tx1">
                    <a:tint val="75000"/>
                  </a:schemeClr>
                </a:solidFill>
              </a:defRPr>
            </a:lvl7pPr>
            <a:lvl8pPr marL="3200192" indent="0" algn="ctr">
              <a:buNone/>
              <a:defRPr>
                <a:solidFill>
                  <a:schemeClr val="tx1">
                    <a:tint val="75000"/>
                  </a:schemeClr>
                </a:solidFill>
              </a:defRPr>
            </a:lvl8pPr>
            <a:lvl9pPr marL="3657362" indent="0" algn="ctr">
              <a:buNone/>
              <a:defRPr>
                <a:solidFill>
                  <a:schemeClr val="tx1">
                    <a:tint val="75000"/>
                  </a:schemeClr>
                </a:solidFill>
              </a:defRPr>
            </a:lvl9pPr>
          </a:lstStyle>
          <a:p>
            <a:r>
              <a:rPr lang="en-US" dirty="0"/>
              <a:t>Subtitle or presenter name here, sentence case, 25pt</a:t>
            </a:r>
          </a:p>
        </p:txBody>
      </p:sp>
      <p:sp>
        <p:nvSpPr>
          <p:cNvPr id="7" name="Content Placeholder 6"/>
          <p:cNvSpPr>
            <a:spLocks noGrp="1"/>
          </p:cNvSpPr>
          <p:nvPr>
            <p:ph sz="quarter" idx="10"/>
          </p:nvPr>
        </p:nvSpPr>
        <p:spPr>
          <a:xfrm>
            <a:off x="339487" y="4454433"/>
            <a:ext cx="3812823" cy="355600"/>
          </a:xfrm>
          <a:prstGeom prst="rect">
            <a:avLst/>
          </a:prstGeom>
        </p:spPr>
        <p:txBody>
          <a:bodyPr anchor="ctr"/>
          <a:lstStyle>
            <a:lvl1pPr marL="0">
              <a:defRPr baseline="0">
                <a:solidFill>
                  <a:schemeClr val="tx1">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41089111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09431" cy="740664"/>
          </a:xfrm>
          <a:prstGeom prst="rect">
            <a:avLst/>
          </a:prstGeom>
        </p:spPr>
        <p:txBody>
          <a:bodyPr anchor="ctr"/>
          <a:lstStyle>
            <a:lvl1pPr marL="0" indent="0">
              <a:defRPr sz="3200" b="1" baseline="0">
                <a:solidFill>
                  <a:schemeClr val="tx2"/>
                </a:solidFill>
              </a:defRPr>
            </a:lvl1pPr>
          </a:lstStyle>
          <a:p>
            <a:pPr lvl="0"/>
            <a:r>
              <a:rPr lang="en-US" dirty="0"/>
              <a:t>Agenda</a:t>
            </a:r>
          </a:p>
        </p:txBody>
      </p:sp>
      <p:sp>
        <p:nvSpPr>
          <p:cNvPr id="18"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5" y="1422547"/>
            <a:ext cx="7169149" cy="4912266"/>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774006"/>
      </p:ext>
    </p:extLst>
  </p:cSld>
  <p:clrMapOvr>
    <a:masterClrMapping/>
  </p:clrMapOvr>
  <p:extLst>
    <p:ext uri="{DCECCB84-F9BA-43D5-87BE-67443E8EF086}">
      <p15:sldGuideLst xmlns:p15="http://schemas.microsoft.com/office/powerpoint/2012/main">
        <p15:guide id="1" pos="216">
          <p15:clr>
            <a:srgbClr val="FBAE40"/>
          </p15:clr>
        </p15:guide>
        <p15:guide id="2" pos="74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on Right">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02B5A687-6C9E-1746-9619-516E86C2483C}"/>
              </a:ext>
            </a:extLst>
          </p:cNvPr>
          <p:cNvSpPr/>
          <p:nvPr userDrawn="1"/>
        </p:nvSpPr>
        <p:spPr>
          <a:xfrm>
            <a:off x="9426660" y="1662906"/>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1" name="Text Placeholder 9"/>
          <p:cNvSpPr>
            <a:spLocks noGrp="1"/>
          </p:cNvSpPr>
          <p:nvPr>
            <p:ph type="body" sz="quarter" idx="24" hasCustomPrompt="1"/>
          </p:nvPr>
        </p:nvSpPr>
        <p:spPr>
          <a:xfrm>
            <a:off x="339724" y="1497013"/>
            <a:ext cx="7163972"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339487" y="1990071"/>
            <a:ext cx="7163972"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19" name="Oval 18">
            <a:extLst>
              <a:ext uri="{FF2B5EF4-FFF2-40B4-BE49-F238E27FC236}">
                <a16:creationId xmlns="" xmlns:a16="http://schemas.microsoft.com/office/drawing/2014/main" id="{70C1428D-2017-9F44-857C-A5C63AC6CBAE}"/>
              </a:ext>
            </a:extLst>
          </p:cNvPr>
          <p:cNvSpPr/>
          <p:nvPr userDrawn="1"/>
        </p:nvSpPr>
        <p:spPr>
          <a:xfrm flipH="1">
            <a:off x="10830669" y="2342290"/>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8"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8131709" y="2342290"/>
            <a:ext cx="3474720" cy="3474720"/>
          </a:xfrm>
          <a:prstGeom prst="ellipse">
            <a:avLst/>
          </a:prstGeom>
        </p:spPr>
        <p:txBody>
          <a:bodyPr/>
          <a:lstStyle/>
          <a:p>
            <a:r>
              <a:rPr lang="en-US" dirty="0"/>
              <a:t>Click icon to add picture</a:t>
            </a:r>
          </a:p>
        </p:txBody>
      </p:sp>
      <p:cxnSp>
        <p:nvCxnSpPr>
          <p:cNvPr id="22" name="Straight Connector 21"/>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597818"/>
      </p:ext>
    </p:extLst>
  </p:cSld>
  <p:clrMapOvr>
    <a:masterClrMapping/>
  </p:clrMapOvr>
  <p:extLst mod="1">
    <p:ext uri="{DCECCB84-F9BA-43D5-87BE-67443E8EF086}">
      <p15:sldGuideLst xmlns:p15="http://schemas.microsoft.com/office/powerpoint/2012/main">
        <p15:guide id="1" pos="216" userDrawn="1">
          <p15:clr>
            <a:srgbClr val="FBAE40"/>
          </p15:clr>
        </p15:guide>
        <p15:guide id="2" pos="472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ft-Topic Intro Slide">
    <p:spTree>
      <p:nvGrpSpPr>
        <p:cNvPr id="1" name=""/>
        <p:cNvGrpSpPr/>
        <p:nvPr/>
      </p:nvGrpSpPr>
      <p:grpSpPr>
        <a:xfrm>
          <a:off x="0" y="0"/>
          <a:ext cx="0" cy="0"/>
          <a:chOff x="0" y="0"/>
          <a:chExt cx="0" cy="0"/>
        </a:xfrm>
      </p:grpSpPr>
      <p:sp>
        <p:nvSpPr>
          <p:cNvPr id="15"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6400800"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8" name="Text Placeholder 9"/>
          <p:cNvSpPr>
            <a:spLocks noGrp="1"/>
          </p:cNvSpPr>
          <p:nvPr>
            <p:ph type="body" sz="quarter" idx="24" hasCustomPrompt="1"/>
          </p:nvPr>
        </p:nvSpPr>
        <p:spPr>
          <a:xfrm>
            <a:off x="339724" y="1497013"/>
            <a:ext cx="6400800"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9"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339487" y="1990071"/>
            <a:ext cx="64008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 xmlns:a16="http://schemas.microsoft.com/office/drawing/2014/main" id="{249CD304-3A43-E041-A238-1E1FFD2F2A06}"/>
              </a:ext>
            </a:extLst>
          </p:cNvPr>
          <p:cNvSpPr/>
          <p:nvPr userDrawn="1"/>
        </p:nvSpPr>
        <p:spPr>
          <a:xfrm flipH="1">
            <a:off x="8641488"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7" name="Oval 16">
            <a:extLst>
              <a:ext uri="{FF2B5EF4-FFF2-40B4-BE49-F238E27FC236}">
                <a16:creationId xmlns="" xmlns:a16="http://schemas.microsoft.com/office/drawing/2014/main" id="{70C1428D-2017-9F44-857C-A5C63AC6CBAE}"/>
              </a:ext>
            </a:extLst>
          </p:cNvPr>
          <p:cNvSpPr/>
          <p:nvPr userDrawn="1"/>
        </p:nvSpPr>
        <p:spPr>
          <a:xfrm flipH="1">
            <a:off x="10752692"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20"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flipH="1">
            <a:off x="7047330" y="1060679"/>
            <a:ext cx="4572000" cy="4572000"/>
          </a:xfrm>
          <a:prstGeom prst="ellipse">
            <a:avLst/>
          </a:prstGeom>
        </p:spPr>
        <p:txBody>
          <a:bodyPr/>
          <a:lstStyle/>
          <a:p>
            <a:r>
              <a:rPr lang="en-US" smtClean="0"/>
              <a:t>Click icon to add picture</a:t>
            </a:r>
            <a:endParaRPr lang="en-US" dirty="0"/>
          </a:p>
        </p:txBody>
      </p:sp>
      <p:cxnSp>
        <p:nvCxnSpPr>
          <p:cNvPr id="24" name="Straight Connector 23"/>
          <p:cNvCxnSpPr/>
          <p:nvPr userDrawn="1"/>
        </p:nvCxnSpPr>
        <p:spPr>
          <a:xfrm>
            <a:off x="401171" y="1238115"/>
            <a:ext cx="6400800"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959746"/>
      </p:ext>
    </p:extLst>
  </p:cSld>
  <p:clrMapOvr>
    <a:masterClrMapping/>
  </p:clrMapOvr>
  <p:extLst mod="1">
    <p:ext uri="{DCECCB84-F9BA-43D5-87BE-67443E8EF086}">
      <p15:sldGuideLst xmlns:p15="http://schemas.microsoft.com/office/powerpoint/2012/main">
        <p15:guide id="1" pos="216">
          <p15:clr>
            <a:srgbClr val="FBAE40"/>
          </p15:clr>
        </p15:guide>
        <p15:guide id="2" pos="424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ight-Topic Intro Slide">
    <p:spTree>
      <p:nvGrpSpPr>
        <p:cNvPr id="1" name=""/>
        <p:cNvGrpSpPr/>
        <p:nvPr/>
      </p:nvGrpSpPr>
      <p:grpSpPr>
        <a:xfrm>
          <a:off x="0" y="0"/>
          <a:ext cx="0" cy="0"/>
          <a:chOff x="0" y="0"/>
          <a:chExt cx="0" cy="0"/>
        </a:xfrm>
      </p:grpSpPr>
      <p:sp>
        <p:nvSpPr>
          <p:cNvPr id="9"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5067300" y="320015"/>
            <a:ext cx="6858000"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1" name="Straight Connector 10"/>
          <p:cNvCxnSpPr/>
          <p:nvPr userDrawn="1"/>
        </p:nvCxnSpPr>
        <p:spPr>
          <a:xfrm>
            <a:off x="5141652" y="1238115"/>
            <a:ext cx="6783648"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 Placeholder 9"/>
          <p:cNvSpPr>
            <a:spLocks noGrp="1"/>
          </p:cNvSpPr>
          <p:nvPr>
            <p:ph type="body" sz="quarter" idx="24" hasCustomPrompt="1"/>
          </p:nvPr>
        </p:nvSpPr>
        <p:spPr>
          <a:xfrm>
            <a:off x="5067826" y="1424696"/>
            <a:ext cx="6858000"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5067300" y="1917754"/>
            <a:ext cx="68580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 xmlns:a16="http://schemas.microsoft.com/office/drawing/2014/main" id="{249CD304-3A43-E041-A238-1E1FFD2F2A06}"/>
              </a:ext>
            </a:extLst>
          </p:cNvPr>
          <p:cNvSpPr/>
          <p:nvPr userDrawn="1"/>
        </p:nvSpPr>
        <p:spPr>
          <a:xfrm>
            <a:off x="-1309335"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6" name="Oval 15">
            <a:extLst>
              <a:ext uri="{FF2B5EF4-FFF2-40B4-BE49-F238E27FC236}">
                <a16:creationId xmlns="" xmlns:a16="http://schemas.microsoft.com/office/drawing/2014/main" id="{70C1428D-2017-9F44-857C-A5C63AC6CBAE}"/>
              </a:ext>
            </a:extLst>
          </p:cNvPr>
          <p:cNvSpPr/>
          <p:nvPr userDrawn="1"/>
        </p:nvSpPr>
        <p:spPr>
          <a:xfrm>
            <a:off x="424280"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9"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188257" y="1060679"/>
            <a:ext cx="4572000" cy="4572000"/>
          </a:xfrm>
          <a:prstGeom prst="ellipse">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1704365812"/>
      </p:ext>
    </p:extLst>
  </p:cSld>
  <p:clrMapOvr>
    <a:masterClrMapping/>
  </p:clrMapOvr>
  <p:extLst mod="1">
    <p:ext uri="{DCECCB84-F9BA-43D5-87BE-67443E8EF086}">
      <p15:sldGuideLst xmlns:p15="http://schemas.microsoft.com/office/powerpoint/2012/main">
        <p15:guide id="1" pos="7512">
          <p15:clr>
            <a:srgbClr val="FBAE40"/>
          </p15:clr>
        </p15:guide>
        <p15:guide id="2" pos="319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Open Space">
    <p:spTree>
      <p:nvGrpSpPr>
        <p:cNvPr id="1" name=""/>
        <p:cNvGrpSpPr/>
        <p:nvPr/>
      </p:nvGrpSpPr>
      <p:grpSpPr>
        <a:xfrm>
          <a:off x="0" y="0"/>
          <a:ext cx="0" cy="0"/>
          <a:chOff x="0" y="0"/>
          <a:chExt cx="0" cy="0"/>
        </a:xfrm>
      </p:grpSpPr>
      <p:sp>
        <p:nvSpPr>
          <p:cNvPr id="5"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080879"/>
      </p:ext>
    </p:extLst>
  </p:cSld>
  <p:clrMapOvr>
    <a:masterClrMapping/>
  </p:clrMapOvr>
  <p:extLst>
    <p:ext uri="{DCECCB84-F9BA-43D5-87BE-67443E8EF086}">
      <p15:sldGuideLst xmlns:p15="http://schemas.microsoft.com/office/powerpoint/2012/main">
        <p15:guide id="1" pos="216">
          <p15:clr>
            <a:srgbClr val="FBAE40"/>
          </p15:clr>
        </p15:guide>
        <p15:guide id="2" pos="751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sp>
        <p:nvSpPr>
          <p:cNvPr id="11" name="Text Placeholder 9"/>
          <p:cNvSpPr>
            <a:spLocks noGrp="1"/>
          </p:cNvSpPr>
          <p:nvPr>
            <p:ph type="body" sz="quarter" idx="24" hasCustomPrompt="1"/>
          </p:nvPr>
        </p:nvSpPr>
        <p:spPr>
          <a:xfrm>
            <a:off x="339725" y="1497013"/>
            <a:ext cx="11585392"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2"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7" y="1990071"/>
            <a:ext cx="11593234"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6111250"/>
      </p:ext>
    </p:extLst>
  </p:cSld>
  <p:clrMapOvr>
    <a:masterClrMapping/>
  </p:clrMapOvr>
  <p:extLst mod="1">
    <p:ext uri="{DCECCB84-F9BA-43D5-87BE-67443E8EF086}">
      <p15:sldGuideLst xmlns:p15="http://schemas.microsoft.com/office/powerpoint/2012/main">
        <p15:guide id="1" pos="7512">
          <p15:clr>
            <a:srgbClr val="FBAE40"/>
          </p15:clr>
        </p15:guide>
        <p15:guide id="2" pos="21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ith image on left">
    <p:spTree>
      <p:nvGrpSpPr>
        <p:cNvPr id="1" name=""/>
        <p:cNvGrpSpPr/>
        <p:nvPr/>
      </p:nvGrpSpPr>
      <p:grpSpPr>
        <a:xfrm>
          <a:off x="0" y="0"/>
          <a:ext cx="0" cy="0"/>
          <a:chOff x="0" y="0"/>
          <a:chExt cx="0" cy="0"/>
        </a:xfrm>
      </p:grpSpPr>
      <p:sp>
        <p:nvSpPr>
          <p:cNvPr id="12"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4381115" y="320015"/>
            <a:ext cx="7544185"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3" name="Straight Connector 12"/>
          <p:cNvCxnSpPr/>
          <p:nvPr userDrawn="1"/>
        </p:nvCxnSpPr>
        <p:spPr>
          <a:xfrm flipH="1">
            <a:off x="4462906" y="1237129"/>
            <a:ext cx="7462394" cy="986"/>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4" name="Text Placeholder 9"/>
          <p:cNvSpPr>
            <a:spLocks noGrp="1"/>
          </p:cNvSpPr>
          <p:nvPr>
            <p:ph type="body" sz="quarter" idx="24" hasCustomPrompt="1"/>
          </p:nvPr>
        </p:nvSpPr>
        <p:spPr>
          <a:xfrm>
            <a:off x="4381641" y="1424696"/>
            <a:ext cx="7544185"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5"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4381115" y="1917754"/>
            <a:ext cx="7544185"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 xmlns:a16="http://schemas.microsoft.com/office/drawing/2014/main" id="{02B5A687-6C9E-1746-9619-516E86C2483C}"/>
              </a:ext>
            </a:extLst>
          </p:cNvPr>
          <p:cNvSpPr/>
          <p:nvPr userDrawn="1"/>
        </p:nvSpPr>
        <p:spPr>
          <a:xfrm>
            <a:off x="-631740" y="1051535"/>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7" name="Oval 16">
            <a:extLst>
              <a:ext uri="{FF2B5EF4-FFF2-40B4-BE49-F238E27FC236}">
                <a16:creationId xmlns="" xmlns:a16="http://schemas.microsoft.com/office/drawing/2014/main" id="{70C1428D-2017-9F44-857C-A5C63AC6CBAE}"/>
              </a:ext>
            </a:extLst>
          </p:cNvPr>
          <p:cNvSpPr/>
          <p:nvPr userDrawn="1"/>
        </p:nvSpPr>
        <p:spPr>
          <a:xfrm flipH="1">
            <a:off x="772269" y="1730919"/>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8"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278145" y="1907458"/>
            <a:ext cx="3474720" cy="3474720"/>
          </a:xfrm>
          <a:prstGeom prst="ellipse">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446237977"/>
      </p:ext>
    </p:extLst>
  </p:cSld>
  <p:clrMapOvr>
    <a:masterClrMapping/>
  </p:clrMapOvr>
  <p:extLst mod="1">
    <p:ext uri="{DCECCB84-F9BA-43D5-87BE-67443E8EF086}">
      <p15:sldGuideLst xmlns:p15="http://schemas.microsoft.com/office/powerpoint/2012/main">
        <p15:guide id="1" pos="2760">
          <p15:clr>
            <a:srgbClr val="FBAE40"/>
          </p15:clr>
        </p15:guide>
        <p15:guide id="2" pos="751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Image on Right">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02B5A687-6C9E-1746-9619-516E86C2483C}"/>
              </a:ext>
            </a:extLst>
          </p:cNvPr>
          <p:cNvSpPr/>
          <p:nvPr userDrawn="1"/>
        </p:nvSpPr>
        <p:spPr>
          <a:xfrm>
            <a:off x="9426660" y="1662906"/>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1" name="Text Placeholder 9"/>
          <p:cNvSpPr>
            <a:spLocks noGrp="1"/>
          </p:cNvSpPr>
          <p:nvPr>
            <p:ph type="body" sz="quarter" idx="24" hasCustomPrompt="1"/>
          </p:nvPr>
        </p:nvSpPr>
        <p:spPr>
          <a:xfrm>
            <a:off x="339724" y="1497013"/>
            <a:ext cx="7163972"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339487" y="1990071"/>
            <a:ext cx="7163972"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19" name="Oval 18">
            <a:extLst>
              <a:ext uri="{FF2B5EF4-FFF2-40B4-BE49-F238E27FC236}">
                <a16:creationId xmlns="" xmlns:a16="http://schemas.microsoft.com/office/drawing/2014/main" id="{70C1428D-2017-9F44-857C-A5C63AC6CBAE}"/>
              </a:ext>
            </a:extLst>
          </p:cNvPr>
          <p:cNvSpPr/>
          <p:nvPr userDrawn="1"/>
        </p:nvSpPr>
        <p:spPr>
          <a:xfrm flipH="1">
            <a:off x="10830669" y="2342290"/>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8"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8131709" y="2342290"/>
            <a:ext cx="3474720" cy="3474720"/>
          </a:xfrm>
          <a:prstGeom prst="ellipse">
            <a:avLst/>
          </a:prstGeom>
        </p:spPr>
        <p:txBody>
          <a:bodyPr/>
          <a:lstStyle/>
          <a:p>
            <a:r>
              <a:rPr lang="en-US" smtClean="0"/>
              <a:t>Click icon to add picture</a:t>
            </a:r>
            <a:endParaRPr lang="en-US" dirty="0"/>
          </a:p>
        </p:txBody>
      </p:sp>
      <p:cxnSp>
        <p:nvCxnSpPr>
          <p:cNvPr id="22" name="Straight Connector 21"/>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142789"/>
      </p:ext>
    </p:extLst>
  </p:cSld>
  <p:clrMapOvr>
    <a:masterClrMapping/>
  </p:clrMapOvr>
  <p:extLst mod="1">
    <p:ext uri="{DCECCB84-F9BA-43D5-87BE-67443E8EF086}">
      <p15:sldGuideLst xmlns:p15="http://schemas.microsoft.com/office/powerpoint/2012/main">
        <p15:guide id="1" pos="216">
          <p15:clr>
            <a:srgbClr val="FBAE40"/>
          </p15:clr>
        </p15:guide>
        <p15:guide id="2" pos="472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Columns">
    <p:spTree>
      <p:nvGrpSpPr>
        <p:cNvPr id="1" name=""/>
        <p:cNvGrpSpPr/>
        <p:nvPr/>
      </p:nvGrpSpPr>
      <p:grpSpPr>
        <a:xfrm>
          <a:off x="0" y="0"/>
          <a:ext cx="0" cy="0"/>
          <a:chOff x="0" y="0"/>
          <a:chExt cx="0" cy="0"/>
        </a:xfrm>
      </p:grpSpPr>
      <p:sp>
        <p:nvSpPr>
          <p:cNvPr id="17"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 xmlns:a16="http://schemas.microsoft.com/office/drawing/2014/main"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0980774"/>
      </p:ext>
    </p:extLst>
  </p:cSld>
  <p:clrMapOvr>
    <a:masterClrMapping/>
  </p:clrMapOvr>
  <p:extLst>
    <p:ext uri="{DCECCB84-F9BA-43D5-87BE-67443E8EF086}">
      <p15:sldGuideLst xmlns:p15="http://schemas.microsoft.com/office/powerpoint/2012/main">
        <p15:guide id="1" pos="216">
          <p15:clr>
            <a:srgbClr val="FBAE40"/>
          </p15:clr>
        </p15:guide>
        <p15:guide id="2" pos="751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02B5A687-6C9E-1746-9619-516E86C2483C}"/>
              </a:ext>
            </a:extLst>
          </p:cNvPr>
          <p:cNvSpPr/>
          <p:nvPr userDrawn="1"/>
        </p:nvSpPr>
        <p:spPr>
          <a:xfrm>
            <a:off x="9278742"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7" name="Oval 6">
            <a:extLst>
              <a:ext uri="{FF2B5EF4-FFF2-40B4-BE49-F238E27FC236}">
                <a16:creationId xmlns="" xmlns:a16="http://schemas.microsoft.com/office/drawing/2014/main" id="{70C1428D-2017-9F44-857C-A5C63AC6CBAE}"/>
              </a:ext>
            </a:extLst>
          </p:cNvPr>
          <p:cNvSpPr/>
          <p:nvPr userDrawn="1"/>
        </p:nvSpPr>
        <p:spPr>
          <a:xfrm flipH="1">
            <a:off x="10682751"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8"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7983791" y="1078266"/>
            <a:ext cx="3474720" cy="3474720"/>
          </a:xfrm>
          <a:prstGeom prst="ellipse">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2181752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8" name="Oval 7">
            <a:extLst>
              <a:ext uri="{FF2B5EF4-FFF2-40B4-BE49-F238E27FC236}">
                <a16:creationId xmlns="" xmlns:a16="http://schemas.microsoft.com/office/drawing/2014/main" id="{02B5A687-6C9E-1746-9619-516E86C2483C}"/>
              </a:ext>
            </a:extLst>
          </p:cNvPr>
          <p:cNvSpPr/>
          <p:nvPr userDrawn="1"/>
        </p:nvSpPr>
        <p:spPr>
          <a:xfrm>
            <a:off x="-658634"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9" name="Oval 8">
            <a:extLst>
              <a:ext uri="{FF2B5EF4-FFF2-40B4-BE49-F238E27FC236}">
                <a16:creationId xmlns="" xmlns:a16="http://schemas.microsoft.com/office/drawing/2014/main" id="{70C1428D-2017-9F44-857C-A5C63AC6CBAE}"/>
              </a:ext>
            </a:extLst>
          </p:cNvPr>
          <p:cNvSpPr/>
          <p:nvPr userDrawn="1"/>
        </p:nvSpPr>
        <p:spPr>
          <a:xfrm flipH="1">
            <a:off x="745375"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0"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251251" y="1254805"/>
            <a:ext cx="3474720" cy="3474720"/>
          </a:xfrm>
          <a:prstGeom prst="ellipse">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34621447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ercent Statement">
    <p:spTree>
      <p:nvGrpSpPr>
        <p:cNvPr id="1" name=""/>
        <p:cNvGrpSpPr/>
        <p:nvPr/>
      </p:nvGrpSpPr>
      <p:grpSpPr>
        <a:xfrm>
          <a:off x="0" y="0"/>
          <a:ext cx="0" cy="0"/>
          <a:chOff x="0" y="0"/>
          <a:chExt cx="0" cy="0"/>
        </a:xfrm>
      </p:grpSpPr>
      <p:sp>
        <p:nvSpPr>
          <p:cNvPr id="11" name="Subtitle 4"/>
          <p:cNvSpPr>
            <a:spLocks noGrp="1"/>
          </p:cNvSpPr>
          <p:nvPr>
            <p:ph type="subTitle" idx="1" hasCustomPrompt="1"/>
          </p:nvPr>
        </p:nvSpPr>
        <p:spPr>
          <a:xfrm>
            <a:off x="6849978" y="1735172"/>
            <a:ext cx="4669669" cy="3694113"/>
          </a:xfrm>
          <a:prstGeom prst="rect">
            <a:avLst/>
          </a:prstGeom>
        </p:spPr>
        <p:txBody>
          <a:bodyPr/>
          <a:lstStyle>
            <a:lvl1pPr marL="0">
              <a:defRPr sz="4000" b="0" baseline="0">
                <a:solidFill>
                  <a:schemeClr val="tx2"/>
                </a:solidFill>
              </a:defRPr>
            </a:lvl1pPr>
          </a:lstStyle>
          <a:p>
            <a:r>
              <a:rPr lang="en-US" dirty="0"/>
              <a:t>Impactful statement here</a:t>
            </a:r>
          </a:p>
        </p:txBody>
      </p:sp>
      <p:sp>
        <p:nvSpPr>
          <p:cNvPr id="12" name="Title 3"/>
          <p:cNvSpPr>
            <a:spLocks noGrp="1"/>
          </p:cNvSpPr>
          <p:nvPr>
            <p:ph type="ctrTitle" hasCustomPrompt="1"/>
          </p:nvPr>
        </p:nvSpPr>
        <p:spPr>
          <a:xfrm>
            <a:off x="-577516" y="1098563"/>
            <a:ext cx="5764562" cy="3377184"/>
          </a:xfrm>
          <a:prstGeom prst="rect">
            <a:avLst/>
          </a:prstGeom>
        </p:spPr>
        <p:txBody>
          <a:bodyPr/>
          <a:lstStyle>
            <a:lvl1pPr algn="r">
              <a:defRPr sz="22500" b="1">
                <a:solidFill>
                  <a:schemeClr val="tx2"/>
                </a:solidFill>
              </a:defRPr>
            </a:lvl1pPr>
          </a:lstStyle>
          <a:p>
            <a:r>
              <a:rPr lang="en-US" dirty="0"/>
              <a:t>XX</a:t>
            </a:r>
          </a:p>
        </p:txBody>
      </p:sp>
      <p:sp>
        <p:nvSpPr>
          <p:cNvPr id="13" name="Text Placeholder 5"/>
          <p:cNvSpPr>
            <a:spLocks noGrp="1"/>
          </p:cNvSpPr>
          <p:nvPr>
            <p:ph type="body" sz="quarter" idx="13"/>
          </p:nvPr>
        </p:nvSpPr>
        <p:spPr>
          <a:xfrm>
            <a:off x="5187046" y="1622201"/>
            <a:ext cx="1519026" cy="1632019"/>
          </a:xfrm>
          <a:prstGeom prst="rect">
            <a:avLst/>
          </a:prstGeom>
        </p:spPr>
        <p:txBody>
          <a:bodyPr/>
          <a:lstStyle>
            <a:lvl1pPr>
              <a:defRPr sz="9000" b="1">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07873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Columns">
    <p:spTree>
      <p:nvGrpSpPr>
        <p:cNvPr id="1" name=""/>
        <p:cNvGrpSpPr/>
        <p:nvPr/>
      </p:nvGrpSpPr>
      <p:grpSpPr>
        <a:xfrm>
          <a:off x="0" y="0"/>
          <a:ext cx="0" cy="0"/>
          <a:chOff x="0" y="0"/>
          <a:chExt cx="0" cy="0"/>
        </a:xfrm>
      </p:grpSpPr>
      <p:sp>
        <p:nvSpPr>
          <p:cNvPr id="17"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 xmlns:a16="http://schemas.microsoft.com/office/drawing/2014/main"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8807155"/>
      </p:ext>
    </p:extLst>
  </p:cSld>
  <p:clrMapOvr>
    <a:masterClrMapping/>
  </p:clrMapOvr>
  <p:extLst>
    <p:ext uri="{DCECCB84-F9BA-43D5-87BE-67443E8EF086}">
      <p15:sldGuideLst xmlns:p15="http://schemas.microsoft.com/office/powerpoint/2012/main">
        <p15:guide id="1" pos="216" userDrawn="1">
          <p15:clr>
            <a:srgbClr val="FBAE40"/>
          </p15:clr>
        </p15:guide>
        <p15:guide id="2" pos="7512"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933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15" name="Rectangle 14"/>
          <p:cNvSpPr/>
          <p:nvPr userDrawn="1"/>
        </p:nvSpPr>
        <p:spPr>
          <a:xfrm>
            <a:off x="0"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cxnSp>
        <p:nvCxnSpPr>
          <p:cNvPr id="13" name="Straight Connector 12">
            <a:extLst>
              <a:ext uri="{FF2B5EF4-FFF2-40B4-BE49-F238E27FC236}">
                <a16:creationId xmlns="" xmlns:a16="http://schemas.microsoft.com/office/drawing/2014/main" id="{C62C249A-EF5C-0441-8AB2-7ED4012C74FC}"/>
              </a:ext>
            </a:extLst>
          </p:cNvPr>
          <p:cNvCxnSpPr/>
          <p:nvPr userDrawn="1"/>
        </p:nvCxnSpPr>
        <p:spPr>
          <a:xfrm flipV="1">
            <a:off x="455429" y="1470212"/>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ctrTitle"/>
          </p:nvPr>
        </p:nvSpPr>
        <p:spPr>
          <a:xfrm>
            <a:off x="914400" y="1802662"/>
            <a:ext cx="10363200" cy="1049411"/>
          </a:xfrm>
          <a:prstGeom prst="rect">
            <a:avLst/>
          </a:prstGeom>
        </p:spPr>
        <p:txBody>
          <a:bodyPr lIns="0" tIns="0" rIns="0" bIns="0" anchor="ctr">
            <a:noAutofit/>
          </a:bodyPr>
          <a:lstStyle>
            <a:lvl1pPr algn="l">
              <a:lnSpc>
                <a:spcPct val="100000"/>
              </a:lnSpc>
              <a:defRPr sz="3200" b="1" cap="none" baseline="0">
                <a:solidFill>
                  <a:srgbClr val="003977"/>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837400" y="2938158"/>
            <a:ext cx="10363200" cy="873842"/>
          </a:xfrm>
          <a:prstGeom prst="rect">
            <a:avLst/>
          </a:prstGeom>
        </p:spPr>
        <p:txBody>
          <a:bodyPr anchor="ctr">
            <a:noAutofit/>
          </a:bodyPr>
          <a:lstStyle>
            <a:lvl1pPr marL="0" indent="0" algn="l">
              <a:lnSpc>
                <a:spcPct val="100000"/>
              </a:lnSpc>
              <a:spcBef>
                <a:spcPts val="0"/>
              </a:spcBef>
              <a:spcAft>
                <a:spcPts val="0"/>
              </a:spcAft>
              <a:buNone/>
              <a:defRPr sz="2800" cap="none" baseline="0">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9" name="Straight Connector 18">
            <a:extLst>
              <a:ext uri="{FF2B5EF4-FFF2-40B4-BE49-F238E27FC236}">
                <a16:creationId xmlns="" xmlns:a16="http://schemas.microsoft.com/office/drawing/2014/main" id="{C62C249A-EF5C-0441-8AB2-7ED4012C74FC}"/>
              </a:ext>
            </a:extLst>
          </p:cNvPr>
          <p:cNvCxnSpPr/>
          <p:nvPr userDrawn="1"/>
        </p:nvCxnSpPr>
        <p:spPr>
          <a:xfrm flipV="1">
            <a:off x="455429" y="4132729"/>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7991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ONLY - BLANK CONTENT">
    <p:spTree>
      <p:nvGrpSpPr>
        <p:cNvPr id="1" name=""/>
        <p:cNvGrpSpPr/>
        <p:nvPr/>
      </p:nvGrpSpPr>
      <p:grpSpPr>
        <a:xfrm>
          <a:off x="0" y="0"/>
          <a:ext cx="0" cy="0"/>
          <a:chOff x="0" y="0"/>
          <a:chExt cx="0" cy="0"/>
        </a:xfrm>
      </p:grpSpPr>
      <p:cxnSp>
        <p:nvCxnSpPr>
          <p:cNvPr id="31" name="Straight Connector 30"/>
          <p:cNvCxnSpPr/>
          <p:nvPr userDrawn="1"/>
        </p:nvCxnSpPr>
        <p:spPr>
          <a:xfrm>
            <a:off x="28699" y="182087"/>
            <a:ext cx="12192000"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28699" y="774856"/>
            <a:ext cx="12192000"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33" name="Title 1"/>
          <p:cNvSpPr>
            <a:spLocks noGrp="1"/>
          </p:cNvSpPr>
          <p:nvPr>
            <p:ph type="title" hasCustomPrompt="1"/>
          </p:nvPr>
        </p:nvSpPr>
        <p:spPr>
          <a:xfrm>
            <a:off x="913198" y="182088"/>
            <a:ext cx="10418177" cy="592768"/>
          </a:xfrm>
          <a:prstGeom prst="rect">
            <a:avLst/>
          </a:prstGeom>
        </p:spPr>
        <p:txBody>
          <a:bodyPr lIns="0" tIns="0" rIns="0" bIns="0" anchor="ctr" anchorCtr="0">
            <a:noAutofit/>
          </a:bodyPr>
          <a:lstStyle>
            <a:lvl1pPr algn="l">
              <a:defRPr sz="2000" b="1" cap="none" baseline="0">
                <a:solidFill>
                  <a:schemeClr val="tx2"/>
                </a:solidFill>
              </a:defRPr>
            </a:lvl1pPr>
          </a:lstStyle>
          <a:p>
            <a:r>
              <a:rPr lang="en-US" dirty="0"/>
              <a:t>Click to edit master title style</a:t>
            </a:r>
          </a:p>
        </p:txBody>
      </p:sp>
      <p:grpSp>
        <p:nvGrpSpPr>
          <p:cNvPr id="13" name="Group 12">
            <a:extLst>
              <a:ext uri="{FF2B5EF4-FFF2-40B4-BE49-F238E27FC236}">
                <a16:creationId xmlns:a16="http://schemas.microsoft.com/office/drawing/2014/main" xmlns="" id="{28C89326-6E8C-1047-A9FD-222C7C3898DD}"/>
              </a:ext>
            </a:extLst>
          </p:cNvPr>
          <p:cNvGrpSpPr/>
          <p:nvPr userDrawn="1"/>
        </p:nvGrpSpPr>
        <p:grpSpPr>
          <a:xfrm>
            <a:off x="0" y="6571594"/>
            <a:ext cx="3723503" cy="286406"/>
            <a:chOff x="0" y="6571594"/>
            <a:chExt cx="2792627" cy="286406"/>
          </a:xfrm>
        </p:grpSpPr>
        <p:sp>
          <p:nvSpPr>
            <p:cNvPr id="14" name="Rectangle 13">
              <a:extLst>
                <a:ext uri="{FF2B5EF4-FFF2-40B4-BE49-F238E27FC236}">
                  <a16:creationId xmlns:a16="http://schemas.microsoft.com/office/drawing/2014/main" xmlns="" id="{10255877-A313-6843-987E-A8DD99CDD131}"/>
                </a:ext>
              </a:extLst>
            </p:cNvPr>
            <p:cNvSpPr/>
            <p:nvPr userDrawn="1"/>
          </p:nvSpPr>
          <p:spPr>
            <a:xfrm>
              <a:off x="0" y="6571594"/>
              <a:ext cx="2751806" cy="286406"/>
            </a:xfrm>
            <a:prstGeom prst="rect">
              <a:avLst/>
            </a:prstGeom>
            <a:solidFill>
              <a:schemeClr val="accent4">
                <a:lumMod val="20000"/>
                <a:lumOff val="80000"/>
                <a:alpha val="5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TextBox 17">
              <a:extLst>
                <a:ext uri="{FF2B5EF4-FFF2-40B4-BE49-F238E27FC236}">
                  <a16:creationId xmlns:a16="http://schemas.microsoft.com/office/drawing/2014/main" xmlns="" id="{A3FFAE98-1E95-3A45-AEE3-D102AA2C9155}"/>
                </a:ext>
              </a:extLst>
            </p:cNvPr>
            <p:cNvSpPr txBox="1"/>
            <p:nvPr userDrawn="1"/>
          </p:nvSpPr>
          <p:spPr>
            <a:xfrm>
              <a:off x="70128" y="6634198"/>
              <a:ext cx="2722499" cy="184666"/>
            </a:xfrm>
            <a:prstGeom prst="rect">
              <a:avLst/>
            </a:prstGeom>
            <a:noFill/>
          </p:spPr>
          <p:txBody>
            <a:bodyPr wrap="square" lIns="0" tIns="0" rIns="0" bIns="0" rtlCol="0">
              <a:spAutoFit/>
            </a:bodyPr>
            <a:lstStyle/>
            <a:p>
              <a:pPr>
                <a:defRPr/>
              </a:pPr>
              <a:r>
                <a:rPr lang="en-US" sz="600" dirty="0">
                  <a:solidFill>
                    <a:prstClr val="white">
                      <a:lumMod val="50000"/>
                    </a:prstClr>
                  </a:solidFill>
                </a:rPr>
                <a:t>© eviCore healthcare. All Rights Reserved.</a:t>
              </a:r>
            </a:p>
            <a:p>
              <a:pPr>
                <a:defRPr/>
              </a:pPr>
              <a:r>
                <a:rPr lang="en-US" sz="600" dirty="0">
                  <a:solidFill>
                    <a:prstClr val="white">
                      <a:lumMod val="50000"/>
                    </a:prstClr>
                  </a:solidFill>
                </a:rPr>
                <a:t>This presentation contains CONFIDENTIAL and PROPRIETARY information. </a:t>
              </a:r>
            </a:p>
          </p:txBody>
        </p:sp>
      </p:grpSp>
      <p:sp>
        <p:nvSpPr>
          <p:cNvPr id="39" name="Slide Number Placeholder 5">
            <a:extLst>
              <a:ext uri="{FF2B5EF4-FFF2-40B4-BE49-F238E27FC236}">
                <a16:creationId xmlns:a16="http://schemas.microsoft.com/office/drawing/2014/main" xmlns="" id="{0FC4CC5E-6339-6A47-A413-B57C8E18F7E4}"/>
              </a:ext>
            </a:extLst>
          </p:cNvPr>
          <p:cNvSpPr>
            <a:spLocks noGrp="1"/>
          </p:cNvSpPr>
          <p:nvPr>
            <p:ph type="sldNum" sz="quarter" idx="4"/>
          </p:nvPr>
        </p:nvSpPr>
        <p:spPr>
          <a:xfrm>
            <a:off x="11208805" y="6655882"/>
            <a:ext cx="577291" cy="202118"/>
          </a:xfrm>
          <a:prstGeom prst="rect">
            <a:avLst/>
          </a:prstGeom>
        </p:spPr>
        <p:txBody>
          <a:bodyPr lIns="0" tIns="0" rIns="0" bIns="0"/>
          <a:lstStyle>
            <a:lvl1pPr algn="r">
              <a:defRPr sz="600">
                <a:solidFill>
                  <a:schemeClr val="tx1">
                    <a:lumMod val="50000"/>
                    <a:lumOff val="50000"/>
                  </a:schemeClr>
                </a:solidFill>
              </a:defRPr>
            </a:lvl1pPr>
          </a:lstStyle>
          <a:p>
            <a:fld id="{DF9A8DB4-6756-EF42-A4C7-0E81A5F5AB06}"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41" name="Picture 40">
            <a:extLst>
              <a:ext uri="{FF2B5EF4-FFF2-40B4-BE49-F238E27FC236}">
                <a16:creationId xmlns:a16="http://schemas.microsoft.com/office/drawing/2014/main" xmlns="" id="{94E9504E-42AA-884D-97B0-94DB90409851}"/>
              </a:ext>
            </a:extLst>
          </p:cNvPr>
          <p:cNvPicPr>
            <a:picLocks noChangeAspect="1"/>
          </p:cNvPicPr>
          <p:nvPr userDrawn="1"/>
        </p:nvPicPr>
        <p:blipFill rotWithShape="1">
          <a:blip r:embed="rId2"/>
          <a:srcRect r="43235" b="45719"/>
          <a:stretch/>
        </p:blipFill>
        <p:spPr>
          <a:xfrm>
            <a:off x="11028789" y="6064448"/>
            <a:ext cx="1191911" cy="847928"/>
          </a:xfrm>
          <a:prstGeom prst="rect">
            <a:avLst/>
          </a:prstGeom>
        </p:spPr>
      </p:pic>
    </p:spTree>
    <p:extLst>
      <p:ext uri="{BB962C8B-B14F-4D97-AF65-F5344CB8AC3E}">
        <p14:creationId xmlns:p14="http://schemas.microsoft.com/office/powerpoint/2010/main" val="194185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theme" Target="../theme/theme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theme" Target="../theme/theme5.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6428119"/>
            <a:ext cx="11582399" cy="175161"/>
          </a:xfrm>
          <a:prstGeom prst="rect">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sp>
        <p:nvSpPr>
          <p:cNvPr id="13" name="Footer Placeholder 4"/>
          <p:cNvSpPr txBox="1">
            <a:spLocks/>
          </p:cNvSpPr>
          <p:nvPr userDrawn="1"/>
        </p:nvSpPr>
        <p:spPr>
          <a:xfrm>
            <a:off x="11582400" y="6330107"/>
            <a:ext cx="609600" cy="381000"/>
          </a:xfrm>
          <a:prstGeom prst="rect">
            <a:avLst/>
          </a:prstGeom>
        </p:spPr>
        <p:txBody>
          <a:bodyPr vert="horz" lIns="121904" tIns="60953" rIns="121904" bIns="60953"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1067" kern="1200" smtClean="0">
                <a:solidFill>
                  <a:schemeClr val="tx1">
                    <a:lumMod val="75000"/>
                    <a:lumOff val="25000"/>
                  </a:schemeClr>
                </a:solidFill>
                <a:latin typeface="Arial" charset="0"/>
                <a:ea typeface="Arial" charset="0"/>
                <a:cs typeface="Arial" charset="0"/>
              </a:rPr>
              <a:pPr algn="ctr">
                <a:defRPr/>
              </a:pPr>
              <a:t>‹#›</a:t>
            </a:fld>
            <a:endParaRPr lang="en-US" sz="1067" kern="1200" dirty="0">
              <a:solidFill>
                <a:schemeClr val="tx1">
                  <a:lumMod val="75000"/>
                  <a:lumOff val="25000"/>
                </a:schemeClr>
              </a:solidFill>
              <a:latin typeface="Arial" charset="0"/>
              <a:ea typeface="Arial" charset="0"/>
              <a:cs typeface="Arial" charset="0"/>
            </a:endParaRPr>
          </a:p>
        </p:txBody>
      </p:sp>
      <p:sp>
        <p:nvSpPr>
          <p:cNvPr id="14" name="TextBox 13"/>
          <p:cNvSpPr txBox="1"/>
          <p:nvPr userDrawn="1"/>
        </p:nvSpPr>
        <p:spPr>
          <a:xfrm>
            <a:off x="572569" y="6328953"/>
            <a:ext cx="6296728" cy="281177"/>
          </a:xfrm>
          <a:prstGeom prst="rect">
            <a:avLst/>
          </a:prstGeom>
          <a:noFill/>
        </p:spPr>
        <p:txBody>
          <a:bodyPr wrap="square" lIns="0" tIns="0" rIns="0" bIns="0" rtlCol="0">
            <a:noAutofit/>
          </a:bodyPr>
          <a:lstStyle/>
          <a:p>
            <a:r>
              <a:rPr lang="en-US" sz="800" kern="1200" baseline="0" dirty="0">
                <a:solidFill>
                  <a:schemeClr val="bg1"/>
                </a:solidFill>
                <a:latin typeface="+mj-lt"/>
                <a:ea typeface="+mn-ea"/>
                <a:cs typeface="+mn-cs"/>
              </a:rPr>
              <a:t> </a:t>
            </a:r>
            <a:endParaRPr lang="en-US" sz="800" b="1" kern="1200" baseline="0" dirty="0">
              <a:solidFill>
                <a:schemeClr val="bg1"/>
              </a:solidFill>
              <a:latin typeface="+mj-lt"/>
              <a:ea typeface="+mn-ea"/>
              <a:cs typeface="+mn-cs"/>
            </a:endParaRPr>
          </a:p>
          <a:p>
            <a:pPr marL="0" marR="0" indent="0" algn="l" defTabSz="457200" rtl="0" eaLnBrk="0" fontAlgn="base" latinLnBrk="0" hangingPunct="0">
              <a:lnSpc>
                <a:spcPct val="100000"/>
              </a:lnSpc>
              <a:spcBef>
                <a:spcPct val="0"/>
              </a:spcBef>
              <a:spcAft>
                <a:spcPct val="0"/>
              </a:spcAft>
              <a:buClrTx/>
              <a:buSzTx/>
              <a:buFontTx/>
              <a:buNone/>
              <a:tabLst/>
              <a:defRPr/>
            </a:pPr>
            <a:r>
              <a:rPr lang="en-US" altLang="en-US" sz="800" dirty="0">
                <a:solidFill>
                  <a:schemeClr val="bg1"/>
                </a:solidFill>
              </a:rPr>
              <a:t>©eviCore healthcare. All Rights Reserved. This presentation contains CONFIDENTIAL and PROPRIETARY information. </a:t>
            </a:r>
          </a:p>
          <a:p>
            <a:r>
              <a:rPr lang="en-US" sz="800" kern="1200" baseline="0" dirty="0">
                <a:solidFill>
                  <a:schemeClr val="bg1"/>
                </a:solidFill>
                <a:latin typeface="+mn-lt"/>
                <a:ea typeface="+mn-ea"/>
                <a:cs typeface="+mn-cs"/>
              </a:rPr>
              <a:t>.</a:t>
            </a:r>
            <a:endParaRPr lang="en-US" sz="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930" r:id="rId1"/>
    <p:sldLayoutId id="2147483941" r:id="rId2"/>
    <p:sldLayoutId id="2147483933" r:id="rId3"/>
    <p:sldLayoutId id="2147483857" r:id="rId4"/>
    <p:sldLayoutId id="2147483940" r:id="rId5"/>
    <p:sldLayoutId id="2147483916" r:id="rId6"/>
    <p:sldLayoutId id="2147483862" r:id="rId7"/>
    <p:sldLayoutId id="2147483859" r:id="rId8"/>
    <p:sldLayoutId id="2147483935" r:id="rId9"/>
    <p:sldLayoutId id="2147483931" r:id="rId10"/>
    <p:sldLayoutId id="2147483864" r:id="rId11"/>
    <p:sldLayoutId id="2147483937" r:id="rId12"/>
    <p:sldLayoutId id="2147483938" r:id="rId13"/>
    <p:sldLayoutId id="2147483936" r:id="rId14"/>
    <p:sldLayoutId id="2147483942" r:id="rId15"/>
  </p:sldLayoutIdLst>
  <p:hf hdr="0" ftr="0" dt="0"/>
  <p:txStyles>
    <p:titleStyle>
      <a:lvl1pPr algn="l" defTabSz="457200" rtl="0" eaLnBrk="1" fontAlgn="base" hangingPunct="1">
        <a:spcBef>
          <a:spcPct val="0"/>
        </a:spcBef>
        <a:spcAft>
          <a:spcPct val="0"/>
        </a:spcAft>
        <a:defRPr sz="3200" kern="1200">
          <a:solidFill>
            <a:schemeClr val="tx2"/>
          </a:solidFill>
          <a:latin typeface="+mj-lt"/>
          <a:ea typeface="ＭＳ Ｐゴシック" charset="0"/>
          <a:cs typeface="ＭＳ Ｐゴシック" panose="020B0600070205080204" pitchFamily="34" charset="-128"/>
        </a:defRPr>
      </a:lvl1pPr>
      <a:lvl2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2pPr>
      <a:lvl3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3pPr>
      <a:lvl4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4pPr>
      <a:lvl5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5pPr>
      <a:lvl6pPr marL="457200" algn="l" defTabSz="457200" rtl="0" eaLnBrk="1" fontAlgn="base" hangingPunct="1">
        <a:spcBef>
          <a:spcPct val="0"/>
        </a:spcBef>
        <a:spcAft>
          <a:spcPct val="0"/>
        </a:spcAft>
        <a:defRPr sz="3200">
          <a:solidFill>
            <a:schemeClr val="tx2"/>
          </a:solidFill>
          <a:latin typeface="Arial" charset="0"/>
          <a:ea typeface="ＭＳ Ｐゴシック" charset="0"/>
        </a:defRPr>
      </a:lvl6pPr>
      <a:lvl7pPr marL="914400" algn="l" defTabSz="457200" rtl="0" eaLnBrk="1" fontAlgn="base" hangingPunct="1">
        <a:spcBef>
          <a:spcPct val="0"/>
        </a:spcBef>
        <a:spcAft>
          <a:spcPct val="0"/>
        </a:spcAft>
        <a:defRPr sz="3200">
          <a:solidFill>
            <a:schemeClr val="tx2"/>
          </a:solidFill>
          <a:latin typeface="Arial" charset="0"/>
          <a:ea typeface="ＭＳ Ｐゴシック" charset="0"/>
        </a:defRPr>
      </a:lvl7pPr>
      <a:lvl8pPr marL="1371600" algn="l" defTabSz="457200" rtl="0" eaLnBrk="1" fontAlgn="base" hangingPunct="1">
        <a:spcBef>
          <a:spcPct val="0"/>
        </a:spcBef>
        <a:spcAft>
          <a:spcPct val="0"/>
        </a:spcAft>
        <a:defRPr sz="3200">
          <a:solidFill>
            <a:schemeClr val="tx2"/>
          </a:solidFill>
          <a:latin typeface="Arial" charset="0"/>
          <a:ea typeface="ＭＳ Ｐゴシック" charset="0"/>
        </a:defRPr>
      </a:lvl8pPr>
      <a:lvl9pPr marL="1828800" algn="l" defTabSz="457200" rtl="0" eaLnBrk="1" fontAlgn="base" hangingPunct="1">
        <a:spcBef>
          <a:spcPct val="0"/>
        </a:spcBef>
        <a:spcAft>
          <a:spcPct val="0"/>
        </a:spcAft>
        <a:defRPr sz="3200">
          <a:solidFill>
            <a:schemeClr val="tx2"/>
          </a:solidFill>
          <a:latin typeface="Arial" charset="0"/>
          <a:ea typeface="ＭＳ Ｐゴシック" charset="0"/>
        </a:defRPr>
      </a:lvl9pPr>
    </p:titleStyle>
    <p:bodyStyle>
      <a:lvl1pPr marL="342900" indent="-342900" algn="l" defTabSz="457200" rtl="0" eaLnBrk="1" fontAlgn="base" hangingPunct="1">
        <a:spcBef>
          <a:spcPct val="0"/>
        </a:spcBef>
        <a:spcAft>
          <a:spcPts val="4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1pPr>
      <a:lvl2pPr marL="209550" indent="247650" algn="l" defTabSz="457200" rtl="0" eaLnBrk="1" fontAlgn="base" hangingPunct="1">
        <a:spcBef>
          <a:spcPct val="0"/>
        </a:spcBef>
        <a:spcAft>
          <a:spcPts val="7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2pPr>
      <a:lvl3pPr marL="685800" indent="-163513" algn="l" defTabSz="457200" rtl="0" eaLnBrk="1" fontAlgn="base" hangingPunct="1">
        <a:spcBef>
          <a:spcPct val="0"/>
        </a:spcBef>
        <a:spcAft>
          <a:spcPts val="700"/>
        </a:spcAft>
        <a:buClr>
          <a:schemeClr val="bg2"/>
        </a:buClr>
        <a:buFont typeface="Lucida Grande" panose="020B0600040502020204" pitchFamily="34" charset="0"/>
        <a:buChar char="­"/>
        <a:defRPr sz="1400" kern="1200">
          <a:solidFill>
            <a:srgbClr val="404040"/>
          </a:solidFill>
          <a:latin typeface="+mn-lt"/>
          <a:ea typeface="ＭＳ Ｐゴシック" charset="0"/>
          <a:cs typeface="ＭＳ Ｐゴシック" panose="020B0600070205080204" pitchFamily="34" charset="-128"/>
        </a:defRPr>
      </a:lvl3pPr>
      <a:lvl4pPr marL="1050925"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4pPr>
      <a:lvl5pPr marL="1416050"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n-US" dirty="0" smtClean="0"/>
              <a:t>Click to edit Master text styles</a:t>
            </a:r>
          </a:p>
          <a:p>
            <a:pPr marL="374904" marR="0" lvl="1" indent="-164592" algn="l" defTabSz="457200" rtl="0" eaLnBrk="1" fontAlgn="auto" latinLnBrk="0" hangingPunct="1">
              <a:lnSpc>
                <a:spcPct val="100000"/>
              </a:lnSpc>
              <a:spcBef>
                <a:spcPts val="0"/>
              </a:spcBef>
              <a:spcAft>
                <a:spcPts val="700"/>
              </a:spcAft>
              <a:buClr>
                <a:schemeClr val="accent6"/>
              </a:buClr>
              <a:buSzTx/>
              <a:buFont typeface="Arial"/>
              <a:buChar char="•"/>
              <a:tabLst/>
              <a:defRPr/>
            </a:pPr>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647079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 id="2147483961" r:id="rId18"/>
    <p:sldLayoutId id="2147483962" r:id="rId19"/>
    <p:sldLayoutId id="2147483963" r:id="rId20"/>
    <p:sldLayoutId id="2147483964" r:id="rId21"/>
    <p:sldLayoutId id="2147483965" r:id="rId22"/>
    <p:sldLayoutId id="2147483966" r:id="rId23"/>
    <p:sldLayoutId id="2147483967" r:id="rId24"/>
    <p:sldLayoutId id="2147483968" r:id="rId25"/>
    <p:sldLayoutId id="2147483969" r:id="rId26"/>
    <p:sldLayoutId id="2147483970" r:id="rId27"/>
    <p:sldLayoutId id="2147483971" r:id="rId28"/>
    <p:sldLayoutId id="2147483972" r:id="rId29"/>
    <p:sldLayoutId id="2147483973" r:id="rId30"/>
    <p:sldLayoutId id="2147483974" r:id="rId3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ts val="0"/>
        </a:spcBef>
        <a:spcAft>
          <a:spcPts val="400"/>
        </a:spcAft>
        <a:buClr>
          <a:schemeClr val="accent6"/>
        </a:buClr>
        <a:buFont typeface="Arial"/>
        <a:buNone/>
        <a:defRPr sz="1600" kern="1200">
          <a:solidFill>
            <a:srgbClr val="404040"/>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600" kern="1200" baseline="0">
          <a:solidFill>
            <a:srgbClr val="404040"/>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600" kern="1200">
          <a:solidFill>
            <a:srgbClr val="404040"/>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600" kern="1200">
          <a:solidFill>
            <a:srgbClr val="404040"/>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6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6428119"/>
            <a:ext cx="11582399" cy="175161"/>
          </a:xfrm>
          <a:prstGeom prst="rect">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sp>
        <p:nvSpPr>
          <p:cNvPr id="13" name="Footer Placeholder 4"/>
          <p:cNvSpPr txBox="1">
            <a:spLocks/>
          </p:cNvSpPr>
          <p:nvPr userDrawn="1"/>
        </p:nvSpPr>
        <p:spPr>
          <a:xfrm>
            <a:off x="11582400" y="6330107"/>
            <a:ext cx="609600" cy="381000"/>
          </a:xfrm>
          <a:prstGeom prst="rect">
            <a:avLst/>
          </a:prstGeom>
        </p:spPr>
        <p:txBody>
          <a:bodyPr vert="horz" lIns="121904" tIns="60953" rIns="121904" bIns="60953"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z="1067" smtClean="0">
                <a:solidFill>
                  <a:srgbClr val="000000">
                    <a:lumMod val="75000"/>
                    <a:lumOff val="25000"/>
                  </a:srgbClr>
                </a:solidFill>
                <a:latin typeface="Arial" charset="0"/>
                <a:ea typeface="Arial" charset="0"/>
                <a:cs typeface="Arial" charset="0"/>
              </a:rPr>
              <a:pPr>
                <a:defRPr/>
              </a:pPr>
              <a:t>‹#›</a:t>
            </a:fld>
            <a:endParaRPr lang="en-US" sz="1067" dirty="0">
              <a:solidFill>
                <a:srgbClr val="000000">
                  <a:lumMod val="75000"/>
                  <a:lumOff val="25000"/>
                </a:srgbClr>
              </a:solidFill>
              <a:latin typeface="Arial" charset="0"/>
              <a:ea typeface="Arial" charset="0"/>
              <a:cs typeface="Arial" charset="0"/>
            </a:endParaRPr>
          </a:p>
        </p:txBody>
      </p:sp>
      <p:sp>
        <p:nvSpPr>
          <p:cNvPr id="14" name="TextBox 13"/>
          <p:cNvSpPr txBox="1"/>
          <p:nvPr userDrawn="1"/>
        </p:nvSpPr>
        <p:spPr>
          <a:xfrm>
            <a:off x="572569" y="6328953"/>
            <a:ext cx="6296728" cy="281177"/>
          </a:xfrm>
          <a:prstGeom prst="rect">
            <a:avLst/>
          </a:prstGeom>
          <a:noFill/>
        </p:spPr>
        <p:txBody>
          <a:bodyPr wrap="square" lIns="0" tIns="0" rIns="0" bIns="0" rtlCol="0">
            <a:noAutofit/>
          </a:bodyPr>
          <a:lstStyle/>
          <a:p>
            <a:r>
              <a:rPr lang="en-US" sz="800" dirty="0">
                <a:solidFill>
                  <a:prstClr val="white"/>
                </a:solidFill>
                <a:latin typeface="Arial"/>
                <a:cs typeface="+mn-cs"/>
              </a:rPr>
              <a:t> </a:t>
            </a:r>
            <a:endParaRPr lang="en-US" sz="800" b="1" dirty="0">
              <a:solidFill>
                <a:prstClr val="white"/>
              </a:solidFill>
              <a:latin typeface="Arial"/>
              <a:cs typeface="+mn-cs"/>
            </a:endParaRPr>
          </a:p>
          <a:p>
            <a:pPr>
              <a:defRPr/>
            </a:pPr>
            <a:r>
              <a:rPr lang="en-US" altLang="en-US" sz="800" dirty="0">
                <a:solidFill>
                  <a:prstClr val="white"/>
                </a:solidFill>
              </a:rPr>
              <a:t>©eviCore healthcare. All Rights Reserved. This presentation contains CONFIDENTIAL and PROPRIETARY information. </a:t>
            </a:r>
          </a:p>
          <a:p>
            <a:r>
              <a:rPr lang="en-US" sz="800" dirty="0">
                <a:solidFill>
                  <a:prstClr val="white"/>
                </a:solidFill>
                <a:latin typeface="Arial"/>
                <a:cs typeface="+mn-cs"/>
              </a:rPr>
              <a:t>.</a:t>
            </a:r>
            <a:endParaRPr lang="en-US" sz="800" dirty="0">
              <a:solidFill>
                <a:prstClr val="white"/>
              </a:solidFill>
            </a:endParaRPr>
          </a:p>
        </p:txBody>
      </p:sp>
    </p:spTree>
    <p:extLst>
      <p:ext uri="{BB962C8B-B14F-4D97-AF65-F5344CB8AC3E}">
        <p14:creationId xmlns:p14="http://schemas.microsoft.com/office/powerpoint/2010/main" val="1282000636"/>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Lst>
  <p:hf hdr="0" ftr="0" dt="0"/>
  <p:txStyles>
    <p:titleStyle>
      <a:lvl1pPr algn="l" defTabSz="457200" rtl="0" eaLnBrk="1" fontAlgn="base" hangingPunct="1">
        <a:spcBef>
          <a:spcPct val="0"/>
        </a:spcBef>
        <a:spcAft>
          <a:spcPct val="0"/>
        </a:spcAft>
        <a:defRPr sz="3200" kern="1200">
          <a:solidFill>
            <a:schemeClr val="tx2"/>
          </a:solidFill>
          <a:latin typeface="+mj-lt"/>
          <a:ea typeface="ＭＳ Ｐゴシック" charset="0"/>
          <a:cs typeface="ＭＳ Ｐゴシック" panose="020B0600070205080204" pitchFamily="34" charset="-128"/>
        </a:defRPr>
      </a:lvl1pPr>
      <a:lvl2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2pPr>
      <a:lvl3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3pPr>
      <a:lvl4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4pPr>
      <a:lvl5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5pPr>
      <a:lvl6pPr marL="457200" algn="l" defTabSz="457200" rtl="0" eaLnBrk="1" fontAlgn="base" hangingPunct="1">
        <a:spcBef>
          <a:spcPct val="0"/>
        </a:spcBef>
        <a:spcAft>
          <a:spcPct val="0"/>
        </a:spcAft>
        <a:defRPr sz="3200">
          <a:solidFill>
            <a:schemeClr val="tx2"/>
          </a:solidFill>
          <a:latin typeface="Arial" charset="0"/>
          <a:ea typeface="ＭＳ Ｐゴシック" charset="0"/>
        </a:defRPr>
      </a:lvl6pPr>
      <a:lvl7pPr marL="914400" algn="l" defTabSz="457200" rtl="0" eaLnBrk="1" fontAlgn="base" hangingPunct="1">
        <a:spcBef>
          <a:spcPct val="0"/>
        </a:spcBef>
        <a:spcAft>
          <a:spcPct val="0"/>
        </a:spcAft>
        <a:defRPr sz="3200">
          <a:solidFill>
            <a:schemeClr val="tx2"/>
          </a:solidFill>
          <a:latin typeface="Arial" charset="0"/>
          <a:ea typeface="ＭＳ Ｐゴシック" charset="0"/>
        </a:defRPr>
      </a:lvl7pPr>
      <a:lvl8pPr marL="1371600" algn="l" defTabSz="457200" rtl="0" eaLnBrk="1" fontAlgn="base" hangingPunct="1">
        <a:spcBef>
          <a:spcPct val="0"/>
        </a:spcBef>
        <a:spcAft>
          <a:spcPct val="0"/>
        </a:spcAft>
        <a:defRPr sz="3200">
          <a:solidFill>
            <a:schemeClr val="tx2"/>
          </a:solidFill>
          <a:latin typeface="Arial" charset="0"/>
          <a:ea typeface="ＭＳ Ｐゴシック" charset="0"/>
        </a:defRPr>
      </a:lvl8pPr>
      <a:lvl9pPr marL="1828800" algn="l" defTabSz="457200" rtl="0" eaLnBrk="1" fontAlgn="base" hangingPunct="1">
        <a:spcBef>
          <a:spcPct val="0"/>
        </a:spcBef>
        <a:spcAft>
          <a:spcPct val="0"/>
        </a:spcAft>
        <a:defRPr sz="3200">
          <a:solidFill>
            <a:schemeClr val="tx2"/>
          </a:solidFill>
          <a:latin typeface="Arial" charset="0"/>
          <a:ea typeface="ＭＳ Ｐゴシック" charset="0"/>
        </a:defRPr>
      </a:lvl9pPr>
    </p:titleStyle>
    <p:bodyStyle>
      <a:lvl1pPr marL="342900" indent="-342900" algn="l" defTabSz="457200" rtl="0" eaLnBrk="1" fontAlgn="base" hangingPunct="1">
        <a:spcBef>
          <a:spcPct val="0"/>
        </a:spcBef>
        <a:spcAft>
          <a:spcPts val="4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1pPr>
      <a:lvl2pPr marL="209550" indent="247650" algn="l" defTabSz="457200" rtl="0" eaLnBrk="1" fontAlgn="base" hangingPunct="1">
        <a:spcBef>
          <a:spcPct val="0"/>
        </a:spcBef>
        <a:spcAft>
          <a:spcPts val="7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2pPr>
      <a:lvl3pPr marL="685800" indent="-163513" algn="l" defTabSz="457200" rtl="0" eaLnBrk="1" fontAlgn="base" hangingPunct="1">
        <a:spcBef>
          <a:spcPct val="0"/>
        </a:spcBef>
        <a:spcAft>
          <a:spcPts val="700"/>
        </a:spcAft>
        <a:buClr>
          <a:schemeClr val="bg2"/>
        </a:buClr>
        <a:buFont typeface="Lucida Grande" panose="020B0600040502020204" pitchFamily="34" charset="0"/>
        <a:buChar char="­"/>
        <a:defRPr sz="1400" kern="1200">
          <a:solidFill>
            <a:srgbClr val="404040"/>
          </a:solidFill>
          <a:latin typeface="+mn-lt"/>
          <a:ea typeface="ＭＳ Ｐゴシック" charset="0"/>
          <a:cs typeface="ＭＳ Ｐゴシック" panose="020B0600070205080204" pitchFamily="34" charset="-128"/>
        </a:defRPr>
      </a:lvl3pPr>
      <a:lvl4pPr marL="1050925"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4pPr>
      <a:lvl5pPr marL="1416050"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6428119"/>
            <a:ext cx="11582399" cy="175161"/>
          </a:xfrm>
          <a:prstGeom prst="rect">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sp>
        <p:nvSpPr>
          <p:cNvPr id="13" name="Footer Placeholder 4"/>
          <p:cNvSpPr txBox="1">
            <a:spLocks/>
          </p:cNvSpPr>
          <p:nvPr userDrawn="1"/>
        </p:nvSpPr>
        <p:spPr>
          <a:xfrm>
            <a:off x="11582400" y="6330107"/>
            <a:ext cx="609600" cy="381000"/>
          </a:xfrm>
          <a:prstGeom prst="rect">
            <a:avLst/>
          </a:prstGeom>
        </p:spPr>
        <p:txBody>
          <a:bodyPr vert="horz" lIns="121904" tIns="60953" rIns="121904" bIns="60953"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z="1067" smtClean="0">
                <a:solidFill>
                  <a:srgbClr val="000000">
                    <a:lumMod val="75000"/>
                    <a:lumOff val="25000"/>
                  </a:srgbClr>
                </a:solidFill>
                <a:latin typeface="Arial" charset="0"/>
                <a:ea typeface="Arial" charset="0"/>
                <a:cs typeface="Arial" charset="0"/>
              </a:rPr>
              <a:pPr>
                <a:defRPr/>
              </a:pPr>
              <a:t>‹#›</a:t>
            </a:fld>
            <a:endParaRPr lang="en-US" sz="1067" dirty="0">
              <a:solidFill>
                <a:srgbClr val="000000">
                  <a:lumMod val="75000"/>
                  <a:lumOff val="25000"/>
                </a:srgbClr>
              </a:solidFill>
              <a:latin typeface="Arial" charset="0"/>
              <a:ea typeface="Arial" charset="0"/>
              <a:cs typeface="Arial" charset="0"/>
            </a:endParaRPr>
          </a:p>
        </p:txBody>
      </p:sp>
      <p:sp>
        <p:nvSpPr>
          <p:cNvPr id="14" name="TextBox 13"/>
          <p:cNvSpPr txBox="1"/>
          <p:nvPr userDrawn="1"/>
        </p:nvSpPr>
        <p:spPr>
          <a:xfrm>
            <a:off x="572569" y="6328953"/>
            <a:ext cx="6296728" cy="281177"/>
          </a:xfrm>
          <a:prstGeom prst="rect">
            <a:avLst/>
          </a:prstGeom>
          <a:noFill/>
        </p:spPr>
        <p:txBody>
          <a:bodyPr wrap="square" lIns="0" tIns="0" rIns="0" bIns="0" rtlCol="0">
            <a:noAutofit/>
          </a:bodyPr>
          <a:lstStyle/>
          <a:p>
            <a:r>
              <a:rPr lang="en-US" sz="800" dirty="0">
                <a:solidFill>
                  <a:prstClr val="white"/>
                </a:solidFill>
                <a:latin typeface="Arial"/>
                <a:cs typeface="+mn-cs"/>
              </a:rPr>
              <a:t> </a:t>
            </a:r>
            <a:endParaRPr lang="en-US" sz="800" b="1" dirty="0">
              <a:solidFill>
                <a:prstClr val="white"/>
              </a:solidFill>
              <a:latin typeface="Arial"/>
              <a:cs typeface="+mn-cs"/>
            </a:endParaRPr>
          </a:p>
          <a:p>
            <a:pPr>
              <a:defRPr/>
            </a:pPr>
            <a:r>
              <a:rPr lang="en-US" altLang="en-US" sz="800" dirty="0">
                <a:solidFill>
                  <a:prstClr val="white"/>
                </a:solidFill>
              </a:rPr>
              <a:t>©eviCore healthcare. All Rights Reserved. This presentation contains CONFIDENTIAL and PROPRIETARY information. </a:t>
            </a:r>
          </a:p>
          <a:p>
            <a:r>
              <a:rPr lang="en-US" sz="800" dirty="0">
                <a:solidFill>
                  <a:prstClr val="white"/>
                </a:solidFill>
                <a:latin typeface="Arial"/>
                <a:cs typeface="+mn-cs"/>
              </a:rPr>
              <a:t>.</a:t>
            </a:r>
            <a:endParaRPr lang="en-US" sz="800" dirty="0">
              <a:solidFill>
                <a:prstClr val="white"/>
              </a:solidFill>
            </a:endParaRPr>
          </a:p>
        </p:txBody>
      </p:sp>
    </p:spTree>
    <p:extLst>
      <p:ext uri="{BB962C8B-B14F-4D97-AF65-F5344CB8AC3E}">
        <p14:creationId xmlns:p14="http://schemas.microsoft.com/office/powerpoint/2010/main" val="322971786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Lst>
  <p:hf hdr="0" ftr="0" dt="0"/>
  <p:txStyles>
    <p:titleStyle>
      <a:lvl1pPr algn="l" defTabSz="457200" rtl="0" eaLnBrk="1" fontAlgn="base" hangingPunct="1">
        <a:spcBef>
          <a:spcPct val="0"/>
        </a:spcBef>
        <a:spcAft>
          <a:spcPct val="0"/>
        </a:spcAft>
        <a:defRPr sz="3200" kern="1200">
          <a:solidFill>
            <a:schemeClr val="tx2"/>
          </a:solidFill>
          <a:latin typeface="+mj-lt"/>
          <a:ea typeface="ＭＳ Ｐゴシック" charset="0"/>
          <a:cs typeface="ＭＳ Ｐゴシック" panose="020B0600070205080204" pitchFamily="34" charset="-128"/>
        </a:defRPr>
      </a:lvl1pPr>
      <a:lvl2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2pPr>
      <a:lvl3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3pPr>
      <a:lvl4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4pPr>
      <a:lvl5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5pPr>
      <a:lvl6pPr marL="457200" algn="l" defTabSz="457200" rtl="0" eaLnBrk="1" fontAlgn="base" hangingPunct="1">
        <a:spcBef>
          <a:spcPct val="0"/>
        </a:spcBef>
        <a:spcAft>
          <a:spcPct val="0"/>
        </a:spcAft>
        <a:defRPr sz="3200">
          <a:solidFill>
            <a:schemeClr val="tx2"/>
          </a:solidFill>
          <a:latin typeface="Arial" charset="0"/>
          <a:ea typeface="ＭＳ Ｐゴシック" charset="0"/>
        </a:defRPr>
      </a:lvl6pPr>
      <a:lvl7pPr marL="914400" algn="l" defTabSz="457200" rtl="0" eaLnBrk="1" fontAlgn="base" hangingPunct="1">
        <a:spcBef>
          <a:spcPct val="0"/>
        </a:spcBef>
        <a:spcAft>
          <a:spcPct val="0"/>
        </a:spcAft>
        <a:defRPr sz="3200">
          <a:solidFill>
            <a:schemeClr val="tx2"/>
          </a:solidFill>
          <a:latin typeface="Arial" charset="0"/>
          <a:ea typeface="ＭＳ Ｐゴシック" charset="0"/>
        </a:defRPr>
      </a:lvl7pPr>
      <a:lvl8pPr marL="1371600" algn="l" defTabSz="457200" rtl="0" eaLnBrk="1" fontAlgn="base" hangingPunct="1">
        <a:spcBef>
          <a:spcPct val="0"/>
        </a:spcBef>
        <a:spcAft>
          <a:spcPct val="0"/>
        </a:spcAft>
        <a:defRPr sz="3200">
          <a:solidFill>
            <a:schemeClr val="tx2"/>
          </a:solidFill>
          <a:latin typeface="Arial" charset="0"/>
          <a:ea typeface="ＭＳ Ｐゴシック" charset="0"/>
        </a:defRPr>
      </a:lvl8pPr>
      <a:lvl9pPr marL="1828800" algn="l" defTabSz="457200" rtl="0" eaLnBrk="1" fontAlgn="base" hangingPunct="1">
        <a:spcBef>
          <a:spcPct val="0"/>
        </a:spcBef>
        <a:spcAft>
          <a:spcPct val="0"/>
        </a:spcAft>
        <a:defRPr sz="3200">
          <a:solidFill>
            <a:schemeClr val="tx2"/>
          </a:solidFill>
          <a:latin typeface="Arial" charset="0"/>
          <a:ea typeface="ＭＳ Ｐゴシック" charset="0"/>
        </a:defRPr>
      </a:lvl9pPr>
    </p:titleStyle>
    <p:bodyStyle>
      <a:lvl1pPr marL="342900" indent="-342900" algn="l" defTabSz="457200" rtl="0" eaLnBrk="1" fontAlgn="base" hangingPunct="1">
        <a:spcBef>
          <a:spcPct val="0"/>
        </a:spcBef>
        <a:spcAft>
          <a:spcPts val="4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1pPr>
      <a:lvl2pPr marL="209550" indent="247650" algn="l" defTabSz="457200" rtl="0" eaLnBrk="1" fontAlgn="base" hangingPunct="1">
        <a:spcBef>
          <a:spcPct val="0"/>
        </a:spcBef>
        <a:spcAft>
          <a:spcPts val="7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2pPr>
      <a:lvl3pPr marL="685800" indent="-163513" algn="l" defTabSz="457200" rtl="0" eaLnBrk="1" fontAlgn="base" hangingPunct="1">
        <a:spcBef>
          <a:spcPct val="0"/>
        </a:spcBef>
        <a:spcAft>
          <a:spcPts val="700"/>
        </a:spcAft>
        <a:buClr>
          <a:schemeClr val="bg2"/>
        </a:buClr>
        <a:buFont typeface="Lucida Grande" panose="020B0600040502020204" pitchFamily="34" charset="0"/>
        <a:buChar char="­"/>
        <a:defRPr sz="1400" kern="1200">
          <a:solidFill>
            <a:srgbClr val="404040"/>
          </a:solidFill>
          <a:latin typeface="+mn-lt"/>
          <a:ea typeface="ＭＳ Ｐゴシック" charset="0"/>
          <a:cs typeface="ＭＳ Ｐゴシック" panose="020B0600070205080204" pitchFamily="34" charset="-128"/>
        </a:defRPr>
      </a:lvl3pPr>
      <a:lvl4pPr marL="1050925"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4pPr>
      <a:lvl5pPr marL="1416050"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6428119"/>
            <a:ext cx="11582399" cy="175161"/>
          </a:xfrm>
          <a:prstGeom prst="rect">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sp>
        <p:nvSpPr>
          <p:cNvPr id="13" name="Footer Placeholder 4"/>
          <p:cNvSpPr txBox="1">
            <a:spLocks/>
          </p:cNvSpPr>
          <p:nvPr userDrawn="1"/>
        </p:nvSpPr>
        <p:spPr>
          <a:xfrm>
            <a:off x="11582400" y="6330107"/>
            <a:ext cx="609600" cy="381000"/>
          </a:xfrm>
          <a:prstGeom prst="rect">
            <a:avLst/>
          </a:prstGeom>
        </p:spPr>
        <p:txBody>
          <a:bodyPr vert="horz" lIns="121904" tIns="60953" rIns="121904" bIns="60953"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z="1067" smtClean="0">
                <a:solidFill>
                  <a:srgbClr val="000000">
                    <a:lumMod val="75000"/>
                    <a:lumOff val="25000"/>
                  </a:srgbClr>
                </a:solidFill>
                <a:latin typeface="Arial" charset="0"/>
                <a:ea typeface="Arial" charset="0"/>
                <a:cs typeface="Arial" charset="0"/>
              </a:rPr>
              <a:pPr>
                <a:defRPr/>
              </a:pPr>
              <a:t>‹#›</a:t>
            </a:fld>
            <a:endParaRPr lang="en-US" sz="1067" dirty="0">
              <a:solidFill>
                <a:srgbClr val="000000">
                  <a:lumMod val="75000"/>
                  <a:lumOff val="25000"/>
                </a:srgbClr>
              </a:solidFill>
              <a:latin typeface="Arial" charset="0"/>
              <a:ea typeface="Arial" charset="0"/>
              <a:cs typeface="Arial" charset="0"/>
            </a:endParaRPr>
          </a:p>
        </p:txBody>
      </p:sp>
      <p:sp>
        <p:nvSpPr>
          <p:cNvPr id="14" name="TextBox 13"/>
          <p:cNvSpPr txBox="1"/>
          <p:nvPr userDrawn="1"/>
        </p:nvSpPr>
        <p:spPr>
          <a:xfrm>
            <a:off x="572569" y="6328953"/>
            <a:ext cx="6296728" cy="281177"/>
          </a:xfrm>
          <a:prstGeom prst="rect">
            <a:avLst/>
          </a:prstGeom>
          <a:noFill/>
        </p:spPr>
        <p:txBody>
          <a:bodyPr wrap="square" lIns="0" tIns="0" rIns="0" bIns="0" rtlCol="0">
            <a:noAutofit/>
          </a:bodyPr>
          <a:lstStyle/>
          <a:p>
            <a:r>
              <a:rPr lang="en-US" sz="800" dirty="0">
                <a:solidFill>
                  <a:prstClr val="white"/>
                </a:solidFill>
                <a:latin typeface="Arial"/>
                <a:cs typeface="+mn-cs"/>
              </a:rPr>
              <a:t> </a:t>
            </a:r>
            <a:endParaRPr lang="en-US" sz="800" b="1" dirty="0">
              <a:solidFill>
                <a:prstClr val="white"/>
              </a:solidFill>
              <a:latin typeface="Arial"/>
              <a:cs typeface="+mn-cs"/>
            </a:endParaRPr>
          </a:p>
          <a:p>
            <a:pPr>
              <a:defRPr/>
            </a:pPr>
            <a:r>
              <a:rPr lang="en-US" altLang="en-US" sz="800" dirty="0">
                <a:solidFill>
                  <a:prstClr val="white"/>
                </a:solidFill>
              </a:rPr>
              <a:t>©eviCore healthcare. All Rights Reserved. This presentation contains CONFIDENTIAL and PROPRIETARY information. </a:t>
            </a:r>
          </a:p>
          <a:p>
            <a:r>
              <a:rPr lang="en-US" sz="800" dirty="0">
                <a:solidFill>
                  <a:prstClr val="white"/>
                </a:solidFill>
                <a:latin typeface="Arial"/>
                <a:cs typeface="+mn-cs"/>
              </a:rPr>
              <a:t>.</a:t>
            </a:r>
            <a:endParaRPr lang="en-US" sz="800" dirty="0">
              <a:solidFill>
                <a:prstClr val="white"/>
              </a:solidFill>
            </a:endParaRPr>
          </a:p>
        </p:txBody>
      </p:sp>
    </p:spTree>
    <p:extLst>
      <p:ext uri="{BB962C8B-B14F-4D97-AF65-F5344CB8AC3E}">
        <p14:creationId xmlns:p14="http://schemas.microsoft.com/office/powerpoint/2010/main" val="179766807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Lst>
  <p:hf hdr="0" ftr="0" dt="0"/>
  <p:txStyles>
    <p:titleStyle>
      <a:lvl1pPr algn="l" defTabSz="457200" rtl="0" eaLnBrk="1" fontAlgn="base" hangingPunct="1">
        <a:spcBef>
          <a:spcPct val="0"/>
        </a:spcBef>
        <a:spcAft>
          <a:spcPct val="0"/>
        </a:spcAft>
        <a:defRPr sz="3200" kern="1200">
          <a:solidFill>
            <a:schemeClr val="tx2"/>
          </a:solidFill>
          <a:latin typeface="+mj-lt"/>
          <a:ea typeface="ＭＳ Ｐゴシック" charset="0"/>
          <a:cs typeface="ＭＳ Ｐゴシック" panose="020B0600070205080204" pitchFamily="34" charset="-128"/>
        </a:defRPr>
      </a:lvl1pPr>
      <a:lvl2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2pPr>
      <a:lvl3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3pPr>
      <a:lvl4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4pPr>
      <a:lvl5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5pPr>
      <a:lvl6pPr marL="457200" algn="l" defTabSz="457200" rtl="0" eaLnBrk="1" fontAlgn="base" hangingPunct="1">
        <a:spcBef>
          <a:spcPct val="0"/>
        </a:spcBef>
        <a:spcAft>
          <a:spcPct val="0"/>
        </a:spcAft>
        <a:defRPr sz="3200">
          <a:solidFill>
            <a:schemeClr val="tx2"/>
          </a:solidFill>
          <a:latin typeface="Arial" charset="0"/>
          <a:ea typeface="ＭＳ Ｐゴシック" charset="0"/>
        </a:defRPr>
      </a:lvl6pPr>
      <a:lvl7pPr marL="914400" algn="l" defTabSz="457200" rtl="0" eaLnBrk="1" fontAlgn="base" hangingPunct="1">
        <a:spcBef>
          <a:spcPct val="0"/>
        </a:spcBef>
        <a:spcAft>
          <a:spcPct val="0"/>
        </a:spcAft>
        <a:defRPr sz="3200">
          <a:solidFill>
            <a:schemeClr val="tx2"/>
          </a:solidFill>
          <a:latin typeface="Arial" charset="0"/>
          <a:ea typeface="ＭＳ Ｐゴシック" charset="0"/>
        </a:defRPr>
      </a:lvl7pPr>
      <a:lvl8pPr marL="1371600" algn="l" defTabSz="457200" rtl="0" eaLnBrk="1" fontAlgn="base" hangingPunct="1">
        <a:spcBef>
          <a:spcPct val="0"/>
        </a:spcBef>
        <a:spcAft>
          <a:spcPct val="0"/>
        </a:spcAft>
        <a:defRPr sz="3200">
          <a:solidFill>
            <a:schemeClr val="tx2"/>
          </a:solidFill>
          <a:latin typeface="Arial" charset="0"/>
          <a:ea typeface="ＭＳ Ｐゴシック" charset="0"/>
        </a:defRPr>
      </a:lvl8pPr>
      <a:lvl9pPr marL="1828800" algn="l" defTabSz="457200" rtl="0" eaLnBrk="1" fontAlgn="base" hangingPunct="1">
        <a:spcBef>
          <a:spcPct val="0"/>
        </a:spcBef>
        <a:spcAft>
          <a:spcPct val="0"/>
        </a:spcAft>
        <a:defRPr sz="3200">
          <a:solidFill>
            <a:schemeClr val="tx2"/>
          </a:solidFill>
          <a:latin typeface="Arial" charset="0"/>
          <a:ea typeface="ＭＳ Ｐゴシック" charset="0"/>
        </a:defRPr>
      </a:lvl9pPr>
    </p:titleStyle>
    <p:bodyStyle>
      <a:lvl1pPr marL="342900" indent="-342900" algn="l" defTabSz="457200" rtl="0" eaLnBrk="1" fontAlgn="base" hangingPunct="1">
        <a:spcBef>
          <a:spcPct val="0"/>
        </a:spcBef>
        <a:spcAft>
          <a:spcPts val="4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1pPr>
      <a:lvl2pPr marL="209550" indent="247650" algn="l" defTabSz="457200" rtl="0" eaLnBrk="1" fontAlgn="base" hangingPunct="1">
        <a:spcBef>
          <a:spcPct val="0"/>
        </a:spcBef>
        <a:spcAft>
          <a:spcPts val="7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2pPr>
      <a:lvl3pPr marL="685800" indent="-163513" algn="l" defTabSz="457200" rtl="0" eaLnBrk="1" fontAlgn="base" hangingPunct="1">
        <a:spcBef>
          <a:spcPct val="0"/>
        </a:spcBef>
        <a:spcAft>
          <a:spcPts val="700"/>
        </a:spcAft>
        <a:buClr>
          <a:schemeClr val="bg2"/>
        </a:buClr>
        <a:buFont typeface="Lucida Grande" panose="020B0600040502020204" pitchFamily="34" charset="0"/>
        <a:buChar char="­"/>
        <a:defRPr sz="1400" kern="1200">
          <a:solidFill>
            <a:srgbClr val="404040"/>
          </a:solidFill>
          <a:latin typeface="+mn-lt"/>
          <a:ea typeface="ＭＳ Ｐゴシック" charset="0"/>
          <a:cs typeface="ＭＳ Ｐゴシック" panose="020B0600070205080204" pitchFamily="34" charset="-128"/>
        </a:defRPr>
      </a:lvl3pPr>
      <a:lvl4pPr marL="1050925"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4pPr>
      <a:lvl5pPr marL="1416050"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rsummithealth.co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65.xml"/><Relationship Id="rId4" Type="http://schemas.openxmlformats.org/officeDocument/2006/relationships/hyperlink" Target="https://www.evicore.com/resources/healthplan/SummitHealt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www.evicore.co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Disabling%20Pop-up%20Blockers.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83.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hyperlink" Target="http://www.evicore.com/" TargetMode="External"/><Relationship Id="rId2" Type="http://schemas.openxmlformats.org/officeDocument/2006/relationships/notesSlide" Target="../notesSlides/notesSlide41.xml"/><Relationship Id="rId1" Type="http://schemas.openxmlformats.org/officeDocument/2006/relationships/slideLayout" Target="../slideLayouts/slideLayout55.xml"/><Relationship Id="rId5"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55.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55.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55.xml"/><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evicore.webex.com/" TargetMode="External"/><Relationship Id="rId2" Type="http://schemas.openxmlformats.org/officeDocument/2006/relationships/hyperlink" Target="http://www.evicore.com/" TargetMode="Externa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hyperlink" Target="mailto:ClientServices@evicore.com"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hyperlink" Target="http://www.evicore.com/resources"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hyperlink" Target="https://www.evicore.com/resources/healthplan/SummitHealth"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www.evicore.com/"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75.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solidFill>
                  <a:srgbClr val="002855"/>
                </a:solidFill>
              </a:rPr>
              <a:t>Musculoskeletal</a:t>
            </a:r>
            <a:r>
              <a:rPr lang="en-US" dirty="0" smtClean="0">
                <a:solidFill>
                  <a:srgbClr val="FF0000"/>
                </a:solidFill>
              </a:rPr>
              <a:t> </a:t>
            </a:r>
            <a:r>
              <a:rPr lang="en-US" dirty="0" smtClean="0"/>
              <a:t>Management</a:t>
            </a:r>
            <a:br>
              <a:rPr lang="en-US" dirty="0" smtClean="0"/>
            </a:br>
            <a:r>
              <a:rPr lang="en-US" sz="3200" dirty="0" smtClean="0"/>
              <a:t>Interventional Pain, Spine and Joint Surgery</a:t>
            </a:r>
            <a:endParaRPr lang="en-US" sz="3200" dirty="0"/>
          </a:p>
        </p:txBody>
      </p:sp>
      <p:sp>
        <p:nvSpPr>
          <p:cNvPr id="6" name="Subtitle 5"/>
          <p:cNvSpPr>
            <a:spLocks noGrp="1"/>
          </p:cNvSpPr>
          <p:nvPr>
            <p:ph type="subTitle" idx="1"/>
          </p:nvPr>
        </p:nvSpPr>
        <p:spPr/>
        <p:txBody>
          <a:bodyPr/>
          <a:lstStyle/>
          <a:p>
            <a:r>
              <a:rPr lang="en-US" dirty="0"/>
              <a:t>Provider Orientation Session </a:t>
            </a:r>
            <a:r>
              <a:rPr lang="en-US" dirty="0" smtClean="0"/>
              <a:t>for Summit Health</a:t>
            </a:r>
            <a:endParaRPr lang="en-US" dirty="0"/>
          </a:p>
        </p:txBody>
      </p:sp>
      <p:sp>
        <p:nvSpPr>
          <p:cNvPr id="7" name="Content Placeholder 6">
            <a:extLst>
              <a:ext uri="{FF2B5EF4-FFF2-40B4-BE49-F238E27FC236}">
                <a16:creationId xmlns="" xmlns:a16="http://schemas.microsoft.com/office/drawing/2014/main" id="{80FBA05F-236A-844A-8284-BB60A8AD9558}"/>
              </a:ext>
            </a:extLst>
          </p:cNvPr>
          <p:cNvSpPr>
            <a:spLocks noGrp="1"/>
          </p:cNvSpPr>
          <p:nvPr>
            <p:ph sz="quarter" idx="10"/>
          </p:nvPr>
        </p:nvSpPr>
        <p:spPr/>
        <p:txBody>
          <a:bodyPr/>
          <a:lstStyle/>
          <a:p>
            <a:r>
              <a:rPr lang="en-US" dirty="0" smtClean="0"/>
              <a:t>Effective January 1, 2021</a:t>
            </a:r>
            <a:endParaRPr lang="en-US" dirty="0"/>
          </a:p>
        </p:txBody>
      </p:sp>
    </p:spTree>
    <p:extLst>
      <p:ext uri="{BB962C8B-B14F-4D97-AF65-F5344CB8AC3E}">
        <p14:creationId xmlns:p14="http://schemas.microsoft.com/office/powerpoint/2010/main" val="3190310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21"/>
          </p:nvPr>
        </p:nvSpPr>
        <p:spPr>
          <a:xfrm flipH="1">
            <a:off x="339487" y="1482630"/>
            <a:ext cx="11593234" cy="687814"/>
          </a:xfrm>
        </p:spPr>
        <p:txBody>
          <a:bodyPr/>
          <a:lstStyle/>
          <a:p>
            <a:r>
              <a:rPr lang="en-US" dirty="0"/>
              <a:t>eviCore healthcare </a:t>
            </a:r>
            <a:r>
              <a:rPr lang="en-US" dirty="0" smtClean="0"/>
              <a:t>(eviCore) will </a:t>
            </a:r>
            <a:r>
              <a:rPr lang="en-US" dirty="0"/>
              <a:t>begin accepting prior authorization requests for </a:t>
            </a:r>
            <a:r>
              <a:rPr lang="en-US" dirty="0" smtClean="0"/>
              <a:t>interventional pain, spine and joint surgery </a:t>
            </a:r>
            <a:r>
              <a:rPr lang="en-US" dirty="0"/>
              <a:t>services </a:t>
            </a:r>
            <a:r>
              <a:rPr lang="en-US" dirty="0" smtClean="0"/>
              <a:t>on December 14, 2020 </a:t>
            </a:r>
            <a:r>
              <a:rPr lang="en-US" dirty="0"/>
              <a:t>for dates of </a:t>
            </a:r>
            <a:r>
              <a:rPr lang="en-US" dirty="0" smtClean="0"/>
              <a:t>service January 1, 2021</a:t>
            </a:r>
            <a:r>
              <a:rPr lang="en-US" dirty="0" smtClean="0">
                <a:solidFill>
                  <a:srgbClr val="FF0000"/>
                </a:solidFill>
              </a:rPr>
              <a:t> </a:t>
            </a:r>
            <a:r>
              <a:rPr lang="en-US" dirty="0"/>
              <a:t>and </a:t>
            </a:r>
            <a:r>
              <a:rPr lang="en-US" dirty="0" smtClean="0"/>
              <a:t>after for Medicare Advantage members. </a:t>
            </a:r>
            <a:endParaRPr lang="en-US" dirty="0"/>
          </a:p>
        </p:txBody>
      </p:sp>
      <p:sp>
        <p:nvSpPr>
          <p:cNvPr id="4" name="Text Placeholder 3"/>
          <p:cNvSpPr>
            <a:spLocks noGrp="1"/>
          </p:cNvSpPr>
          <p:nvPr>
            <p:ph type="body" sz="quarter" idx="20"/>
          </p:nvPr>
        </p:nvSpPr>
        <p:spPr/>
        <p:txBody>
          <a:bodyPr/>
          <a:lstStyle/>
          <a:p>
            <a:r>
              <a:rPr lang="en-US" dirty="0" smtClean="0"/>
              <a:t>Summit Health Prior </a:t>
            </a:r>
            <a:r>
              <a:rPr lang="en-US" dirty="0"/>
              <a:t>Authorization Services  </a:t>
            </a:r>
          </a:p>
        </p:txBody>
      </p:sp>
      <p:graphicFrame>
        <p:nvGraphicFramePr>
          <p:cNvPr id="8" name="Table 7">
            <a:extLst>
              <a:ext uri="{FF2B5EF4-FFF2-40B4-BE49-F238E27FC236}">
                <a16:creationId xmlns="" xmlns:a16="http://schemas.microsoft.com/office/drawing/2014/main" id="{377EE142-574E-F546-A88B-DB75E8068F2B}"/>
              </a:ext>
            </a:extLst>
          </p:cNvPr>
          <p:cNvGraphicFramePr>
            <a:graphicFrameLocks noGrp="1"/>
          </p:cNvGraphicFramePr>
          <p:nvPr>
            <p:extLst>
              <p:ext uri="{D42A27DB-BD31-4B8C-83A1-F6EECF244321}">
                <p14:modId xmlns:p14="http://schemas.microsoft.com/office/powerpoint/2010/main" val="2998471374"/>
              </p:ext>
            </p:extLst>
          </p:nvPr>
        </p:nvGraphicFramePr>
        <p:xfrm>
          <a:off x="6175669" y="2421079"/>
          <a:ext cx="4083627" cy="2558292"/>
        </p:xfrm>
        <a:graphic>
          <a:graphicData uri="http://schemas.openxmlformats.org/drawingml/2006/table">
            <a:tbl>
              <a:tblPr firstRow="1" bandRow="1">
                <a:tableStyleId>{5C22544A-7EE6-4342-B048-85BDC9FD1C3A}</a:tableStyleId>
              </a:tblPr>
              <a:tblGrid>
                <a:gridCol w="4083627">
                  <a:extLst>
                    <a:ext uri="{9D8B030D-6E8A-4147-A177-3AD203B41FA5}">
                      <a16:colId xmlns="" xmlns:a16="http://schemas.microsoft.com/office/drawing/2014/main" val="54459556"/>
                    </a:ext>
                  </a:extLst>
                </a:gridCol>
              </a:tblGrid>
              <a:tr h="6018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bg1"/>
                          </a:solidFill>
                        </a:rPr>
                        <a:t>Prior</a:t>
                      </a:r>
                      <a:r>
                        <a:rPr lang="en-US" sz="1600" b="0" baseline="0" dirty="0">
                          <a:solidFill>
                            <a:schemeClr val="bg1"/>
                          </a:solidFill>
                        </a:rPr>
                        <a:t> authorization does </a:t>
                      </a:r>
                      <a:r>
                        <a:rPr lang="en-US" sz="1600" b="1" baseline="0" dirty="0">
                          <a:solidFill>
                            <a:schemeClr val="bg1"/>
                          </a:solidFill>
                        </a:rPr>
                        <a:t>NOT</a:t>
                      </a:r>
                      <a:r>
                        <a:rPr lang="en-US" sz="1600" b="0" baseline="0" dirty="0">
                          <a:solidFill>
                            <a:schemeClr val="bg1"/>
                          </a:solidFill>
                        </a:rPr>
                        <a:t> apply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baseline="0" dirty="0">
                          <a:solidFill>
                            <a:schemeClr val="bg1"/>
                          </a:solidFill>
                        </a:rPr>
                        <a:t>to services </a:t>
                      </a:r>
                      <a:r>
                        <a:rPr lang="en-US" sz="1600" b="0" kern="1200" baseline="0" dirty="0" smtClean="0">
                          <a:solidFill>
                            <a:schemeClr val="bg1"/>
                          </a:solidFill>
                          <a:latin typeface="+mn-lt"/>
                          <a:ea typeface="+mn-ea"/>
                          <a:cs typeface="+mn-cs"/>
                        </a:rPr>
                        <a:t>performed </a:t>
                      </a:r>
                      <a:r>
                        <a:rPr lang="en-US" sz="1600" b="0" kern="1200" baseline="0" dirty="0">
                          <a:solidFill>
                            <a:schemeClr val="bg1"/>
                          </a:solidFill>
                          <a:latin typeface="+mn-lt"/>
                          <a:ea typeface="+mn-ea"/>
                          <a:cs typeface="+mn-cs"/>
                        </a:rPr>
                        <a:t>in:</a:t>
                      </a:r>
                    </a:p>
                  </a:txBody>
                  <a:tcPr>
                    <a:solidFill>
                      <a:srgbClr val="34657F"/>
                    </a:solidFill>
                  </a:tcPr>
                </a:tc>
                <a:extLst>
                  <a:ext uri="{0D108BD9-81ED-4DB2-BD59-A6C34878D82A}">
                    <a16:rowId xmlns="" xmlns:a16="http://schemas.microsoft.com/office/drawing/2014/main" val="3894168482"/>
                  </a:ext>
                </a:extLst>
              </a:tr>
              <a:tr h="1956403">
                <a:tc>
                  <a:txBody>
                    <a:bodyPr/>
                    <a:lstStyle/>
                    <a:p>
                      <a:pPr marL="285750" indent="-285750" algn="l" defTabSz="457200" rtl="0" eaLnBrk="1" latinLnBrk="0" hangingPunct="1">
                        <a:lnSpc>
                          <a:spcPct val="200000"/>
                        </a:lnSpc>
                        <a:buClr>
                          <a:schemeClr val="accent1"/>
                        </a:buClr>
                        <a:buFont typeface="Arial" panose="020B0604020202020204" pitchFamily="34" charset="0"/>
                        <a:buChar char="•"/>
                      </a:pPr>
                      <a:r>
                        <a:rPr lang="en-US" sz="1600" b="0" kern="1200" dirty="0">
                          <a:solidFill>
                            <a:srgbClr val="404040"/>
                          </a:solidFill>
                          <a:latin typeface="+mn-lt"/>
                          <a:ea typeface="+mn-ea"/>
                          <a:cs typeface="+mn-cs"/>
                        </a:rPr>
                        <a:t>Emergency </a:t>
                      </a:r>
                      <a:r>
                        <a:rPr lang="en-US" sz="1600" b="0" kern="1200" dirty="0" smtClean="0">
                          <a:solidFill>
                            <a:srgbClr val="404040"/>
                          </a:solidFill>
                          <a:latin typeface="+mn-lt"/>
                          <a:ea typeface="+mn-ea"/>
                          <a:cs typeface="+mn-cs"/>
                        </a:rPr>
                        <a:t>Rooms</a:t>
                      </a:r>
                      <a:endParaRPr lang="en-US" sz="1600" b="0" kern="1200" dirty="0">
                        <a:solidFill>
                          <a:srgbClr val="404040"/>
                        </a:solidFill>
                        <a:latin typeface="+mn-lt"/>
                        <a:ea typeface="+mn-ea"/>
                        <a:cs typeface="+mn-cs"/>
                      </a:endParaRPr>
                    </a:p>
                    <a:p>
                      <a:pPr marL="285750" indent="-285750" algn="l" defTabSz="457200" rtl="0" eaLnBrk="1" latinLnBrk="0" hangingPunct="1">
                        <a:lnSpc>
                          <a:spcPct val="200000"/>
                        </a:lnSpc>
                        <a:buClr>
                          <a:schemeClr val="accent1"/>
                        </a:buClr>
                        <a:buFont typeface="Arial" panose="020B0604020202020204" pitchFamily="34" charset="0"/>
                        <a:buChar char="•"/>
                      </a:pPr>
                      <a:r>
                        <a:rPr lang="en-US" sz="1600" b="0" kern="1200" dirty="0">
                          <a:solidFill>
                            <a:srgbClr val="404040"/>
                          </a:solidFill>
                          <a:latin typeface="+mn-lt"/>
                          <a:ea typeface="+mn-ea"/>
                          <a:cs typeface="+mn-cs"/>
                        </a:rPr>
                        <a:t>Observation Services </a:t>
                      </a:r>
                    </a:p>
                    <a:p>
                      <a:pPr marL="285750" indent="-285750" algn="l" defTabSz="457200" rtl="0" eaLnBrk="1" latinLnBrk="0" hangingPunct="1">
                        <a:lnSpc>
                          <a:spcPct val="200000"/>
                        </a:lnSpc>
                        <a:buClr>
                          <a:schemeClr val="accent1"/>
                        </a:buClr>
                        <a:buFont typeface="Arial" panose="020B0604020202020204" pitchFamily="34" charset="0"/>
                        <a:buChar char="•"/>
                      </a:pPr>
                      <a:r>
                        <a:rPr lang="en-US" sz="1600" b="0" kern="1200" dirty="0">
                          <a:solidFill>
                            <a:srgbClr val="404040"/>
                          </a:solidFill>
                          <a:latin typeface="+mn-lt"/>
                          <a:ea typeface="+mn-ea"/>
                          <a:cs typeface="+mn-cs"/>
                        </a:rPr>
                        <a:t>Inpatient </a:t>
                      </a:r>
                      <a:r>
                        <a:rPr lang="en-US" sz="1600" b="0" kern="1200" dirty="0" smtClean="0">
                          <a:solidFill>
                            <a:srgbClr val="404040"/>
                          </a:solidFill>
                          <a:latin typeface="+mn-lt"/>
                          <a:ea typeface="+mn-ea"/>
                          <a:cs typeface="+mn-cs"/>
                        </a:rPr>
                        <a:t>Stays*</a:t>
                      </a:r>
                      <a:endParaRPr lang="en-US" sz="1600" b="0" kern="1200" dirty="0">
                        <a:solidFill>
                          <a:srgbClr val="404040"/>
                        </a:solidFill>
                        <a:latin typeface="+mn-lt"/>
                        <a:ea typeface="+mn-ea"/>
                        <a:cs typeface="+mn-cs"/>
                      </a:endParaRPr>
                    </a:p>
                  </a:txBody>
                  <a:tcPr>
                    <a:solidFill>
                      <a:schemeClr val="bg1">
                        <a:lumMod val="95000"/>
                      </a:schemeClr>
                    </a:solidFill>
                  </a:tcPr>
                </a:tc>
                <a:extLst>
                  <a:ext uri="{0D108BD9-81ED-4DB2-BD59-A6C34878D82A}">
                    <a16:rowId xmlns="" xmlns:a16="http://schemas.microsoft.com/office/drawing/2014/main" val="4156641944"/>
                  </a:ext>
                </a:extLst>
              </a:tr>
            </a:tbl>
          </a:graphicData>
        </a:graphic>
      </p:graphicFrame>
      <p:graphicFrame>
        <p:nvGraphicFramePr>
          <p:cNvPr id="9" name="Table 8">
            <a:extLst>
              <a:ext uri="{FF2B5EF4-FFF2-40B4-BE49-F238E27FC236}">
                <a16:creationId xmlns="" xmlns:a16="http://schemas.microsoft.com/office/drawing/2014/main" id="{377EE142-574E-F546-A88B-DB75E8068F2B}"/>
              </a:ext>
            </a:extLst>
          </p:cNvPr>
          <p:cNvGraphicFramePr>
            <a:graphicFrameLocks noGrp="1"/>
          </p:cNvGraphicFramePr>
          <p:nvPr>
            <p:extLst>
              <p:ext uri="{D42A27DB-BD31-4B8C-83A1-F6EECF244321}">
                <p14:modId xmlns:p14="http://schemas.microsoft.com/office/powerpoint/2010/main" val="3300009702"/>
              </p:ext>
            </p:extLst>
          </p:nvPr>
        </p:nvGraphicFramePr>
        <p:xfrm>
          <a:off x="1490582" y="2410688"/>
          <a:ext cx="4083627" cy="2568683"/>
        </p:xfrm>
        <a:graphic>
          <a:graphicData uri="http://schemas.openxmlformats.org/drawingml/2006/table">
            <a:tbl>
              <a:tblPr firstRow="1" bandRow="1">
                <a:tableStyleId>{5C22544A-7EE6-4342-B048-85BDC9FD1C3A}</a:tableStyleId>
              </a:tblPr>
              <a:tblGrid>
                <a:gridCol w="4083627">
                  <a:extLst>
                    <a:ext uri="{9D8B030D-6E8A-4147-A177-3AD203B41FA5}">
                      <a16:colId xmlns="" xmlns:a16="http://schemas.microsoft.com/office/drawing/2014/main" val="54459556"/>
                    </a:ext>
                  </a:extLst>
                </a:gridCol>
              </a:tblGrid>
              <a:tr h="32289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bg1"/>
                          </a:solidFill>
                        </a:rPr>
                        <a:t>Prior authorization applies to the following services:</a:t>
                      </a:r>
                    </a:p>
                  </a:txBody>
                  <a:tcPr>
                    <a:solidFill>
                      <a:srgbClr val="C99700"/>
                    </a:solidFill>
                  </a:tcPr>
                </a:tc>
                <a:extLst>
                  <a:ext uri="{0D108BD9-81ED-4DB2-BD59-A6C34878D82A}">
                    <a16:rowId xmlns="" xmlns:a16="http://schemas.microsoft.com/office/drawing/2014/main" val="3894168482"/>
                  </a:ext>
                </a:extLst>
              </a:tr>
              <a:tr h="1928603">
                <a:tc>
                  <a:txBody>
                    <a:bodyPr/>
                    <a:lstStyle/>
                    <a:p>
                      <a:pPr marL="285750" indent="-285750" algn="l" defTabSz="457200" rtl="0" eaLnBrk="1" latinLnBrk="0" hangingPunct="1">
                        <a:lnSpc>
                          <a:spcPct val="200000"/>
                        </a:lnSpc>
                        <a:buClr>
                          <a:schemeClr val="accent1"/>
                        </a:buClr>
                        <a:buFont typeface="Arial" panose="020B0604020202020204" pitchFamily="34" charset="0"/>
                        <a:buChar char="•"/>
                      </a:pPr>
                      <a:r>
                        <a:rPr lang="en-US" sz="1600" b="0" kern="1200" dirty="0">
                          <a:solidFill>
                            <a:srgbClr val="404040"/>
                          </a:solidFill>
                          <a:latin typeface="+mn-lt"/>
                          <a:ea typeface="+mn-ea"/>
                          <a:cs typeface="+mn-cs"/>
                        </a:rPr>
                        <a:t>Outpatient</a:t>
                      </a:r>
                    </a:p>
                    <a:p>
                      <a:pPr marL="285750" indent="-285750" algn="l" defTabSz="457200" rtl="0" eaLnBrk="1" latinLnBrk="0" hangingPunct="1">
                        <a:lnSpc>
                          <a:spcPct val="200000"/>
                        </a:lnSpc>
                        <a:buClr>
                          <a:schemeClr val="accent1"/>
                        </a:buClr>
                        <a:buFont typeface="Arial" panose="020B0604020202020204" pitchFamily="34" charset="0"/>
                        <a:buChar char="•"/>
                      </a:pPr>
                      <a:r>
                        <a:rPr lang="en-US" sz="1600" b="0" kern="1200" dirty="0" smtClean="0">
                          <a:solidFill>
                            <a:srgbClr val="404040"/>
                          </a:solidFill>
                          <a:latin typeface="+mn-lt"/>
                          <a:ea typeface="+mn-ea"/>
                          <a:cs typeface="+mn-cs"/>
                        </a:rPr>
                        <a:t>Inpatient procedure</a:t>
                      </a:r>
                      <a:r>
                        <a:rPr lang="en-US" sz="1600" b="0" kern="1200" baseline="0" dirty="0" smtClean="0">
                          <a:solidFill>
                            <a:srgbClr val="404040"/>
                          </a:solidFill>
                          <a:latin typeface="+mn-lt"/>
                          <a:ea typeface="+mn-ea"/>
                          <a:cs typeface="+mn-cs"/>
                        </a:rPr>
                        <a:t>*</a:t>
                      </a:r>
                      <a:endParaRPr lang="en-US" sz="1600" b="0" kern="1200" dirty="0">
                        <a:solidFill>
                          <a:srgbClr val="404040"/>
                        </a:solidFill>
                        <a:latin typeface="+mn-lt"/>
                        <a:ea typeface="+mn-ea"/>
                        <a:cs typeface="+mn-cs"/>
                      </a:endParaRPr>
                    </a:p>
                    <a:p>
                      <a:pPr marL="285750" indent="-285750" algn="l" defTabSz="457200" rtl="0" eaLnBrk="1" latinLnBrk="0" hangingPunct="1">
                        <a:lnSpc>
                          <a:spcPct val="200000"/>
                        </a:lnSpc>
                        <a:buClr>
                          <a:schemeClr val="accent1"/>
                        </a:buClr>
                        <a:buFont typeface="Arial" panose="020B0604020202020204" pitchFamily="34" charset="0"/>
                        <a:buChar char="•"/>
                      </a:pPr>
                      <a:r>
                        <a:rPr lang="en-US" sz="1600" b="0" kern="1200" dirty="0">
                          <a:solidFill>
                            <a:srgbClr val="404040"/>
                          </a:solidFill>
                          <a:latin typeface="+mn-lt"/>
                          <a:ea typeface="+mn-ea"/>
                          <a:cs typeface="+mn-cs"/>
                        </a:rPr>
                        <a:t>Elective / </a:t>
                      </a:r>
                      <a:r>
                        <a:rPr lang="en-US" sz="1600" b="0" kern="1200" dirty="0" smtClean="0">
                          <a:solidFill>
                            <a:srgbClr val="404040"/>
                          </a:solidFill>
                          <a:latin typeface="+mn-lt"/>
                          <a:ea typeface="+mn-ea"/>
                          <a:cs typeface="+mn-cs"/>
                        </a:rPr>
                        <a:t>Non-emergent</a:t>
                      </a:r>
                      <a:endParaRPr lang="en-US" sz="1600" b="0" kern="1200" dirty="0">
                        <a:solidFill>
                          <a:srgbClr val="404040"/>
                        </a:solidFill>
                        <a:latin typeface="+mn-lt"/>
                        <a:ea typeface="+mn-ea"/>
                        <a:cs typeface="+mn-cs"/>
                      </a:endParaRPr>
                    </a:p>
                    <a:p>
                      <a:pPr marL="0" indent="0" algn="ctr">
                        <a:buClr>
                          <a:schemeClr val="accent1"/>
                        </a:buClr>
                        <a:buFont typeface="Arial" panose="020B0604020202020204" pitchFamily="34" charset="0"/>
                        <a:buNone/>
                      </a:pPr>
                      <a:endParaRPr lang="en-US" sz="1200" dirty="0">
                        <a:solidFill>
                          <a:srgbClr val="404040"/>
                        </a:solidFill>
                      </a:endParaRPr>
                    </a:p>
                  </a:txBody>
                  <a:tcPr>
                    <a:solidFill>
                      <a:schemeClr val="bg1">
                        <a:lumMod val="95000"/>
                      </a:schemeClr>
                    </a:solidFill>
                  </a:tcPr>
                </a:tc>
                <a:extLst>
                  <a:ext uri="{0D108BD9-81ED-4DB2-BD59-A6C34878D82A}">
                    <a16:rowId xmlns="" xmlns:a16="http://schemas.microsoft.com/office/drawing/2014/main" val="4156641944"/>
                  </a:ext>
                </a:extLst>
              </a:tr>
            </a:tbl>
          </a:graphicData>
        </a:graphic>
      </p:graphicFrame>
      <p:sp>
        <p:nvSpPr>
          <p:cNvPr id="12" name="Content Placeholder 5">
            <a:extLst>
              <a:ext uri="{FF2B5EF4-FFF2-40B4-BE49-F238E27FC236}">
                <a16:creationId xmlns="" xmlns:a16="http://schemas.microsoft.com/office/drawing/2014/main" id="{55E0AE21-3AB8-B849-9A46-1B549C0674DE}"/>
              </a:ext>
            </a:extLst>
          </p:cNvPr>
          <p:cNvSpPr txBox="1">
            <a:spLocks/>
          </p:cNvSpPr>
          <p:nvPr/>
        </p:nvSpPr>
        <p:spPr>
          <a:xfrm flipH="1">
            <a:off x="1018308" y="5095453"/>
            <a:ext cx="10993582" cy="1201437"/>
          </a:xfrm>
          <a:prstGeom prst="rect">
            <a:avLst/>
          </a:prstGeom>
          <a:noFill/>
        </p:spPr>
        <p:txBody>
          <a:bodyPr>
            <a:noAutofit/>
          </a:bodyPr>
          <a:lstStyle>
            <a:lvl1pPr marL="0" indent="0" algn="l" defTabSz="457200" rtl="0" eaLnBrk="1" fontAlgn="base" hangingPunct="1">
              <a:spcBef>
                <a:spcPts val="0"/>
              </a:spcBef>
              <a:spcAft>
                <a:spcPts val="700"/>
              </a:spcAft>
              <a:buClr>
                <a:schemeClr val="accent1"/>
              </a:buClr>
              <a:buFont typeface="Arial" panose="020B0604020202020204" pitchFamily="34" charset="0"/>
              <a:defRPr sz="1600" kern="1200" baseline="0">
                <a:solidFill>
                  <a:srgbClr val="404040"/>
                </a:solidFill>
                <a:latin typeface="+mn-lt"/>
                <a:ea typeface="ＭＳ Ｐゴシック" charset="0"/>
                <a:cs typeface="ＭＳ Ｐゴシック" panose="020B0600070205080204" pitchFamily="34" charset="-128"/>
              </a:defRPr>
            </a:lvl1pPr>
            <a:lvl2pPr marL="381000" indent="-190500" algn="l" defTabSz="457200" rtl="0" eaLnBrk="1" fontAlgn="base" hangingPunct="1">
              <a:spcBef>
                <a:spcPts val="0"/>
              </a:spcBef>
              <a:spcAft>
                <a:spcPts val="700"/>
              </a:spcAft>
              <a:buClr>
                <a:schemeClr val="accent1"/>
              </a:buClr>
              <a:buFont typeface="Arial"/>
              <a:buChar char="•"/>
              <a:defRPr sz="1600" kern="1200">
                <a:solidFill>
                  <a:srgbClr val="404040"/>
                </a:solidFill>
                <a:latin typeface="+mn-lt"/>
                <a:ea typeface="ＭＳ Ｐゴシック" charset="0"/>
                <a:cs typeface="ＭＳ Ｐゴシック" panose="020B0600070205080204" pitchFamily="34" charset="-128"/>
              </a:defRPr>
            </a:lvl2pPr>
            <a:lvl3pPr marL="698500" indent="-190500" algn="l" defTabSz="457200" rtl="0" eaLnBrk="1" fontAlgn="base" hangingPunct="1">
              <a:spcBef>
                <a:spcPts val="0"/>
              </a:spcBef>
              <a:spcAft>
                <a:spcPts val="700"/>
              </a:spcAft>
              <a:buClr>
                <a:schemeClr val="accent1"/>
              </a:buClr>
              <a:buFont typeface="Lucida Grande" panose="020B0600040502020204" pitchFamily="34" charset="0"/>
              <a:buChar char="­"/>
              <a:defRPr sz="1600" kern="1200">
                <a:solidFill>
                  <a:srgbClr val="404040"/>
                </a:solidFill>
                <a:latin typeface="+mn-lt"/>
                <a:ea typeface="ＭＳ Ｐゴシック" charset="0"/>
                <a:cs typeface="ＭＳ Ｐゴシック" panose="020B0600070205080204" pitchFamily="34" charset="-128"/>
              </a:defRPr>
            </a:lvl3pPr>
            <a:lvl4pPr marL="1016000" indent="-177800"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4pPr>
            <a:lvl5pPr marL="1270000" indent="-164592"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ea typeface="ＭＳ Ｐゴシック" panose="020B0600070205080204" pitchFamily="34" charset="-128"/>
              </a:rPr>
              <a:t>Providers should verify member eligibility and benefits on the secured provider </a:t>
            </a:r>
            <a:r>
              <a:rPr lang="en-US" dirty="0" smtClean="0">
                <a:solidFill>
                  <a:schemeClr val="tx1">
                    <a:lumMod val="75000"/>
                    <a:lumOff val="25000"/>
                  </a:schemeClr>
                </a:solidFill>
                <a:latin typeface="Arial" panose="020B0604020202020204" pitchFamily="34" charset="0"/>
                <a:ea typeface="ＭＳ Ｐゴシック" panose="020B0600070205080204" pitchFamily="34" charset="-128"/>
              </a:rPr>
              <a:t>log-in </a:t>
            </a:r>
            <a:r>
              <a:rPr lang="en-US" dirty="0">
                <a:solidFill>
                  <a:schemeClr val="tx1">
                    <a:lumMod val="75000"/>
                    <a:lumOff val="25000"/>
                  </a:schemeClr>
                </a:solidFill>
                <a:latin typeface="Arial" panose="020B0604020202020204" pitchFamily="34" charset="0"/>
                <a:ea typeface="ＭＳ Ｐゴシック" panose="020B0600070205080204" pitchFamily="34" charset="-128"/>
              </a:rPr>
              <a:t>section at</a:t>
            </a:r>
            <a:r>
              <a:rPr lang="en-US" dirty="0" smtClean="0">
                <a:solidFill>
                  <a:schemeClr val="tx1">
                    <a:lumMod val="75000"/>
                    <a:lumOff val="25000"/>
                  </a:schemeClr>
                </a:solidFill>
                <a:latin typeface="Arial" panose="020B0604020202020204" pitchFamily="34" charset="0"/>
                <a:ea typeface="ＭＳ Ｐゴシック" panose="020B0600070205080204" pitchFamily="34" charset="-128"/>
              </a:rPr>
              <a:t>: </a:t>
            </a:r>
            <a:r>
              <a:rPr lang="en-US" dirty="0">
                <a:solidFill>
                  <a:schemeClr val="tx1">
                    <a:lumMod val="75000"/>
                    <a:lumOff val="25000"/>
                  </a:schemeClr>
                </a:solidFill>
                <a:latin typeface="Arial" panose="020B0604020202020204" pitchFamily="34" charset="0"/>
                <a:ea typeface="ＭＳ Ｐゴシック" panose="020B0600070205080204" pitchFamily="34" charset="-128"/>
                <a:hlinkClick r:id="rId3"/>
              </a:rPr>
              <a:t>https://</a:t>
            </a:r>
            <a:r>
              <a:rPr lang="en-US" dirty="0" smtClean="0">
                <a:solidFill>
                  <a:schemeClr val="tx1">
                    <a:lumMod val="75000"/>
                    <a:lumOff val="25000"/>
                  </a:schemeClr>
                </a:solidFill>
                <a:latin typeface="Arial" panose="020B0604020202020204" pitchFamily="34" charset="0"/>
                <a:ea typeface="ＭＳ Ｐゴシック" panose="020B0600070205080204" pitchFamily="34" charset="-128"/>
                <a:hlinkClick r:id="rId3"/>
              </a:rPr>
              <a:t>www.yoursummithealth.com</a:t>
            </a:r>
            <a:endParaRPr lang="en-US" dirty="0" smtClean="0">
              <a:solidFill>
                <a:srgbClr val="FF0000"/>
              </a:solidFill>
              <a:latin typeface="Arial" panose="020B0604020202020204" pitchFamily="34" charset="0"/>
              <a:ea typeface="ＭＳ Ｐゴシック" panose="020B0600070205080204" pitchFamily="34" charset="-128"/>
            </a:endParaRPr>
          </a:p>
          <a:p>
            <a:r>
              <a:rPr lang="en-US" b="1" dirty="0">
                <a:solidFill>
                  <a:schemeClr val="accent6"/>
                </a:solidFill>
              </a:rPr>
              <a:t>*eviCore will review inpatient requests for medical necessity of the procedure only. Providers can contact Summit Health regarding authorization of an inpatient length of stay.</a:t>
            </a:r>
            <a:r>
              <a:rPr lang="en-US" b="1" dirty="0" smtClean="0">
                <a:solidFill>
                  <a:schemeClr val="accent6"/>
                </a:solidFill>
                <a:latin typeface="Arial" panose="020B0604020202020204" pitchFamily="34" charset="0"/>
                <a:ea typeface="ＭＳ Ｐゴシック" panose="020B0600070205080204" pitchFamily="34" charset="-128"/>
              </a:rPr>
              <a:t> </a:t>
            </a:r>
            <a:endParaRPr lang="en-US" b="1" dirty="0">
              <a:solidFill>
                <a:schemeClr val="accent6"/>
              </a:solidFill>
              <a:latin typeface="Arial" panose="020B0604020202020204" pitchFamily="34" charset="0"/>
              <a:ea typeface="ＭＳ Ｐゴシック" panose="020B0600070205080204" pitchFamily="34" charset="-128"/>
            </a:endParaRPr>
          </a:p>
          <a:p>
            <a:endParaRPr lang="en-US" dirty="0">
              <a:solidFill>
                <a:schemeClr val="tx1">
                  <a:lumMod val="75000"/>
                  <a:lumOff val="25000"/>
                </a:schemeClr>
              </a:solidFill>
              <a:latin typeface="Arial" panose="020B0604020202020204" pitchFamily="34" charset="0"/>
              <a:ea typeface="ＭＳ Ｐゴシック" panose="020B0600070205080204" pitchFamily="34" charset="-128"/>
            </a:endParaRPr>
          </a:p>
        </p:txBody>
      </p:sp>
      <p:grpSp>
        <p:nvGrpSpPr>
          <p:cNvPr id="19" name="Group 18">
            <a:extLst>
              <a:ext uri="{FF2B5EF4-FFF2-40B4-BE49-F238E27FC236}">
                <a16:creationId xmlns="" xmlns:a16="http://schemas.microsoft.com/office/drawing/2014/main" id="{451D19E4-743C-6648-8ECF-E5DD56B3E397}"/>
              </a:ext>
            </a:extLst>
          </p:cNvPr>
          <p:cNvGrpSpPr/>
          <p:nvPr/>
        </p:nvGrpSpPr>
        <p:grpSpPr>
          <a:xfrm>
            <a:off x="301013" y="5374817"/>
            <a:ext cx="687979" cy="687979"/>
            <a:chOff x="261257" y="2934119"/>
            <a:chExt cx="934497" cy="934497"/>
          </a:xfrm>
        </p:grpSpPr>
        <p:sp>
          <p:nvSpPr>
            <p:cNvPr id="18" name="Oval 17">
              <a:extLst>
                <a:ext uri="{FF2B5EF4-FFF2-40B4-BE49-F238E27FC236}">
                  <a16:creationId xmlns="" xmlns:a16="http://schemas.microsoft.com/office/drawing/2014/main" id="{7F744BA2-6C88-0045-9365-1E21CBC26C33}"/>
                </a:ext>
              </a:extLst>
            </p:cNvPr>
            <p:cNvSpPr/>
            <p:nvPr/>
          </p:nvSpPr>
          <p:spPr>
            <a:xfrm>
              <a:off x="261257" y="2934119"/>
              <a:ext cx="934497" cy="934497"/>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sp>
          <p:nvSpPr>
            <p:cNvPr id="16" name="Freeform 116">
              <a:extLst>
                <a:ext uri="{FF2B5EF4-FFF2-40B4-BE49-F238E27FC236}">
                  <a16:creationId xmlns="" xmlns:a16="http://schemas.microsoft.com/office/drawing/2014/main" id="{494325ED-1A4F-D546-B384-02DB27DA652C}"/>
                </a:ext>
              </a:extLst>
            </p:cNvPr>
            <p:cNvSpPr>
              <a:spLocks noChangeArrowheads="1"/>
            </p:cNvSpPr>
            <p:nvPr/>
          </p:nvSpPr>
          <p:spPr bwMode="auto">
            <a:xfrm>
              <a:off x="394312" y="3005288"/>
              <a:ext cx="676390" cy="697862"/>
            </a:xfrm>
            <a:custGeom>
              <a:avLst/>
              <a:gdLst>
                <a:gd name="T0" fmla="*/ 179798 w 445"/>
                <a:gd name="T1" fmla="*/ 71025 h 462"/>
                <a:gd name="T2" fmla="*/ 179798 w 445"/>
                <a:gd name="T3" fmla="*/ 71025 h 462"/>
                <a:gd name="T4" fmla="*/ 119566 w 445"/>
                <a:gd name="T5" fmla="*/ 3574 h 462"/>
                <a:gd name="T6" fmla="*/ 16182 w 445"/>
                <a:gd name="T7" fmla="*/ 110781 h 462"/>
                <a:gd name="T8" fmla="*/ 4045 w 445"/>
                <a:gd name="T9" fmla="*/ 142497 h 462"/>
                <a:gd name="T10" fmla="*/ 36409 w 445"/>
                <a:gd name="T11" fmla="*/ 158578 h 462"/>
                <a:gd name="T12" fmla="*/ 44050 w 445"/>
                <a:gd name="T13" fmla="*/ 154558 h 462"/>
                <a:gd name="T14" fmla="*/ 60232 w 445"/>
                <a:gd name="T15" fmla="*/ 166172 h 462"/>
                <a:gd name="T16" fmla="*/ 71919 w 445"/>
                <a:gd name="T17" fmla="*/ 193867 h 462"/>
                <a:gd name="T18" fmla="*/ 84055 w 445"/>
                <a:gd name="T19" fmla="*/ 201908 h 462"/>
                <a:gd name="T20" fmla="*/ 107879 w 445"/>
                <a:gd name="T21" fmla="*/ 193867 h 462"/>
                <a:gd name="T22" fmla="*/ 111924 w 445"/>
                <a:gd name="T23" fmla="*/ 185827 h 462"/>
                <a:gd name="T24" fmla="*/ 103833 w 445"/>
                <a:gd name="T25" fmla="*/ 174213 h 462"/>
                <a:gd name="T26" fmla="*/ 91697 w 445"/>
                <a:gd name="T27" fmla="*/ 150538 h 462"/>
                <a:gd name="T28" fmla="*/ 103833 w 445"/>
                <a:gd name="T29" fmla="*/ 138477 h 462"/>
                <a:gd name="T30" fmla="*/ 187439 w 445"/>
                <a:gd name="T31" fmla="*/ 158578 h 462"/>
                <a:gd name="T32" fmla="*/ 179798 w 445"/>
                <a:gd name="T33" fmla="*/ 71025 h 462"/>
                <a:gd name="T34" fmla="*/ 175303 w 445"/>
                <a:gd name="T35" fmla="*/ 138477 h 462"/>
                <a:gd name="T36" fmla="*/ 175303 w 445"/>
                <a:gd name="T37" fmla="*/ 138477 h 462"/>
                <a:gd name="T38" fmla="*/ 135747 w 445"/>
                <a:gd name="T39" fmla="*/ 91127 h 462"/>
                <a:gd name="T40" fmla="*/ 127656 w 445"/>
                <a:gd name="T41" fmla="*/ 27695 h 462"/>
                <a:gd name="T42" fmla="*/ 163616 w 445"/>
                <a:gd name="T43" fmla="*/ 79066 h 462"/>
                <a:gd name="T44" fmla="*/ 175303 w 445"/>
                <a:gd name="T45" fmla="*/ 13847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spTree>
    <p:extLst>
      <p:ext uri="{BB962C8B-B14F-4D97-AF65-F5344CB8AC3E}">
        <p14:creationId xmlns:p14="http://schemas.microsoft.com/office/powerpoint/2010/main" val="522336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0"/>
          </p:nvPr>
        </p:nvSpPr>
        <p:spPr>
          <a:xfrm>
            <a:off x="339667" y="320015"/>
            <a:ext cx="8775757" cy="740664"/>
          </a:xfrm>
        </p:spPr>
        <p:txBody>
          <a:bodyPr/>
          <a:lstStyle/>
          <a:p>
            <a:r>
              <a:rPr lang="en-US" dirty="0"/>
              <a:t>Musculoskeletal </a:t>
            </a:r>
            <a:r>
              <a:rPr lang="en-US" dirty="0" smtClean="0"/>
              <a:t>Solution Program Overview</a:t>
            </a:r>
            <a:endParaRPr lang="en-US" dirty="0"/>
          </a:p>
        </p:txBody>
      </p:sp>
      <p:sp>
        <p:nvSpPr>
          <p:cNvPr id="9" name="Text Placeholder 8"/>
          <p:cNvSpPr>
            <a:spLocks noGrp="1"/>
          </p:cNvSpPr>
          <p:nvPr>
            <p:ph type="body" sz="quarter" idx="24"/>
          </p:nvPr>
        </p:nvSpPr>
        <p:spPr/>
        <p:txBody>
          <a:bodyPr/>
          <a:lstStyle/>
          <a:p>
            <a:r>
              <a:rPr lang="en-US" dirty="0"/>
              <a:t>Covered Programs:</a:t>
            </a:r>
          </a:p>
        </p:txBody>
      </p:sp>
      <p:sp>
        <p:nvSpPr>
          <p:cNvPr id="10" name="Content Placeholder 9"/>
          <p:cNvSpPr>
            <a:spLocks noGrp="1"/>
          </p:cNvSpPr>
          <p:nvPr>
            <p:ph sz="half" idx="25"/>
          </p:nvPr>
        </p:nvSpPr>
        <p:spPr>
          <a:xfrm flipH="1">
            <a:off x="339487" y="1990070"/>
            <a:ext cx="6400800" cy="3373667"/>
          </a:xfrm>
        </p:spPr>
        <p:txBody>
          <a:bodyPr numCol="2"/>
          <a:lstStyle/>
          <a:p>
            <a:pPr>
              <a:spcAft>
                <a:spcPts val="300"/>
              </a:spcAft>
            </a:pPr>
            <a:r>
              <a:rPr lang="en-US" b="1" dirty="0"/>
              <a:t>Spine Surgery</a:t>
            </a:r>
            <a:r>
              <a:rPr lang="en-US" dirty="0"/>
              <a:t> </a:t>
            </a:r>
          </a:p>
          <a:p>
            <a:pPr marL="285750" indent="-285750">
              <a:spcAft>
                <a:spcPts val="300"/>
              </a:spcAft>
              <a:buFont typeface="Arial" panose="020B0604020202020204" pitchFamily="34" charset="0"/>
              <a:buChar char="•"/>
            </a:pPr>
            <a:r>
              <a:rPr lang="en-US" sz="1200" dirty="0"/>
              <a:t>Fusions</a:t>
            </a:r>
          </a:p>
          <a:p>
            <a:pPr marL="285750" indent="-285750">
              <a:spcAft>
                <a:spcPts val="300"/>
              </a:spcAft>
              <a:buFont typeface="Arial" panose="020B0604020202020204" pitchFamily="34" charset="0"/>
              <a:buChar char="•"/>
            </a:pPr>
            <a:r>
              <a:rPr lang="en-US" sz="1200" dirty="0"/>
              <a:t>Decompressions</a:t>
            </a:r>
          </a:p>
          <a:p>
            <a:pPr marL="285750" indent="-285750">
              <a:spcAft>
                <a:spcPts val="300"/>
              </a:spcAft>
              <a:buFont typeface="Arial" charset="0"/>
              <a:buChar char="•"/>
            </a:pPr>
            <a:r>
              <a:rPr lang="en-US" sz="1200" dirty="0"/>
              <a:t>Disc replacements</a:t>
            </a:r>
            <a:r>
              <a:rPr lang="en-US" dirty="0"/>
              <a:t/>
            </a:r>
            <a:br>
              <a:rPr lang="en-US" dirty="0"/>
            </a:br>
            <a:endParaRPr lang="en-US" dirty="0"/>
          </a:p>
          <a:p>
            <a:pPr marL="285750" indent="-285750">
              <a:spcAft>
                <a:spcPts val="300"/>
              </a:spcAft>
            </a:pPr>
            <a:r>
              <a:rPr lang="en-US" b="1" dirty="0"/>
              <a:t>Large Joint Surgery</a:t>
            </a:r>
            <a:endParaRPr lang="en-US" i="1" dirty="0"/>
          </a:p>
          <a:p>
            <a:pPr marL="285750" indent="-285750">
              <a:spcAft>
                <a:spcPts val="300"/>
              </a:spcAft>
              <a:buFont typeface="Arial"/>
              <a:buChar char="•"/>
            </a:pPr>
            <a:r>
              <a:rPr lang="en-US" sz="1200" dirty="0"/>
              <a:t>Joint replacement</a:t>
            </a:r>
          </a:p>
          <a:p>
            <a:pPr marL="285750" indent="-285750">
              <a:spcAft>
                <a:spcPts val="300"/>
              </a:spcAft>
              <a:buFont typeface="Arial"/>
              <a:buChar char="•"/>
            </a:pPr>
            <a:r>
              <a:rPr lang="en-US" sz="1200" dirty="0"/>
              <a:t>Arthroscopy</a:t>
            </a:r>
          </a:p>
          <a:p>
            <a:pPr marL="285750" indent="-285750">
              <a:spcAft>
                <a:spcPts val="300"/>
              </a:spcAft>
              <a:buFont typeface="Arial"/>
              <a:buChar char="•"/>
            </a:pPr>
            <a:r>
              <a:rPr lang="en-US" sz="1200" dirty="0"/>
              <a:t>Open procedures</a:t>
            </a:r>
            <a:r>
              <a:rPr lang="en-US" dirty="0"/>
              <a:t/>
            </a:r>
            <a:br>
              <a:rPr lang="en-US" dirty="0"/>
            </a:br>
            <a:endParaRPr lang="en-US" dirty="0"/>
          </a:p>
          <a:p>
            <a:pPr>
              <a:spcAft>
                <a:spcPts val="300"/>
              </a:spcAft>
            </a:pPr>
            <a:r>
              <a:rPr lang="en-US" b="1" dirty="0"/>
              <a:t>Interventional Pain</a:t>
            </a:r>
            <a:endParaRPr lang="en-US" dirty="0"/>
          </a:p>
          <a:p>
            <a:pPr marL="285750" indent="-285750">
              <a:spcAft>
                <a:spcPts val="300"/>
              </a:spcAft>
              <a:buFont typeface="Arial"/>
              <a:buChar char="•"/>
            </a:pPr>
            <a:r>
              <a:rPr lang="en-US" sz="1200" dirty="0"/>
              <a:t>Spinal </a:t>
            </a:r>
            <a:r>
              <a:rPr lang="en-US" sz="1200" dirty="0" smtClean="0"/>
              <a:t>injections/denervation</a:t>
            </a:r>
            <a:endParaRPr lang="en-US" sz="1200" dirty="0"/>
          </a:p>
          <a:p>
            <a:pPr marL="285750" indent="-285750">
              <a:spcAft>
                <a:spcPts val="300"/>
              </a:spcAft>
              <a:buFont typeface="Arial" charset="0"/>
              <a:buChar char="•"/>
            </a:pPr>
            <a:r>
              <a:rPr lang="en-US" sz="1200" dirty="0"/>
              <a:t>Stimulators </a:t>
            </a:r>
            <a:r>
              <a:rPr lang="en-US" sz="1200" dirty="0" smtClean="0"/>
              <a:t>/pain </a:t>
            </a:r>
            <a:r>
              <a:rPr lang="en-US" sz="1200" dirty="0"/>
              <a:t>pumps</a:t>
            </a:r>
          </a:p>
          <a:p>
            <a:pPr>
              <a:spcAft>
                <a:spcPts val="300"/>
              </a:spcAft>
            </a:pPr>
            <a:r>
              <a:rPr lang="en-US" dirty="0"/>
              <a:t/>
            </a:r>
            <a:br>
              <a:rPr lang="en-US" dirty="0"/>
            </a:br>
            <a:endParaRPr lang="en-US" dirty="0"/>
          </a:p>
        </p:txBody>
      </p:sp>
      <p:pic>
        <p:nvPicPr>
          <p:cNvPr id="20" name="Picture Placeholder 19">
            <a:extLst>
              <a:ext uri="{FF2B5EF4-FFF2-40B4-BE49-F238E27FC236}">
                <a16:creationId xmlns:a16="http://schemas.microsoft.com/office/drawing/2014/main" xmlns="" id="{F654EFD7-2EB0-AD4B-8936-8F8A52AA1B68}"/>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p:pic>
      <p:grpSp>
        <p:nvGrpSpPr>
          <p:cNvPr id="2" name="Group 1">
            <a:extLst>
              <a:ext uri="{FF2B5EF4-FFF2-40B4-BE49-F238E27FC236}">
                <a16:creationId xmlns:a16="http://schemas.microsoft.com/office/drawing/2014/main" xmlns="" id="{FFDE0F15-D132-B74B-A93E-D11B78F2B2C2}"/>
              </a:ext>
            </a:extLst>
          </p:cNvPr>
          <p:cNvGrpSpPr/>
          <p:nvPr/>
        </p:nvGrpSpPr>
        <p:grpSpPr>
          <a:xfrm>
            <a:off x="9693804" y="4654135"/>
            <a:ext cx="1364340" cy="1364345"/>
            <a:chOff x="9693804" y="4654135"/>
            <a:chExt cx="1364340" cy="1364345"/>
          </a:xfrm>
        </p:grpSpPr>
        <p:sp>
          <p:nvSpPr>
            <p:cNvPr id="13" name="Oval 12"/>
            <p:cNvSpPr/>
            <p:nvPr/>
          </p:nvSpPr>
          <p:spPr>
            <a:xfrm>
              <a:off x="9693804" y="4654135"/>
              <a:ext cx="1364340" cy="1364345"/>
            </a:xfrm>
            <a:prstGeom prst="ellipse">
              <a:avLst/>
            </a:prstGeom>
            <a:solidFill>
              <a:srgbClr val="002855"/>
            </a:solidFill>
            <a:ln w="349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2855"/>
                </a:solidFill>
                <a:cs typeface="Arial"/>
              </a:endParaRPr>
            </a:p>
          </p:txBody>
        </p:sp>
        <p:sp>
          <p:nvSpPr>
            <p:cNvPr id="7" name="Freeform 23">
              <a:extLst>
                <a:ext uri="{FF2B5EF4-FFF2-40B4-BE49-F238E27FC236}">
                  <a16:creationId xmlns:a16="http://schemas.microsoft.com/office/drawing/2014/main" xmlns="" id="{240B5B71-C2FC-EC43-A78A-C65F8AE1E031}"/>
                </a:ext>
              </a:extLst>
            </p:cNvPr>
            <p:cNvSpPr>
              <a:spLocks noEditPoints="1"/>
            </p:cNvSpPr>
            <p:nvPr/>
          </p:nvSpPr>
          <p:spPr bwMode="auto">
            <a:xfrm>
              <a:off x="10152420" y="5041496"/>
              <a:ext cx="506479" cy="649838"/>
            </a:xfrm>
            <a:custGeom>
              <a:avLst/>
              <a:gdLst>
                <a:gd name="T0" fmla="*/ 25 w 365"/>
                <a:gd name="T1" fmla="*/ 170 h 467"/>
                <a:gd name="T2" fmla="*/ 35 w 365"/>
                <a:gd name="T3" fmla="*/ 165 h 467"/>
                <a:gd name="T4" fmla="*/ 56 w 365"/>
                <a:gd name="T5" fmla="*/ 164 h 467"/>
                <a:gd name="T6" fmla="*/ 100 w 365"/>
                <a:gd name="T7" fmla="*/ 145 h 467"/>
                <a:gd name="T8" fmla="*/ 101 w 365"/>
                <a:gd name="T9" fmla="*/ 100 h 467"/>
                <a:gd name="T10" fmla="*/ 339 w 365"/>
                <a:gd name="T11" fmla="*/ 95 h 467"/>
                <a:gd name="T12" fmla="*/ 329 w 365"/>
                <a:gd name="T13" fmla="*/ 68 h 467"/>
                <a:gd name="T14" fmla="*/ 323 w 365"/>
                <a:gd name="T15" fmla="*/ 50 h 467"/>
                <a:gd name="T16" fmla="*/ 300 w 365"/>
                <a:gd name="T17" fmla="*/ 2 h 467"/>
                <a:gd name="T18" fmla="*/ 0 w 365"/>
                <a:gd name="T19" fmla="*/ 158 h 467"/>
                <a:gd name="T20" fmla="*/ 158 w 365"/>
                <a:gd name="T21" fmla="*/ 467 h 467"/>
                <a:gd name="T22" fmla="*/ 183 w 365"/>
                <a:gd name="T23" fmla="*/ 230 h 467"/>
                <a:gd name="T24" fmla="*/ 339 w 365"/>
                <a:gd name="T25" fmla="*/ 95 h 467"/>
                <a:gd name="T26" fmla="*/ 320 w 365"/>
                <a:gd name="T27" fmla="*/ 73 h 467"/>
                <a:gd name="T28" fmla="*/ 123 w 365"/>
                <a:gd name="T29" fmla="*/ 122 h 467"/>
                <a:gd name="T30" fmla="*/ 93 w 365"/>
                <a:gd name="T31" fmla="*/ 209 h 467"/>
                <a:gd name="T32" fmla="*/ 84 w 365"/>
                <a:gd name="T33" fmla="*/ 456 h 467"/>
                <a:gd name="T34" fmla="*/ 59 w 365"/>
                <a:gd name="T35" fmla="*/ 217 h 467"/>
                <a:gd name="T36" fmla="*/ 51 w 365"/>
                <a:gd name="T37" fmla="*/ 203 h 467"/>
                <a:gd name="T38" fmla="*/ 78 w 365"/>
                <a:gd name="T39" fmla="*/ 196 h 467"/>
                <a:gd name="T40" fmla="*/ 106 w 365"/>
                <a:gd name="T41" fmla="*/ 195 h 467"/>
                <a:gd name="T42" fmla="*/ 180 w 365"/>
                <a:gd name="T43" fmla="*/ 220 h 467"/>
                <a:gd name="T44" fmla="*/ 148 w 365"/>
                <a:gd name="T45" fmla="*/ 456 h 467"/>
                <a:gd name="T46" fmla="*/ 111 w 365"/>
                <a:gd name="T47" fmla="*/ 230 h 467"/>
                <a:gd name="T48" fmla="*/ 114 w 365"/>
                <a:gd name="T49" fmla="*/ 161 h 467"/>
                <a:gd name="T50" fmla="*/ 39 w 365"/>
                <a:gd name="T51" fmla="*/ 175 h 467"/>
                <a:gd name="T52" fmla="*/ 32 w 365"/>
                <a:gd name="T53" fmla="*/ 225 h 467"/>
                <a:gd name="T54" fmla="*/ 10 w 365"/>
                <a:gd name="T55" fmla="*/ 456 h 467"/>
                <a:gd name="T56" fmla="*/ 10 w 365"/>
                <a:gd name="T57" fmla="*/ 164 h 467"/>
                <a:gd name="T58" fmla="*/ 299 w 365"/>
                <a:gd name="T59" fmla="*/ 14 h 467"/>
                <a:gd name="T60" fmla="*/ 111 w 365"/>
                <a:gd name="T61" fmla="*/ 98 h 467"/>
                <a:gd name="T62" fmla="*/ 110 w 365"/>
                <a:gd name="T63" fmla="*/ 148 h 467"/>
                <a:gd name="T64" fmla="*/ 135 w 365"/>
                <a:gd name="T65" fmla="*/ 168 h 467"/>
                <a:gd name="T66" fmla="*/ 351 w 365"/>
                <a:gd name="T67" fmla="*/ 15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5" h="467">
                  <a:moveTo>
                    <a:pt x="80" y="107"/>
                  </a:moveTo>
                  <a:cubicBezTo>
                    <a:pt x="34" y="124"/>
                    <a:pt x="25" y="139"/>
                    <a:pt x="25" y="170"/>
                  </a:cubicBezTo>
                  <a:cubicBezTo>
                    <a:pt x="25" y="172"/>
                    <a:pt x="25" y="172"/>
                    <a:pt x="25" y="172"/>
                  </a:cubicBezTo>
                  <a:cubicBezTo>
                    <a:pt x="28" y="169"/>
                    <a:pt x="31" y="167"/>
                    <a:pt x="35" y="165"/>
                  </a:cubicBezTo>
                  <a:cubicBezTo>
                    <a:pt x="40" y="164"/>
                    <a:pt x="44" y="163"/>
                    <a:pt x="49" y="163"/>
                  </a:cubicBezTo>
                  <a:cubicBezTo>
                    <a:pt x="51" y="163"/>
                    <a:pt x="54" y="163"/>
                    <a:pt x="56" y="164"/>
                  </a:cubicBezTo>
                  <a:cubicBezTo>
                    <a:pt x="65" y="156"/>
                    <a:pt x="79" y="145"/>
                    <a:pt x="96" y="145"/>
                  </a:cubicBezTo>
                  <a:cubicBezTo>
                    <a:pt x="97" y="145"/>
                    <a:pt x="98" y="145"/>
                    <a:pt x="100" y="145"/>
                  </a:cubicBezTo>
                  <a:cubicBezTo>
                    <a:pt x="102" y="138"/>
                    <a:pt x="103" y="130"/>
                    <a:pt x="103" y="122"/>
                  </a:cubicBezTo>
                  <a:cubicBezTo>
                    <a:pt x="103" y="113"/>
                    <a:pt x="103" y="109"/>
                    <a:pt x="101" y="100"/>
                  </a:cubicBezTo>
                  <a:cubicBezTo>
                    <a:pt x="94" y="103"/>
                    <a:pt x="85" y="105"/>
                    <a:pt x="80" y="107"/>
                  </a:cubicBezTo>
                  <a:moveTo>
                    <a:pt x="339" y="95"/>
                  </a:moveTo>
                  <a:cubicBezTo>
                    <a:pt x="338" y="93"/>
                    <a:pt x="338" y="93"/>
                    <a:pt x="338" y="93"/>
                  </a:cubicBezTo>
                  <a:cubicBezTo>
                    <a:pt x="329" y="68"/>
                    <a:pt x="329" y="68"/>
                    <a:pt x="329" y="68"/>
                  </a:cubicBezTo>
                  <a:cubicBezTo>
                    <a:pt x="323" y="50"/>
                    <a:pt x="323" y="50"/>
                    <a:pt x="323" y="50"/>
                  </a:cubicBezTo>
                  <a:cubicBezTo>
                    <a:pt x="323" y="50"/>
                    <a:pt x="323" y="50"/>
                    <a:pt x="323" y="50"/>
                  </a:cubicBezTo>
                  <a:cubicBezTo>
                    <a:pt x="305" y="0"/>
                    <a:pt x="305" y="0"/>
                    <a:pt x="305" y="0"/>
                  </a:cubicBezTo>
                  <a:cubicBezTo>
                    <a:pt x="300" y="2"/>
                    <a:pt x="300" y="2"/>
                    <a:pt x="300" y="2"/>
                  </a:cubicBezTo>
                  <a:cubicBezTo>
                    <a:pt x="298" y="3"/>
                    <a:pt x="107" y="70"/>
                    <a:pt x="62" y="87"/>
                  </a:cubicBezTo>
                  <a:cubicBezTo>
                    <a:pt x="19" y="102"/>
                    <a:pt x="1" y="122"/>
                    <a:pt x="0" y="158"/>
                  </a:cubicBezTo>
                  <a:cubicBezTo>
                    <a:pt x="0" y="467"/>
                    <a:pt x="0" y="467"/>
                    <a:pt x="0" y="467"/>
                  </a:cubicBezTo>
                  <a:cubicBezTo>
                    <a:pt x="158" y="467"/>
                    <a:pt x="158" y="467"/>
                    <a:pt x="158" y="467"/>
                  </a:cubicBezTo>
                  <a:cubicBezTo>
                    <a:pt x="158" y="276"/>
                    <a:pt x="158" y="276"/>
                    <a:pt x="158" y="276"/>
                  </a:cubicBezTo>
                  <a:cubicBezTo>
                    <a:pt x="158" y="241"/>
                    <a:pt x="182" y="231"/>
                    <a:pt x="183" y="230"/>
                  </a:cubicBezTo>
                  <a:cubicBezTo>
                    <a:pt x="365" y="166"/>
                    <a:pt x="365" y="166"/>
                    <a:pt x="365" y="166"/>
                  </a:cubicBezTo>
                  <a:lnTo>
                    <a:pt x="339" y="95"/>
                  </a:lnTo>
                  <a:close/>
                  <a:moveTo>
                    <a:pt x="313" y="54"/>
                  </a:moveTo>
                  <a:cubicBezTo>
                    <a:pt x="320" y="73"/>
                    <a:pt x="320" y="73"/>
                    <a:pt x="320" y="73"/>
                  </a:cubicBezTo>
                  <a:cubicBezTo>
                    <a:pt x="253" y="97"/>
                    <a:pt x="150" y="134"/>
                    <a:pt x="142" y="137"/>
                  </a:cubicBezTo>
                  <a:cubicBezTo>
                    <a:pt x="135" y="128"/>
                    <a:pt x="123" y="122"/>
                    <a:pt x="123" y="122"/>
                  </a:cubicBezTo>
                  <a:lnTo>
                    <a:pt x="313" y="54"/>
                  </a:lnTo>
                  <a:close/>
                  <a:moveTo>
                    <a:pt x="93" y="209"/>
                  </a:moveTo>
                  <a:cubicBezTo>
                    <a:pt x="84" y="212"/>
                    <a:pt x="84" y="212"/>
                    <a:pt x="84" y="212"/>
                  </a:cubicBezTo>
                  <a:cubicBezTo>
                    <a:pt x="84" y="456"/>
                    <a:pt x="84" y="456"/>
                    <a:pt x="84" y="456"/>
                  </a:cubicBezTo>
                  <a:cubicBezTo>
                    <a:pt x="59" y="456"/>
                    <a:pt x="59" y="456"/>
                    <a:pt x="59" y="456"/>
                  </a:cubicBezTo>
                  <a:cubicBezTo>
                    <a:pt x="59" y="217"/>
                    <a:pt x="59" y="217"/>
                    <a:pt x="59" y="217"/>
                  </a:cubicBezTo>
                  <a:cubicBezTo>
                    <a:pt x="57" y="213"/>
                    <a:pt x="57" y="213"/>
                    <a:pt x="57" y="213"/>
                  </a:cubicBezTo>
                  <a:cubicBezTo>
                    <a:pt x="55" y="210"/>
                    <a:pt x="52" y="206"/>
                    <a:pt x="51" y="203"/>
                  </a:cubicBezTo>
                  <a:cubicBezTo>
                    <a:pt x="54" y="205"/>
                    <a:pt x="57" y="206"/>
                    <a:pt x="60" y="206"/>
                  </a:cubicBezTo>
                  <a:cubicBezTo>
                    <a:pt x="68" y="206"/>
                    <a:pt x="72" y="201"/>
                    <a:pt x="78" y="196"/>
                  </a:cubicBezTo>
                  <a:cubicBezTo>
                    <a:pt x="89" y="184"/>
                    <a:pt x="95" y="181"/>
                    <a:pt x="100" y="184"/>
                  </a:cubicBezTo>
                  <a:cubicBezTo>
                    <a:pt x="104" y="187"/>
                    <a:pt x="106" y="191"/>
                    <a:pt x="106" y="195"/>
                  </a:cubicBezTo>
                  <a:cubicBezTo>
                    <a:pt x="105" y="201"/>
                    <a:pt x="101" y="206"/>
                    <a:pt x="93" y="209"/>
                  </a:cubicBezTo>
                  <a:moveTo>
                    <a:pt x="180" y="220"/>
                  </a:moveTo>
                  <a:cubicBezTo>
                    <a:pt x="180" y="220"/>
                    <a:pt x="148" y="232"/>
                    <a:pt x="148" y="276"/>
                  </a:cubicBezTo>
                  <a:cubicBezTo>
                    <a:pt x="148" y="456"/>
                    <a:pt x="148" y="456"/>
                    <a:pt x="148" y="456"/>
                  </a:cubicBezTo>
                  <a:cubicBezTo>
                    <a:pt x="111" y="456"/>
                    <a:pt x="111" y="456"/>
                    <a:pt x="111" y="456"/>
                  </a:cubicBezTo>
                  <a:cubicBezTo>
                    <a:pt x="111" y="230"/>
                    <a:pt x="111" y="230"/>
                    <a:pt x="111" y="230"/>
                  </a:cubicBezTo>
                  <a:cubicBezTo>
                    <a:pt x="124" y="222"/>
                    <a:pt x="131" y="211"/>
                    <a:pt x="132" y="198"/>
                  </a:cubicBezTo>
                  <a:cubicBezTo>
                    <a:pt x="134" y="183"/>
                    <a:pt x="126" y="169"/>
                    <a:pt x="114" y="161"/>
                  </a:cubicBezTo>
                  <a:cubicBezTo>
                    <a:pt x="89" y="147"/>
                    <a:pt x="69" y="166"/>
                    <a:pt x="59" y="176"/>
                  </a:cubicBezTo>
                  <a:cubicBezTo>
                    <a:pt x="53" y="173"/>
                    <a:pt x="46" y="173"/>
                    <a:pt x="39" y="175"/>
                  </a:cubicBezTo>
                  <a:cubicBezTo>
                    <a:pt x="30" y="179"/>
                    <a:pt x="23" y="189"/>
                    <a:pt x="23" y="199"/>
                  </a:cubicBezTo>
                  <a:cubicBezTo>
                    <a:pt x="23" y="209"/>
                    <a:pt x="29" y="219"/>
                    <a:pt x="32" y="225"/>
                  </a:cubicBezTo>
                  <a:cubicBezTo>
                    <a:pt x="32" y="456"/>
                    <a:pt x="32" y="456"/>
                    <a:pt x="32" y="456"/>
                  </a:cubicBezTo>
                  <a:cubicBezTo>
                    <a:pt x="10" y="456"/>
                    <a:pt x="10" y="456"/>
                    <a:pt x="10" y="456"/>
                  </a:cubicBezTo>
                  <a:cubicBezTo>
                    <a:pt x="10" y="169"/>
                    <a:pt x="10" y="169"/>
                    <a:pt x="10" y="169"/>
                  </a:cubicBezTo>
                  <a:cubicBezTo>
                    <a:pt x="10" y="164"/>
                    <a:pt x="10" y="164"/>
                    <a:pt x="10" y="164"/>
                  </a:cubicBezTo>
                  <a:cubicBezTo>
                    <a:pt x="11" y="133"/>
                    <a:pt x="19" y="113"/>
                    <a:pt x="66" y="97"/>
                  </a:cubicBezTo>
                  <a:cubicBezTo>
                    <a:pt x="107" y="82"/>
                    <a:pt x="268" y="25"/>
                    <a:pt x="299" y="14"/>
                  </a:cubicBezTo>
                  <a:cubicBezTo>
                    <a:pt x="304" y="28"/>
                    <a:pt x="304" y="28"/>
                    <a:pt x="304" y="28"/>
                  </a:cubicBezTo>
                  <a:cubicBezTo>
                    <a:pt x="111" y="98"/>
                    <a:pt x="111" y="98"/>
                    <a:pt x="111" y="98"/>
                  </a:cubicBezTo>
                  <a:cubicBezTo>
                    <a:pt x="113" y="106"/>
                    <a:pt x="114" y="114"/>
                    <a:pt x="114" y="122"/>
                  </a:cubicBezTo>
                  <a:cubicBezTo>
                    <a:pt x="114" y="131"/>
                    <a:pt x="113" y="139"/>
                    <a:pt x="110" y="148"/>
                  </a:cubicBezTo>
                  <a:cubicBezTo>
                    <a:pt x="113" y="149"/>
                    <a:pt x="116" y="150"/>
                    <a:pt x="119" y="152"/>
                  </a:cubicBezTo>
                  <a:cubicBezTo>
                    <a:pt x="126" y="156"/>
                    <a:pt x="131" y="161"/>
                    <a:pt x="135" y="168"/>
                  </a:cubicBezTo>
                  <a:cubicBezTo>
                    <a:pt x="329" y="98"/>
                    <a:pt x="329" y="98"/>
                    <a:pt x="329" y="98"/>
                  </a:cubicBezTo>
                  <a:cubicBezTo>
                    <a:pt x="351" y="159"/>
                    <a:pt x="351" y="159"/>
                    <a:pt x="351" y="159"/>
                  </a:cubicBezTo>
                  <a:lnTo>
                    <a:pt x="180" y="2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1" name="TextBox 10"/>
          <p:cNvSpPr txBox="1"/>
          <p:nvPr/>
        </p:nvSpPr>
        <p:spPr>
          <a:xfrm>
            <a:off x="339488" y="5440859"/>
            <a:ext cx="785894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solidFill>
                  <a:srgbClr val="7F7F7F"/>
                </a:solidFill>
              </a:rPr>
              <a:t>To find a </a:t>
            </a:r>
            <a:r>
              <a:rPr lang="en-US" sz="1400" b="1" dirty="0">
                <a:solidFill>
                  <a:srgbClr val="7F7F7F"/>
                </a:solidFill>
              </a:rPr>
              <a:t>complete list </a:t>
            </a:r>
            <a:r>
              <a:rPr lang="en-US" sz="1400" dirty="0">
                <a:solidFill>
                  <a:srgbClr val="7F7F7F"/>
                </a:solidFill>
              </a:rPr>
              <a:t>of </a:t>
            </a:r>
            <a:r>
              <a:rPr lang="en-US" sz="1400" dirty="0" smtClean="0">
                <a:solidFill>
                  <a:srgbClr val="7F7F7F"/>
                </a:solidFill>
              </a:rPr>
              <a:t>Current </a:t>
            </a:r>
            <a:r>
              <a:rPr lang="en-US" sz="1400" dirty="0">
                <a:solidFill>
                  <a:srgbClr val="7F7F7F"/>
                </a:solidFill>
              </a:rPr>
              <a:t>Procedural Terminology (CPT) codes that </a:t>
            </a:r>
            <a:r>
              <a:rPr lang="en-US" sz="1400" b="1" dirty="0">
                <a:solidFill>
                  <a:srgbClr val="7F7F7F"/>
                </a:solidFill>
              </a:rPr>
              <a:t>require prior authorization through eviCore</a:t>
            </a:r>
            <a:r>
              <a:rPr lang="en-US" sz="1400" dirty="0">
                <a:solidFill>
                  <a:srgbClr val="7F7F7F"/>
                </a:solidFill>
              </a:rPr>
              <a:t>, please visit:</a:t>
            </a:r>
          </a:p>
          <a:p>
            <a:pPr algn="ctr"/>
            <a:r>
              <a:rPr lang="en-US" sz="1600" dirty="0">
                <a:solidFill>
                  <a:srgbClr val="002855">
                    <a:lumMod val="50000"/>
                    <a:lumOff val="50000"/>
                  </a:srgbClr>
                </a:solidFill>
                <a:hlinkClick r:id="rId4"/>
              </a:rPr>
              <a:t>https://</a:t>
            </a:r>
            <a:r>
              <a:rPr lang="en-US" sz="1600" dirty="0" smtClean="0">
                <a:solidFill>
                  <a:srgbClr val="002855">
                    <a:lumMod val="50000"/>
                    <a:lumOff val="50000"/>
                  </a:srgbClr>
                </a:solidFill>
                <a:hlinkClick r:id="rId4"/>
              </a:rPr>
              <a:t>www.evicore.com/resources/healthplan/SummitHealth </a:t>
            </a:r>
            <a:endParaRPr lang="en-US" sz="1600" dirty="0">
              <a:solidFill>
                <a:srgbClr val="002855">
                  <a:lumMod val="50000"/>
                  <a:lumOff val="50000"/>
                </a:srgbClr>
              </a:solidFill>
            </a:endParaRPr>
          </a:p>
        </p:txBody>
      </p:sp>
    </p:spTree>
    <p:extLst>
      <p:ext uri="{BB962C8B-B14F-4D97-AF65-F5344CB8AC3E}">
        <p14:creationId xmlns:p14="http://schemas.microsoft.com/office/powerpoint/2010/main" val="381052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Submitting </a:t>
            </a:r>
            <a:r>
              <a:rPr lang="en-US" dirty="0"/>
              <a:t>Requests</a:t>
            </a:r>
          </a:p>
        </p:txBody>
      </p:sp>
    </p:spTree>
    <p:extLst>
      <p:ext uri="{BB962C8B-B14F-4D97-AF65-F5344CB8AC3E}">
        <p14:creationId xmlns:p14="http://schemas.microsoft.com/office/powerpoint/2010/main" val="2752567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 xmlns:a16="http://schemas.microsoft.com/office/drawing/2014/main" id="{60BA208B-94BE-E444-A073-C1038302FB44}"/>
              </a:ext>
            </a:extLst>
          </p:cNvPr>
          <p:cNvSpPr>
            <a:spLocks noGrp="1"/>
          </p:cNvSpPr>
          <p:nvPr>
            <p:ph type="body" sz="quarter" idx="24"/>
          </p:nvPr>
        </p:nvSpPr>
        <p:spPr/>
        <p:txBody>
          <a:bodyPr/>
          <a:lstStyle/>
          <a:p>
            <a:r>
              <a:rPr lang="en-US" dirty="0"/>
              <a:t>eviCore Provider Portal (preferred)</a:t>
            </a:r>
          </a:p>
          <a:p>
            <a:endParaRPr lang="en-US" dirty="0"/>
          </a:p>
          <a:p>
            <a:endParaRPr lang="en-US" dirty="0"/>
          </a:p>
        </p:txBody>
      </p:sp>
      <p:sp>
        <p:nvSpPr>
          <p:cNvPr id="17" name="Content Placeholder 16">
            <a:extLst>
              <a:ext uri="{FF2B5EF4-FFF2-40B4-BE49-F238E27FC236}">
                <a16:creationId xmlns="" xmlns:a16="http://schemas.microsoft.com/office/drawing/2014/main" id="{01A6FA0A-A3D5-BA43-A971-DA0A1083D192}"/>
              </a:ext>
            </a:extLst>
          </p:cNvPr>
          <p:cNvSpPr>
            <a:spLocks noGrp="1"/>
          </p:cNvSpPr>
          <p:nvPr>
            <p:ph sz="half" idx="25"/>
          </p:nvPr>
        </p:nvSpPr>
        <p:spPr>
          <a:xfrm flipH="1">
            <a:off x="339486" y="1990071"/>
            <a:ext cx="5684795" cy="3288511"/>
          </a:xfrm>
        </p:spPr>
        <p:txBody>
          <a:bodyPr/>
          <a:lstStyle/>
          <a:p>
            <a:r>
              <a:rPr lang="en-US" dirty="0"/>
              <a:t>The eviCore online portal www.eviCore.com is the quickest, most efficient way to request prior authorization and check authorization </a:t>
            </a:r>
            <a:r>
              <a:rPr lang="en-US" dirty="0" smtClean="0"/>
              <a:t>status, </a:t>
            </a:r>
            <a:r>
              <a:rPr lang="en-US" dirty="0"/>
              <a:t>and </a:t>
            </a:r>
            <a:r>
              <a:rPr lang="en-US" dirty="0" smtClean="0"/>
              <a:t>it’s </a:t>
            </a:r>
            <a:r>
              <a:rPr lang="en-US" dirty="0"/>
              <a:t>available 24/7</a:t>
            </a:r>
          </a:p>
          <a:p>
            <a:endParaRPr lang="en-US" dirty="0"/>
          </a:p>
          <a:p>
            <a:endParaRPr lang="en-US" dirty="0"/>
          </a:p>
        </p:txBody>
      </p:sp>
      <p:sp>
        <p:nvSpPr>
          <p:cNvPr id="9" name="Text Placeholder 8">
            <a:extLst>
              <a:ext uri="{FF2B5EF4-FFF2-40B4-BE49-F238E27FC236}">
                <a16:creationId xmlns="" xmlns:a16="http://schemas.microsoft.com/office/drawing/2014/main" id="{46756438-78E2-CC46-AE74-AA4FD48A7A85}"/>
              </a:ext>
            </a:extLst>
          </p:cNvPr>
          <p:cNvSpPr>
            <a:spLocks noGrp="1"/>
          </p:cNvSpPr>
          <p:nvPr>
            <p:ph type="body" sz="quarter" idx="20"/>
          </p:nvPr>
        </p:nvSpPr>
        <p:spPr/>
        <p:txBody>
          <a:bodyPr/>
          <a:lstStyle/>
          <a:p>
            <a:r>
              <a:rPr lang="en-US" dirty="0"/>
              <a:t>Methods to Submit Prior Authorization Requests</a:t>
            </a:r>
          </a:p>
        </p:txBody>
      </p:sp>
      <p:grpSp>
        <p:nvGrpSpPr>
          <p:cNvPr id="25" name="Group 24">
            <a:extLst>
              <a:ext uri="{FF2B5EF4-FFF2-40B4-BE49-F238E27FC236}">
                <a16:creationId xmlns="" xmlns:a16="http://schemas.microsoft.com/office/drawing/2014/main" id="{8762A0C1-E3D9-C741-BA7F-4BD7CD1510BA}"/>
              </a:ext>
            </a:extLst>
          </p:cNvPr>
          <p:cNvGrpSpPr/>
          <p:nvPr/>
        </p:nvGrpSpPr>
        <p:grpSpPr>
          <a:xfrm>
            <a:off x="6620042" y="1828800"/>
            <a:ext cx="5213369" cy="3859306"/>
            <a:chOff x="363667" y="1665305"/>
            <a:chExt cx="5863878" cy="4340859"/>
          </a:xfrm>
        </p:grpSpPr>
        <p:sp>
          <p:nvSpPr>
            <p:cNvPr id="26" name="Rectangle 25">
              <a:extLst>
                <a:ext uri="{FF2B5EF4-FFF2-40B4-BE49-F238E27FC236}">
                  <a16:creationId xmlns="" xmlns:a16="http://schemas.microsoft.com/office/drawing/2014/main" id="{2C440368-1DE8-564B-A161-1466F9E36496}"/>
                </a:ext>
              </a:extLst>
            </p:cNvPr>
            <p:cNvSpPr>
              <a:spLocks noChangeArrowheads="1"/>
            </p:cNvSpPr>
            <p:nvPr/>
          </p:nvSpPr>
          <p:spPr bwMode="auto">
            <a:xfrm>
              <a:off x="363667" y="1665305"/>
              <a:ext cx="5863878" cy="4340859"/>
            </a:xfrm>
            <a:prstGeom prst="rect">
              <a:avLst/>
            </a:prstGeom>
            <a:blipFill dpi="0" rotWithShape="1">
              <a:blip r:embed="rId3"/>
              <a:srcRect/>
              <a:stretch>
                <a:fillRect/>
              </a:stretch>
            </a:blipFill>
            <a:ln>
              <a:noFill/>
            </a:ln>
            <a:effectLst>
              <a:outerShdw blurRad="50800" dist="38100" dir="5400000" algn="t" rotWithShape="0">
                <a:srgbClr val="000000">
                  <a:alpha val="39999"/>
                </a:srgbClr>
              </a:outerShdw>
            </a:effectLst>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prstClr val="white"/>
                </a:solidFill>
                <a:latin typeface="Arial"/>
                <a:cs typeface="+mn-cs"/>
              </a:endParaRPr>
            </a:p>
          </p:txBody>
        </p:sp>
        <p:pic>
          <p:nvPicPr>
            <p:cNvPr id="27" name="Picture 2">
              <a:extLst>
                <a:ext uri="{FF2B5EF4-FFF2-40B4-BE49-F238E27FC236}">
                  <a16:creationId xmlns="" xmlns:a16="http://schemas.microsoft.com/office/drawing/2014/main" id="{9C08C7A0-9AC1-A448-9B66-81CC6FC67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15" y="1795357"/>
              <a:ext cx="5648181" cy="313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a:extLst>
                <a:ext uri="{FF2B5EF4-FFF2-40B4-BE49-F238E27FC236}">
                  <a16:creationId xmlns="" xmlns:a16="http://schemas.microsoft.com/office/drawing/2014/main" id="{0D6A6FFC-4F3C-6941-B558-BDBB593808F3}"/>
                </a:ext>
              </a:extLst>
            </p:cNvPr>
            <p:cNvGrpSpPr/>
            <p:nvPr/>
          </p:nvGrpSpPr>
          <p:grpSpPr>
            <a:xfrm>
              <a:off x="4056673" y="4375452"/>
              <a:ext cx="1550751" cy="1550751"/>
              <a:chOff x="197510" y="738760"/>
              <a:chExt cx="1993392" cy="1993392"/>
            </a:xfrm>
          </p:grpSpPr>
          <p:sp>
            <p:nvSpPr>
              <p:cNvPr id="29" name="Oval 28">
                <a:extLst>
                  <a:ext uri="{FF2B5EF4-FFF2-40B4-BE49-F238E27FC236}">
                    <a16:creationId xmlns="" xmlns:a16="http://schemas.microsoft.com/office/drawing/2014/main" id="{22F15B50-7903-424D-9438-27580F74C10F}"/>
                  </a:ext>
                </a:extLst>
              </p:cNvPr>
              <p:cNvSpPr/>
              <p:nvPr/>
            </p:nvSpPr>
            <p:spPr>
              <a:xfrm>
                <a:off x="197510" y="738760"/>
                <a:ext cx="1993392" cy="1993392"/>
              </a:xfrm>
              <a:prstGeom prst="ellipse">
                <a:avLst/>
              </a:prstGeom>
              <a:solidFill>
                <a:srgbClr val="002855"/>
              </a:solidFill>
              <a:ln w="12700">
                <a:solidFill>
                  <a:schemeClr val="bg1"/>
                </a:solidFill>
              </a:ln>
              <a:effectLst/>
            </p:spPr>
            <p:txBody>
              <a:bodyPr wrap="none" anchor="ctr"/>
              <a:lstStyle/>
              <a:p>
                <a:endParaRPr lang="en-US" dirty="0">
                  <a:solidFill>
                    <a:srgbClr val="000000"/>
                  </a:solidFill>
                </a:endParaRPr>
              </a:p>
            </p:txBody>
          </p:sp>
          <p:sp>
            <p:nvSpPr>
              <p:cNvPr id="30" name="TextBox 29">
                <a:extLst>
                  <a:ext uri="{FF2B5EF4-FFF2-40B4-BE49-F238E27FC236}">
                    <a16:creationId xmlns="" xmlns:a16="http://schemas.microsoft.com/office/drawing/2014/main" id="{88C4B063-2908-304E-B35C-8E0E2B353976}"/>
                  </a:ext>
                </a:extLst>
              </p:cNvPr>
              <p:cNvSpPr txBox="1"/>
              <p:nvPr/>
            </p:nvSpPr>
            <p:spPr>
              <a:xfrm>
                <a:off x="729344" y="1970717"/>
                <a:ext cx="929724" cy="474753"/>
              </a:xfrm>
              <a:prstGeom prst="rect">
                <a:avLst/>
              </a:prstGeom>
              <a:noFill/>
            </p:spPr>
            <p:txBody>
              <a:bodyPr wrap="none" rtlCol="0">
                <a:spAutoFit/>
              </a:bodyPr>
              <a:lstStyle/>
              <a:p>
                <a:pPr algn="ctr"/>
                <a:r>
                  <a:rPr lang="en-US" b="1" dirty="0">
                    <a:solidFill>
                      <a:prstClr val="white"/>
                    </a:solidFill>
                  </a:rPr>
                  <a:t>WEB</a:t>
                </a:r>
              </a:p>
            </p:txBody>
          </p:sp>
          <p:sp>
            <p:nvSpPr>
              <p:cNvPr id="31" name="Freeform 45">
                <a:extLst>
                  <a:ext uri="{FF2B5EF4-FFF2-40B4-BE49-F238E27FC236}">
                    <a16:creationId xmlns="" xmlns:a16="http://schemas.microsoft.com/office/drawing/2014/main" id="{8706D20E-94DE-4243-8782-D430CC6A73B0}"/>
                  </a:ext>
                </a:extLst>
              </p:cNvPr>
              <p:cNvSpPr>
                <a:spLocks noChangeArrowheads="1"/>
              </p:cNvSpPr>
              <p:nvPr/>
            </p:nvSpPr>
            <p:spPr bwMode="auto">
              <a:xfrm>
                <a:off x="801535" y="1138327"/>
                <a:ext cx="785343" cy="790266"/>
              </a:xfrm>
              <a:custGeom>
                <a:avLst/>
                <a:gdLst>
                  <a:gd name="T0" fmla="*/ 72075278 w 588"/>
                  <a:gd name="T1" fmla="*/ 56019554 h 524"/>
                  <a:gd name="T2" fmla="*/ 72075278 w 588"/>
                  <a:gd name="T3" fmla="*/ 56019554 h 524"/>
                  <a:gd name="T4" fmla="*/ 53766324 w 588"/>
                  <a:gd name="T5" fmla="*/ 56019554 h 524"/>
                  <a:gd name="T6" fmla="*/ 49253450 w 588"/>
                  <a:gd name="T7" fmla="*/ 56019554 h 524"/>
                  <a:gd name="T8" fmla="*/ 49253450 w 588"/>
                  <a:gd name="T9" fmla="*/ 62388158 h 524"/>
                  <a:gd name="T10" fmla="*/ 53766324 w 588"/>
                  <a:gd name="T11" fmla="*/ 67067360 h 524"/>
                  <a:gd name="T12" fmla="*/ 53766324 w 588"/>
                  <a:gd name="T13" fmla="*/ 67976954 h 524"/>
                  <a:gd name="T14" fmla="*/ 21919109 w 588"/>
                  <a:gd name="T15" fmla="*/ 67976954 h 524"/>
                  <a:gd name="T16" fmla="*/ 21919109 w 588"/>
                  <a:gd name="T17" fmla="*/ 67067360 h 524"/>
                  <a:gd name="T18" fmla="*/ 27334342 w 588"/>
                  <a:gd name="T19" fmla="*/ 62388158 h 524"/>
                  <a:gd name="T20" fmla="*/ 27334342 w 588"/>
                  <a:gd name="T21" fmla="*/ 56019554 h 524"/>
                  <a:gd name="T22" fmla="*/ 21919109 w 588"/>
                  <a:gd name="T23" fmla="*/ 56019554 h 524"/>
                  <a:gd name="T24" fmla="*/ 3739064 w 588"/>
                  <a:gd name="T25" fmla="*/ 56019554 h 524"/>
                  <a:gd name="T26" fmla="*/ 0 w 588"/>
                  <a:gd name="T27" fmla="*/ 52380095 h 524"/>
                  <a:gd name="T28" fmla="*/ 0 w 588"/>
                  <a:gd name="T29" fmla="*/ 3639459 h 524"/>
                  <a:gd name="T30" fmla="*/ 3739064 w 588"/>
                  <a:gd name="T31" fmla="*/ 0 h 524"/>
                  <a:gd name="T32" fmla="*/ 72075278 w 588"/>
                  <a:gd name="T33" fmla="*/ 0 h 524"/>
                  <a:gd name="T34" fmla="*/ 75685433 w 588"/>
                  <a:gd name="T35" fmla="*/ 3639459 h 524"/>
                  <a:gd name="T36" fmla="*/ 75685433 w 588"/>
                  <a:gd name="T37" fmla="*/ 52380095 h 524"/>
                  <a:gd name="T38" fmla="*/ 72075278 w 588"/>
                  <a:gd name="T39" fmla="*/ 56019554 h 524"/>
                  <a:gd name="T40" fmla="*/ 71172559 w 588"/>
                  <a:gd name="T41" fmla="*/ 4549054 h 524"/>
                  <a:gd name="T42" fmla="*/ 71172559 w 588"/>
                  <a:gd name="T43" fmla="*/ 4549054 h 524"/>
                  <a:gd name="T44" fmla="*/ 5544142 w 588"/>
                  <a:gd name="T45" fmla="*/ 4549054 h 524"/>
                  <a:gd name="T46" fmla="*/ 5544142 w 588"/>
                  <a:gd name="T47" fmla="*/ 45881344 h 524"/>
                  <a:gd name="T48" fmla="*/ 71172559 w 588"/>
                  <a:gd name="T49" fmla="*/ 45881344 h 524"/>
                  <a:gd name="T50" fmla="*/ 71172559 w 588"/>
                  <a:gd name="T51" fmla="*/ 4549054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8" h="524">
                    <a:moveTo>
                      <a:pt x="559" y="431"/>
                    </a:moveTo>
                    <a:lnTo>
                      <a:pt x="559" y="431"/>
                    </a:lnTo>
                    <a:cubicBezTo>
                      <a:pt x="417" y="431"/>
                      <a:pt x="417" y="431"/>
                      <a:pt x="417" y="431"/>
                    </a:cubicBezTo>
                    <a:cubicBezTo>
                      <a:pt x="382" y="431"/>
                      <a:pt x="382" y="431"/>
                      <a:pt x="382" y="431"/>
                    </a:cubicBezTo>
                    <a:cubicBezTo>
                      <a:pt x="382" y="480"/>
                      <a:pt x="382" y="480"/>
                      <a:pt x="382" y="480"/>
                    </a:cubicBezTo>
                    <a:cubicBezTo>
                      <a:pt x="417" y="516"/>
                      <a:pt x="417" y="516"/>
                      <a:pt x="417" y="516"/>
                    </a:cubicBezTo>
                    <a:cubicBezTo>
                      <a:pt x="417" y="523"/>
                      <a:pt x="417" y="523"/>
                      <a:pt x="417" y="523"/>
                    </a:cubicBezTo>
                    <a:cubicBezTo>
                      <a:pt x="170" y="523"/>
                      <a:pt x="170" y="523"/>
                      <a:pt x="170" y="523"/>
                    </a:cubicBezTo>
                    <a:cubicBezTo>
                      <a:pt x="170" y="516"/>
                      <a:pt x="170" y="516"/>
                      <a:pt x="170" y="516"/>
                    </a:cubicBezTo>
                    <a:cubicBezTo>
                      <a:pt x="212" y="480"/>
                      <a:pt x="212" y="480"/>
                      <a:pt x="212" y="480"/>
                    </a:cubicBezTo>
                    <a:cubicBezTo>
                      <a:pt x="212" y="431"/>
                      <a:pt x="212" y="431"/>
                      <a:pt x="212" y="431"/>
                    </a:cubicBezTo>
                    <a:cubicBezTo>
                      <a:pt x="170" y="431"/>
                      <a:pt x="170" y="431"/>
                      <a:pt x="170" y="431"/>
                    </a:cubicBezTo>
                    <a:cubicBezTo>
                      <a:pt x="29" y="431"/>
                      <a:pt x="29" y="431"/>
                      <a:pt x="29" y="431"/>
                    </a:cubicBezTo>
                    <a:cubicBezTo>
                      <a:pt x="15" y="431"/>
                      <a:pt x="0" y="417"/>
                      <a:pt x="0" y="403"/>
                    </a:cubicBezTo>
                    <a:cubicBezTo>
                      <a:pt x="0" y="28"/>
                      <a:pt x="0" y="28"/>
                      <a:pt x="0" y="28"/>
                    </a:cubicBezTo>
                    <a:cubicBezTo>
                      <a:pt x="0" y="7"/>
                      <a:pt x="15" y="0"/>
                      <a:pt x="29" y="0"/>
                    </a:cubicBezTo>
                    <a:cubicBezTo>
                      <a:pt x="559" y="0"/>
                      <a:pt x="559" y="0"/>
                      <a:pt x="559" y="0"/>
                    </a:cubicBezTo>
                    <a:cubicBezTo>
                      <a:pt x="573" y="0"/>
                      <a:pt x="587" y="7"/>
                      <a:pt x="587" y="28"/>
                    </a:cubicBezTo>
                    <a:cubicBezTo>
                      <a:pt x="587" y="403"/>
                      <a:pt x="587" y="403"/>
                      <a:pt x="587" y="403"/>
                    </a:cubicBezTo>
                    <a:cubicBezTo>
                      <a:pt x="587" y="417"/>
                      <a:pt x="573" y="431"/>
                      <a:pt x="559" y="431"/>
                    </a:cubicBezTo>
                    <a:close/>
                    <a:moveTo>
                      <a:pt x="552" y="35"/>
                    </a:moveTo>
                    <a:lnTo>
                      <a:pt x="552" y="35"/>
                    </a:lnTo>
                    <a:cubicBezTo>
                      <a:pt x="43" y="35"/>
                      <a:pt x="43" y="35"/>
                      <a:pt x="43" y="35"/>
                    </a:cubicBezTo>
                    <a:cubicBezTo>
                      <a:pt x="43" y="353"/>
                      <a:pt x="43" y="353"/>
                      <a:pt x="43" y="353"/>
                    </a:cubicBezTo>
                    <a:cubicBezTo>
                      <a:pt x="552" y="353"/>
                      <a:pt x="552" y="353"/>
                      <a:pt x="552" y="353"/>
                    </a:cubicBezTo>
                    <a:lnTo>
                      <a:pt x="552" y="35"/>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0">
                <a:scrgbClr r="0" g="0" b="0"/>
              </a:lnRef>
              <a:fillRef idx="1001">
                <a:schemeClr val="lt1"/>
              </a:fillRef>
              <a:effectRef idx="0">
                <a:scrgbClr r="0" g="0" b="0"/>
              </a:effectRef>
              <a:fontRef idx="major"/>
            </p:style>
            <p:txBody>
              <a:bodyPr wrap="none" anchor="ctr"/>
              <a:lstStyle/>
              <a:p>
                <a:endParaRPr lang="en-US" dirty="0">
                  <a:solidFill>
                    <a:srgbClr val="000000"/>
                  </a:solidFill>
                </a:endParaRPr>
              </a:p>
            </p:txBody>
          </p:sp>
        </p:grpSp>
      </p:grpSp>
      <p:sp>
        <p:nvSpPr>
          <p:cNvPr id="32" name="Rectangle 31">
            <a:extLst>
              <a:ext uri="{FF2B5EF4-FFF2-40B4-BE49-F238E27FC236}">
                <a16:creationId xmlns="" xmlns:a16="http://schemas.microsoft.com/office/drawing/2014/main" id="{83381F2C-1D87-2B44-B667-87083B2A282B}"/>
              </a:ext>
            </a:extLst>
          </p:cNvPr>
          <p:cNvSpPr/>
          <p:nvPr/>
        </p:nvSpPr>
        <p:spPr>
          <a:xfrm>
            <a:off x="3228183" y="3147882"/>
            <a:ext cx="2632603" cy="1815882"/>
          </a:xfrm>
          <a:prstGeom prst="rect">
            <a:avLst/>
          </a:prstGeom>
        </p:spPr>
        <p:txBody>
          <a:bodyPr wrap="square">
            <a:spAutoFit/>
          </a:bodyPr>
          <a:lstStyle/>
          <a:p>
            <a:r>
              <a:rPr lang="en-US" sz="1600" b="1" dirty="0">
                <a:solidFill>
                  <a:srgbClr val="002855"/>
                </a:solidFill>
              </a:rPr>
              <a:t>Fax Number: </a:t>
            </a:r>
          </a:p>
          <a:p>
            <a:r>
              <a:rPr lang="en-US" sz="1600" dirty="0" smtClean="0">
                <a:solidFill>
                  <a:srgbClr val="000000">
                    <a:lumMod val="75000"/>
                    <a:lumOff val="25000"/>
                  </a:srgbClr>
                </a:solidFill>
              </a:rPr>
              <a:t>800-540-2406</a:t>
            </a:r>
          </a:p>
          <a:p>
            <a:r>
              <a:rPr lang="en-US" sz="1600" dirty="0" smtClean="0">
                <a:solidFill>
                  <a:srgbClr val="000000">
                    <a:lumMod val="75000"/>
                    <a:lumOff val="25000"/>
                  </a:srgbClr>
                </a:solidFill>
              </a:rPr>
              <a:t>PA </a:t>
            </a:r>
            <a:r>
              <a:rPr lang="en-US" sz="1600" dirty="0">
                <a:solidFill>
                  <a:srgbClr val="000000">
                    <a:lumMod val="75000"/>
                    <a:lumOff val="25000"/>
                  </a:srgbClr>
                </a:solidFill>
              </a:rPr>
              <a:t>requests are accepted via fax and </a:t>
            </a:r>
            <a:r>
              <a:rPr lang="en-US" sz="1600" dirty="0" smtClean="0">
                <a:solidFill>
                  <a:srgbClr val="000000">
                    <a:lumMod val="75000"/>
                    <a:lumOff val="25000"/>
                  </a:srgbClr>
                </a:solidFill>
              </a:rPr>
              <a:t>can </a:t>
            </a:r>
            <a:r>
              <a:rPr lang="en-US" sz="1600" dirty="0">
                <a:solidFill>
                  <a:srgbClr val="000000">
                    <a:lumMod val="75000"/>
                    <a:lumOff val="25000"/>
                  </a:srgbClr>
                </a:solidFill>
              </a:rPr>
              <a:t>be used to submit additional </a:t>
            </a:r>
            <a:r>
              <a:rPr lang="en-US" sz="1600" dirty="0" smtClean="0">
                <a:solidFill>
                  <a:srgbClr val="000000">
                    <a:lumMod val="75000"/>
                    <a:lumOff val="25000"/>
                  </a:srgbClr>
                </a:solidFill>
              </a:rPr>
              <a:t>clinical information, portal preferred</a:t>
            </a:r>
            <a:endParaRPr lang="en-US" sz="1600" dirty="0">
              <a:solidFill>
                <a:srgbClr val="000000">
                  <a:lumMod val="75000"/>
                  <a:lumOff val="25000"/>
                </a:srgbClr>
              </a:solidFill>
            </a:endParaRPr>
          </a:p>
        </p:txBody>
      </p:sp>
      <p:sp>
        <p:nvSpPr>
          <p:cNvPr id="33" name="Rectangle 32">
            <a:extLst>
              <a:ext uri="{FF2B5EF4-FFF2-40B4-BE49-F238E27FC236}">
                <a16:creationId xmlns="" xmlns:a16="http://schemas.microsoft.com/office/drawing/2014/main" id="{D061A571-1125-FC4D-9109-953586B668DB}"/>
              </a:ext>
            </a:extLst>
          </p:cNvPr>
          <p:cNvSpPr/>
          <p:nvPr/>
        </p:nvSpPr>
        <p:spPr>
          <a:xfrm>
            <a:off x="317385" y="3148086"/>
            <a:ext cx="2551421" cy="1077218"/>
          </a:xfrm>
          <a:prstGeom prst="rect">
            <a:avLst/>
          </a:prstGeom>
        </p:spPr>
        <p:txBody>
          <a:bodyPr wrap="square">
            <a:spAutoFit/>
          </a:bodyPr>
          <a:lstStyle/>
          <a:p>
            <a:r>
              <a:rPr lang="en-US" sz="1600" b="1" dirty="0">
                <a:solidFill>
                  <a:srgbClr val="002855"/>
                </a:solidFill>
              </a:rPr>
              <a:t>Phone Number:</a:t>
            </a:r>
          </a:p>
          <a:p>
            <a:r>
              <a:rPr lang="en-US" sz="1600" dirty="0" smtClean="0">
                <a:solidFill>
                  <a:srgbClr val="000000">
                    <a:lumMod val="75000"/>
                    <a:lumOff val="25000"/>
                  </a:srgbClr>
                </a:solidFill>
              </a:rPr>
              <a:t>844-303-8451</a:t>
            </a:r>
          </a:p>
          <a:p>
            <a:r>
              <a:rPr lang="en-US" sz="1600" dirty="0" smtClean="0">
                <a:solidFill>
                  <a:srgbClr val="000000">
                    <a:lumMod val="75000"/>
                    <a:lumOff val="25000"/>
                  </a:srgbClr>
                </a:solidFill>
              </a:rPr>
              <a:t>Monday </a:t>
            </a:r>
            <a:r>
              <a:rPr lang="en-US" sz="1600" dirty="0">
                <a:solidFill>
                  <a:srgbClr val="000000">
                    <a:lumMod val="75000"/>
                    <a:lumOff val="25000"/>
                  </a:srgbClr>
                </a:solidFill>
              </a:rPr>
              <a:t>through Friday: </a:t>
            </a:r>
            <a:endParaRPr lang="en-US" sz="1600" dirty="0" smtClean="0">
              <a:solidFill>
                <a:srgbClr val="000000">
                  <a:lumMod val="75000"/>
                  <a:lumOff val="25000"/>
                </a:srgbClr>
              </a:solidFill>
            </a:endParaRPr>
          </a:p>
          <a:p>
            <a:r>
              <a:rPr lang="en-US" sz="1600" dirty="0" smtClean="0">
                <a:solidFill>
                  <a:srgbClr val="000000">
                    <a:lumMod val="75000"/>
                    <a:lumOff val="25000"/>
                  </a:srgbClr>
                </a:solidFill>
              </a:rPr>
              <a:t>7 am – 7 pm local time</a:t>
            </a:r>
            <a:endParaRPr lang="en-US" sz="1600" dirty="0">
              <a:solidFill>
                <a:srgbClr val="002855"/>
              </a:solidFill>
            </a:endParaRPr>
          </a:p>
        </p:txBody>
      </p:sp>
    </p:spTree>
    <p:extLst>
      <p:ext uri="{BB962C8B-B14F-4D97-AF65-F5344CB8AC3E}">
        <p14:creationId xmlns:p14="http://schemas.microsoft.com/office/powerpoint/2010/main" val="2922232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6AB3D478-60FA-0249-976B-7342B704E893}"/>
              </a:ext>
            </a:extLst>
          </p:cNvPr>
          <p:cNvSpPr>
            <a:spLocks noGrp="1"/>
          </p:cNvSpPr>
          <p:nvPr>
            <p:ph type="body" sz="quarter" idx="24"/>
          </p:nvPr>
        </p:nvSpPr>
        <p:spPr>
          <a:xfrm>
            <a:off x="339725" y="1497013"/>
            <a:ext cx="10646522" cy="955242"/>
          </a:xfrm>
        </p:spPr>
        <p:txBody>
          <a:bodyPr/>
          <a:lstStyle/>
          <a:p>
            <a:r>
              <a:rPr lang="en-US" dirty="0"/>
              <a:t>Did you know that most providers are already saving time submitting prior authorization requests online? The provider portal allows you to go from request to approval </a:t>
            </a:r>
            <a:r>
              <a:rPr lang="en-US" dirty="0" smtClean="0"/>
              <a:t>faster. Following </a:t>
            </a:r>
            <a:r>
              <a:rPr lang="en-US" dirty="0"/>
              <a:t>are some benefits &amp; features:</a:t>
            </a:r>
          </a:p>
          <a:p>
            <a:endParaRPr lang="en-US" dirty="0"/>
          </a:p>
        </p:txBody>
      </p:sp>
      <p:sp>
        <p:nvSpPr>
          <p:cNvPr id="9" name="Content Placeholder 8"/>
          <p:cNvSpPr>
            <a:spLocks noGrp="1"/>
          </p:cNvSpPr>
          <p:nvPr>
            <p:ph sz="half" idx="21"/>
          </p:nvPr>
        </p:nvSpPr>
        <p:spPr>
          <a:xfrm flipH="1">
            <a:off x="339487" y="2641652"/>
            <a:ext cx="11593234" cy="3086795"/>
          </a:xfrm>
        </p:spPr>
        <p:txBody>
          <a:bodyPr/>
          <a:lstStyle/>
          <a:p>
            <a:pPr marL="285750" indent="-285750">
              <a:buFont typeface="Arial" panose="020B0604020202020204" pitchFamily="34" charset="0"/>
              <a:buChar char="•"/>
            </a:pPr>
            <a:r>
              <a:rPr lang="en-US" dirty="0"/>
              <a:t>Saves time: Quicker process than phone authorization requests</a:t>
            </a:r>
          </a:p>
          <a:p>
            <a:pPr marL="285750" indent="-285750">
              <a:buFont typeface="Arial" panose="020B0604020202020204" pitchFamily="34" charset="0"/>
              <a:buChar char="•"/>
            </a:pPr>
            <a:r>
              <a:rPr lang="en-US" dirty="0"/>
              <a:t>Available 24/7: You can access the portal any time and any day</a:t>
            </a:r>
          </a:p>
          <a:p>
            <a:pPr marL="285750" indent="-285750">
              <a:buFont typeface="Arial" panose="020B0604020202020204" pitchFamily="34" charset="0"/>
              <a:buChar char="•"/>
            </a:pPr>
            <a:r>
              <a:rPr lang="en-US" dirty="0"/>
              <a:t>Save your progress: If you need to step away, you can save your progress and </a:t>
            </a:r>
            <a:r>
              <a:rPr lang="en-US" dirty="0" smtClean="0"/>
              <a:t>resume later </a:t>
            </a:r>
            <a:endParaRPr lang="en-US" dirty="0"/>
          </a:p>
          <a:p>
            <a:pPr marL="285750" indent="-285750">
              <a:buFont typeface="Arial" panose="020B0604020202020204" pitchFamily="34" charset="0"/>
              <a:buChar char="•"/>
            </a:pPr>
            <a:r>
              <a:rPr lang="en-US" dirty="0"/>
              <a:t>Upload additional clinical information: No need to fax in supporting clinical documentation, it can be uploaded on the portal </a:t>
            </a:r>
            <a:r>
              <a:rPr lang="en-US" dirty="0" smtClean="0"/>
              <a:t>to support </a:t>
            </a:r>
            <a:r>
              <a:rPr lang="en-US" dirty="0"/>
              <a:t>a new request </a:t>
            </a:r>
            <a:r>
              <a:rPr lang="en-US" dirty="0" smtClean="0"/>
              <a:t>or </a:t>
            </a:r>
            <a:r>
              <a:rPr lang="en-US" dirty="0"/>
              <a:t>when additional information is requested</a:t>
            </a:r>
          </a:p>
          <a:p>
            <a:pPr marL="285750" indent="-285750">
              <a:buFont typeface="Arial" panose="020B0604020202020204" pitchFamily="34" charset="0"/>
              <a:buChar char="•"/>
            </a:pPr>
            <a:r>
              <a:rPr lang="en-US" dirty="0"/>
              <a:t>View and print determination information: Check case status in real-time </a:t>
            </a:r>
          </a:p>
          <a:p>
            <a:pPr marL="285750" indent="-285750">
              <a:buFont typeface="Arial" panose="020B0604020202020204" pitchFamily="34" charset="0"/>
              <a:buChar char="•"/>
            </a:pPr>
            <a:r>
              <a:rPr lang="en-US" dirty="0"/>
              <a:t>Dashboard: View all recently submitted cases</a:t>
            </a:r>
          </a:p>
          <a:p>
            <a:pPr marL="285750" indent="-285750">
              <a:buFont typeface="Arial" panose="020B0604020202020204" pitchFamily="34" charset="0"/>
              <a:buChar char="•"/>
            </a:pPr>
            <a:r>
              <a:rPr lang="en-US" dirty="0"/>
              <a:t>Duplication feature: If you </a:t>
            </a:r>
            <a:r>
              <a:rPr lang="en-US" dirty="0" smtClean="0"/>
              <a:t>are submitting more </a:t>
            </a:r>
            <a:r>
              <a:rPr lang="en-US" dirty="0"/>
              <a:t>than one prior authorization </a:t>
            </a:r>
            <a:r>
              <a:rPr lang="en-US" dirty="0" smtClean="0"/>
              <a:t>request, </a:t>
            </a:r>
            <a:r>
              <a:rPr lang="en-US" dirty="0"/>
              <a:t>you </a:t>
            </a:r>
            <a:r>
              <a:rPr lang="en-US" dirty="0" smtClean="0"/>
              <a:t>can duplicate information to expedite submittals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 Placeholder 6"/>
          <p:cNvSpPr>
            <a:spLocks noGrp="1"/>
          </p:cNvSpPr>
          <p:nvPr>
            <p:ph type="body" sz="quarter" idx="20"/>
          </p:nvPr>
        </p:nvSpPr>
        <p:spPr/>
        <p:txBody>
          <a:bodyPr/>
          <a:lstStyle/>
          <a:p>
            <a:r>
              <a:rPr lang="en-US" dirty="0"/>
              <a:t>Benefits of Provider Portal</a:t>
            </a:r>
          </a:p>
        </p:txBody>
      </p:sp>
    </p:spTree>
    <p:extLst>
      <p:ext uri="{BB962C8B-B14F-4D97-AF65-F5344CB8AC3E}">
        <p14:creationId xmlns:p14="http://schemas.microsoft.com/office/powerpoint/2010/main" val="100604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 xmlns:a16="http://schemas.microsoft.com/office/drawing/2014/main" id="{C1B7061E-C4AD-A64B-9C0F-FF1058737361}"/>
              </a:ext>
            </a:extLst>
          </p:cNvPr>
          <p:cNvSpPr>
            <a:spLocks noGrp="1"/>
          </p:cNvSpPr>
          <p:nvPr>
            <p:ph type="body" sz="quarter" idx="24"/>
          </p:nvPr>
        </p:nvSpPr>
        <p:spPr>
          <a:xfrm>
            <a:off x="339725" y="1497013"/>
            <a:ext cx="10643466" cy="331787"/>
          </a:xfrm>
        </p:spPr>
        <p:txBody>
          <a:bodyPr/>
          <a:lstStyle/>
          <a:p>
            <a:r>
              <a:rPr lang="en-US" dirty="0"/>
              <a:t>To obtain prior authorization on the very first submission, the provider submitting the request will need to gather </a:t>
            </a:r>
            <a:r>
              <a:rPr lang="en-US" dirty="0" smtClean="0"/>
              <a:t>four </a:t>
            </a:r>
            <a:r>
              <a:rPr lang="en-US" dirty="0"/>
              <a:t>categories of information:</a:t>
            </a:r>
          </a:p>
          <a:p>
            <a:endParaRPr lang="en-US" dirty="0"/>
          </a:p>
          <a:p>
            <a:endParaRPr lang="en-US" dirty="0"/>
          </a:p>
        </p:txBody>
      </p:sp>
      <p:sp>
        <p:nvSpPr>
          <p:cNvPr id="2" name="Text Placeholder 1"/>
          <p:cNvSpPr>
            <a:spLocks noGrp="1"/>
          </p:cNvSpPr>
          <p:nvPr>
            <p:ph type="body" sz="quarter" idx="20"/>
          </p:nvPr>
        </p:nvSpPr>
        <p:spPr/>
        <p:txBody>
          <a:bodyPr/>
          <a:lstStyle/>
          <a:p>
            <a:r>
              <a:rPr lang="en-US" dirty="0"/>
              <a:t>Keys to Successful Prior Authorizations</a:t>
            </a:r>
          </a:p>
        </p:txBody>
      </p:sp>
      <p:pic>
        <p:nvPicPr>
          <p:cNvPr id="5" name="Picture 4"/>
          <p:cNvPicPr>
            <a:picLocks noChangeAspect="1"/>
          </p:cNvPicPr>
          <p:nvPr/>
        </p:nvPicPr>
        <p:blipFill>
          <a:blip r:embed="rId3"/>
          <a:stretch>
            <a:fillRect/>
          </a:stretch>
        </p:blipFill>
        <p:spPr>
          <a:xfrm>
            <a:off x="3695699" y="2469023"/>
            <a:ext cx="3962743" cy="3761558"/>
          </a:xfrm>
          <a:prstGeom prst="rect">
            <a:avLst/>
          </a:prstGeom>
        </p:spPr>
      </p:pic>
      <p:sp>
        <p:nvSpPr>
          <p:cNvPr id="6" name="TextBox 5"/>
          <p:cNvSpPr txBox="1"/>
          <p:nvPr/>
        </p:nvSpPr>
        <p:spPr>
          <a:xfrm>
            <a:off x="1524000" y="2543981"/>
            <a:ext cx="2004493" cy="1077218"/>
          </a:xfrm>
          <a:prstGeom prst="rect">
            <a:avLst/>
          </a:prstGeom>
          <a:noFill/>
        </p:spPr>
        <p:txBody>
          <a:bodyPr wrap="square" rtlCol="0">
            <a:spAutoFit/>
          </a:bodyPr>
          <a:lstStyle/>
          <a:p>
            <a:pPr marL="1027113" indent="-225425" algn="r">
              <a:buClr>
                <a:schemeClr val="tx1">
                  <a:lumMod val="75000"/>
                  <a:lumOff val="25000"/>
                </a:schemeClr>
              </a:buClr>
              <a:buAutoNum type="arabicPeriod"/>
            </a:pPr>
            <a:r>
              <a:rPr lang="en-US" sz="1400" b="1" dirty="0" smtClean="0">
                <a:solidFill>
                  <a:schemeClr val="tx2"/>
                </a:solidFill>
              </a:rPr>
              <a:t>Member</a:t>
            </a:r>
          </a:p>
          <a:p>
            <a:pPr marL="171450" indent="-171450" algn="r">
              <a:buClr>
                <a:schemeClr val="tx1">
                  <a:lumMod val="75000"/>
                  <a:lumOff val="25000"/>
                </a:schemeClr>
              </a:buClr>
              <a:buFont typeface="Arial" panose="020B0604020202020204" pitchFamily="34" charset="0"/>
              <a:buChar char="•"/>
            </a:pPr>
            <a:r>
              <a:rPr lang="en-US" sz="1200" dirty="0" smtClean="0">
                <a:solidFill>
                  <a:schemeClr val="tx1">
                    <a:lumMod val="75000"/>
                    <a:lumOff val="25000"/>
                  </a:schemeClr>
                </a:solidFill>
              </a:rPr>
              <a:t>ID</a:t>
            </a:r>
            <a:endParaRPr lang="en-US" sz="1200" dirty="0">
              <a:solidFill>
                <a:schemeClr val="tx1">
                  <a:lumMod val="75000"/>
                  <a:lumOff val="25000"/>
                </a:schemeClr>
              </a:solidFill>
            </a:endParaRPr>
          </a:p>
          <a:p>
            <a:pPr marL="173736" indent="-173736" algn="r">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Member name</a:t>
            </a:r>
          </a:p>
          <a:p>
            <a:pPr marL="173736" indent="-173736" algn="r">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Date of </a:t>
            </a:r>
            <a:r>
              <a:rPr lang="en-US" sz="1200" dirty="0" smtClean="0">
                <a:solidFill>
                  <a:schemeClr val="tx1">
                    <a:lumMod val="75000"/>
                    <a:lumOff val="25000"/>
                  </a:schemeClr>
                </a:solidFill>
              </a:rPr>
              <a:t>birth </a:t>
            </a:r>
            <a:r>
              <a:rPr lang="en-US" sz="1200" dirty="0">
                <a:solidFill>
                  <a:schemeClr val="tx1">
                    <a:lumMod val="75000"/>
                    <a:lumOff val="25000"/>
                  </a:schemeClr>
                </a:solidFill>
              </a:rPr>
              <a:t>(DOB)</a:t>
            </a:r>
          </a:p>
          <a:p>
            <a:pPr algn="r"/>
            <a:endParaRPr lang="en-US" sz="1400" b="1" dirty="0">
              <a:solidFill>
                <a:srgbClr val="7F7F7F"/>
              </a:solidFill>
            </a:endParaRPr>
          </a:p>
        </p:txBody>
      </p:sp>
      <p:sp>
        <p:nvSpPr>
          <p:cNvPr id="7" name="TextBox 6"/>
          <p:cNvSpPr txBox="1"/>
          <p:nvPr/>
        </p:nvSpPr>
        <p:spPr>
          <a:xfrm>
            <a:off x="662609" y="5112696"/>
            <a:ext cx="2865884" cy="1415772"/>
          </a:xfrm>
          <a:prstGeom prst="rect">
            <a:avLst/>
          </a:prstGeom>
          <a:noFill/>
        </p:spPr>
        <p:txBody>
          <a:bodyPr wrap="square" rtlCol="0">
            <a:spAutoFit/>
          </a:bodyPr>
          <a:lstStyle/>
          <a:p>
            <a:pPr algn="r"/>
            <a:r>
              <a:rPr lang="en-US" sz="1400" b="1" dirty="0">
                <a:solidFill>
                  <a:schemeClr val="tx2"/>
                </a:solidFill>
              </a:rPr>
              <a:t>3. Rendering Facility</a:t>
            </a:r>
          </a:p>
          <a:p>
            <a:pPr marL="171450" indent="-173736" algn="r">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Facility name</a:t>
            </a:r>
          </a:p>
          <a:p>
            <a:pPr marL="171450" indent="-173736" algn="r">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Address</a:t>
            </a:r>
          </a:p>
          <a:p>
            <a:pPr marL="171450" indent="-173736" algn="r">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National provider identifier (NPI)</a:t>
            </a:r>
          </a:p>
          <a:p>
            <a:pPr marL="171450" indent="-173736" algn="r">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Tax identification number (TIN)</a:t>
            </a:r>
          </a:p>
          <a:p>
            <a:pPr marL="171450" indent="-173736" algn="r">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Phone &amp; </a:t>
            </a:r>
            <a:r>
              <a:rPr lang="en-US" sz="1200" dirty="0" smtClean="0">
                <a:solidFill>
                  <a:schemeClr val="tx1">
                    <a:lumMod val="75000"/>
                    <a:lumOff val="25000"/>
                  </a:schemeClr>
                </a:solidFill>
              </a:rPr>
              <a:t>fax </a:t>
            </a:r>
            <a:r>
              <a:rPr lang="en-US" sz="1200" dirty="0">
                <a:solidFill>
                  <a:schemeClr val="tx1">
                    <a:lumMod val="75000"/>
                    <a:lumOff val="25000"/>
                  </a:schemeClr>
                </a:solidFill>
              </a:rPr>
              <a:t>number</a:t>
            </a:r>
          </a:p>
          <a:p>
            <a:pPr algn="r"/>
            <a:endParaRPr lang="en-US" sz="1200" b="1" dirty="0">
              <a:solidFill>
                <a:srgbClr val="7F7F7F"/>
              </a:solidFill>
            </a:endParaRPr>
          </a:p>
        </p:txBody>
      </p:sp>
      <p:sp>
        <p:nvSpPr>
          <p:cNvPr id="8" name="TextBox 7"/>
          <p:cNvSpPr txBox="1"/>
          <p:nvPr/>
        </p:nvSpPr>
        <p:spPr>
          <a:xfrm>
            <a:off x="7825647" y="2543981"/>
            <a:ext cx="3157544" cy="861774"/>
          </a:xfrm>
          <a:prstGeom prst="rect">
            <a:avLst/>
          </a:prstGeom>
          <a:noFill/>
        </p:spPr>
        <p:txBody>
          <a:bodyPr wrap="square" rtlCol="0">
            <a:spAutoFit/>
          </a:bodyPr>
          <a:lstStyle/>
          <a:p>
            <a:r>
              <a:rPr lang="en-US" sz="1400" b="1" dirty="0">
                <a:solidFill>
                  <a:schemeClr val="tx2"/>
                </a:solidFill>
              </a:rPr>
              <a:t>2. Referring (Ordering) Physician</a:t>
            </a:r>
          </a:p>
          <a:p>
            <a:pPr marL="173736" indent="-171450">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Physician name</a:t>
            </a:r>
          </a:p>
          <a:p>
            <a:pPr marL="173736" indent="-171450">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National provider identifier (NPI)</a:t>
            </a:r>
          </a:p>
          <a:p>
            <a:pPr marL="173736" indent="-171450">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Phone &amp; </a:t>
            </a:r>
            <a:r>
              <a:rPr lang="en-US" sz="1200" dirty="0" smtClean="0">
                <a:solidFill>
                  <a:schemeClr val="tx1">
                    <a:lumMod val="75000"/>
                    <a:lumOff val="25000"/>
                  </a:schemeClr>
                </a:solidFill>
              </a:rPr>
              <a:t>fax </a:t>
            </a:r>
            <a:r>
              <a:rPr lang="en-US" sz="1200" dirty="0">
                <a:solidFill>
                  <a:schemeClr val="tx1">
                    <a:lumMod val="75000"/>
                    <a:lumOff val="25000"/>
                  </a:schemeClr>
                </a:solidFill>
              </a:rPr>
              <a:t>number</a:t>
            </a:r>
          </a:p>
        </p:txBody>
      </p:sp>
      <p:sp>
        <p:nvSpPr>
          <p:cNvPr id="9" name="TextBox 8"/>
          <p:cNvSpPr txBox="1"/>
          <p:nvPr/>
        </p:nvSpPr>
        <p:spPr>
          <a:xfrm>
            <a:off x="7825647" y="5112696"/>
            <a:ext cx="3982040" cy="1415772"/>
          </a:xfrm>
          <a:prstGeom prst="rect">
            <a:avLst/>
          </a:prstGeom>
          <a:noFill/>
        </p:spPr>
        <p:txBody>
          <a:bodyPr wrap="square" rtlCol="0">
            <a:spAutoFit/>
          </a:bodyPr>
          <a:lstStyle/>
          <a:p>
            <a:r>
              <a:rPr lang="en-US" sz="1400" b="1" dirty="0">
                <a:solidFill>
                  <a:schemeClr val="tx2"/>
                </a:solidFill>
              </a:rPr>
              <a:t>4. Supporting Clinical</a:t>
            </a:r>
          </a:p>
          <a:p>
            <a:pPr marL="171450" indent="-171450">
              <a:buFont typeface="Arial" panose="020B0604020202020204" pitchFamily="34" charset="0"/>
              <a:buChar char="•"/>
            </a:pPr>
            <a:r>
              <a:rPr lang="en-US" sz="1200" dirty="0">
                <a:solidFill>
                  <a:schemeClr val="tx1">
                    <a:lumMod val="75000"/>
                    <a:lumOff val="25000"/>
                  </a:schemeClr>
                </a:solidFill>
              </a:rPr>
              <a:t>Pertinent clinical information </a:t>
            </a:r>
            <a:r>
              <a:rPr lang="en-US" sz="1200" dirty="0" smtClean="0">
                <a:solidFill>
                  <a:schemeClr val="tx1">
                    <a:lumMod val="75000"/>
                    <a:lumOff val="25000"/>
                  </a:schemeClr>
                </a:solidFill>
              </a:rPr>
              <a:t>to substantiate </a:t>
            </a:r>
            <a:r>
              <a:rPr lang="en-US" sz="1200" dirty="0">
                <a:solidFill>
                  <a:schemeClr val="tx1">
                    <a:lumMod val="75000"/>
                    <a:lumOff val="25000"/>
                  </a:schemeClr>
                </a:solidFill>
              </a:rPr>
              <a:t>medical necessity for </a:t>
            </a:r>
            <a:r>
              <a:rPr lang="en-US" sz="1200" dirty="0" smtClean="0">
                <a:solidFill>
                  <a:schemeClr val="tx1">
                    <a:lumMod val="75000"/>
                    <a:lumOff val="25000"/>
                  </a:schemeClr>
                </a:solidFill>
              </a:rPr>
              <a:t>the requested service</a:t>
            </a:r>
          </a:p>
          <a:p>
            <a:pPr marL="171450" indent="-171450">
              <a:buFont typeface="Arial" panose="020B0604020202020204" pitchFamily="34" charset="0"/>
              <a:buChar char="•"/>
            </a:pPr>
            <a:r>
              <a:rPr lang="en-US" sz="1200" dirty="0" smtClean="0">
                <a:solidFill>
                  <a:schemeClr val="tx1">
                    <a:lumMod val="75000"/>
                    <a:lumOff val="25000"/>
                  </a:schemeClr>
                </a:solidFill>
              </a:rPr>
              <a:t>CPT/HCPCS </a:t>
            </a:r>
            <a:r>
              <a:rPr lang="en-US" sz="1200" dirty="0">
                <a:solidFill>
                  <a:schemeClr val="tx1">
                    <a:lumMod val="75000"/>
                    <a:lumOff val="25000"/>
                  </a:schemeClr>
                </a:solidFill>
              </a:rPr>
              <a:t>Code(s)</a:t>
            </a:r>
          </a:p>
          <a:p>
            <a:pPr marL="171450" indent="-171450">
              <a:buFont typeface="Arial" panose="020B0604020202020204" pitchFamily="34" charset="0"/>
              <a:buChar char="•"/>
            </a:pPr>
            <a:r>
              <a:rPr lang="en-US" sz="1200" dirty="0">
                <a:solidFill>
                  <a:schemeClr val="tx1">
                    <a:lumMod val="75000"/>
                    <a:lumOff val="25000"/>
                  </a:schemeClr>
                </a:solidFill>
              </a:rPr>
              <a:t>Diagnosis C</a:t>
            </a:r>
            <a:r>
              <a:rPr lang="en-US" sz="1200" dirty="0" smtClean="0">
                <a:solidFill>
                  <a:schemeClr val="tx1">
                    <a:lumMod val="75000"/>
                    <a:lumOff val="25000"/>
                  </a:schemeClr>
                </a:solidFill>
              </a:rPr>
              <a:t>ode(s</a:t>
            </a:r>
            <a:r>
              <a:rPr lang="en-US" sz="1200" dirty="0">
                <a:solidFill>
                  <a:schemeClr val="tx1">
                    <a:lumMod val="75000"/>
                    <a:lumOff val="25000"/>
                  </a:schemeClr>
                </a:solidFill>
              </a:rPr>
              <a:t>)</a:t>
            </a:r>
          </a:p>
          <a:p>
            <a:pPr marL="171450" indent="-171450">
              <a:buFont typeface="Arial" panose="020B0604020202020204" pitchFamily="34" charset="0"/>
              <a:buChar char="•"/>
            </a:pPr>
            <a:r>
              <a:rPr lang="en-US" sz="1200" dirty="0">
                <a:solidFill>
                  <a:schemeClr val="tx1">
                    <a:lumMod val="75000"/>
                    <a:lumOff val="25000"/>
                  </a:schemeClr>
                </a:solidFill>
              </a:rPr>
              <a:t>Previous </a:t>
            </a:r>
            <a:r>
              <a:rPr lang="en-US" sz="1200" dirty="0" smtClean="0">
                <a:solidFill>
                  <a:schemeClr val="tx1">
                    <a:lumMod val="75000"/>
                    <a:lumOff val="25000"/>
                  </a:schemeClr>
                </a:solidFill>
              </a:rPr>
              <a:t>test </a:t>
            </a:r>
            <a:r>
              <a:rPr lang="en-US" sz="1200" dirty="0">
                <a:solidFill>
                  <a:schemeClr val="tx1">
                    <a:lumMod val="75000"/>
                    <a:lumOff val="25000"/>
                  </a:schemeClr>
                </a:solidFill>
              </a:rPr>
              <a:t>r</a:t>
            </a:r>
            <a:r>
              <a:rPr lang="en-US" sz="1200" dirty="0" smtClean="0">
                <a:solidFill>
                  <a:schemeClr val="tx1">
                    <a:lumMod val="75000"/>
                    <a:lumOff val="25000"/>
                  </a:schemeClr>
                </a:solidFill>
              </a:rPr>
              <a:t>esults</a:t>
            </a:r>
            <a:endParaRPr lang="en-US" sz="1200" dirty="0">
              <a:solidFill>
                <a:schemeClr val="tx1">
                  <a:lumMod val="75000"/>
                  <a:lumOff val="25000"/>
                </a:schemeClr>
              </a:solidFill>
            </a:endParaRPr>
          </a:p>
          <a:p>
            <a:endParaRPr lang="en-US" sz="1200" b="1" dirty="0">
              <a:solidFill>
                <a:srgbClr val="7F7F7F"/>
              </a:solidFill>
            </a:endParaRPr>
          </a:p>
        </p:txBody>
      </p:sp>
    </p:spTree>
    <p:extLst>
      <p:ext uri="{BB962C8B-B14F-4D97-AF65-F5344CB8AC3E}">
        <p14:creationId xmlns:p14="http://schemas.microsoft.com/office/powerpoint/2010/main" val="2732886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297082E3-9EFD-154E-B998-F5519A562874}"/>
              </a:ext>
            </a:extLst>
          </p:cNvPr>
          <p:cNvSpPr>
            <a:spLocks noGrp="1"/>
          </p:cNvSpPr>
          <p:nvPr>
            <p:ph type="body" sz="quarter" idx="24"/>
          </p:nvPr>
        </p:nvSpPr>
        <p:spPr/>
        <p:txBody>
          <a:bodyPr/>
          <a:lstStyle/>
          <a:p>
            <a:r>
              <a:rPr lang="en-US" dirty="0"/>
              <a:t>Additional Documentation to Support Medical Necessity</a:t>
            </a:r>
          </a:p>
        </p:txBody>
      </p:sp>
      <p:sp>
        <p:nvSpPr>
          <p:cNvPr id="3" name="Content Placeholder 2">
            <a:extLst>
              <a:ext uri="{FF2B5EF4-FFF2-40B4-BE49-F238E27FC236}">
                <a16:creationId xmlns:a16="http://schemas.microsoft.com/office/drawing/2014/main" xmlns="" id="{6DC0A717-8C3A-7C40-BBBA-18D0ED1D6A46}"/>
              </a:ext>
            </a:extLst>
          </p:cNvPr>
          <p:cNvSpPr>
            <a:spLocks noGrp="1"/>
          </p:cNvSpPr>
          <p:nvPr>
            <p:ph sz="half" idx="21"/>
          </p:nvPr>
        </p:nvSpPr>
        <p:spPr>
          <a:xfrm flipH="1">
            <a:off x="339487" y="1990071"/>
            <a:ext cx="10296159" cy="630146"/>
          </a:xfrm>
        </p:spPr>
        <p:txBody>
          <a:bodyPr/>
          <a:lstStyle/>
          <a:p>
            <a:r>
              <a:rPr lang="en-US" dirty="0"/>
              <a:t>If all required pieces of documentation are not received, or are insufficient for eviCore to reach a determination, the following will occur:</a:t>
            </a:r>
          </a:p>
          <a:p>
            <a:endParaRPr lang="en-US" dirty="0"/>
          </a:p>
          <a:p>
            <a:endParaRPr lang="en-US" dirty="0"/>
          </a:p>
          <a:p>
            <a:endParaRPr lang="en-US" dirty="0"/>
          </a:p>
          <a:p>
            <a:endParaRPr lang="en-US" dirty="0"/>
          </a:p>
        </p:txBody>
      </p:sp>
      <p:sp>
        <p:nvSpPr>
          <p:cNvPr id="2" name="Text Placeholder 1"/>
          <p:cNvSpPr>
            <a:spLocks noGrp="1"/>
          </p:cNvSpPr>
          <p:nvPr>
            <p:ph type="body" sz="quarter" idx="20"/>
          </p:nvPr>
        </p:nvSpPr>
        <p:spPr/>
        <p:txBody>
          <a:bodyPr/>
          <a:lstStyle/>
          <a:p>
            <a:r>
              <a:rPr lang="en-US" dirty="0"/>
              <a:t>Insufficient Clinical – Additional Documentation Needed</a:t>
            </a:r>
          </a:p>
        </p:txBody>
      </p:sp>
      <p:sp>
        <p:nvSpPr>
          <p:cNvPr id="13" name="Chevron 12"/>
          <p:cNvSpPr/>
          <p:nvPr/>
        </p:nvSpPr>
        <p:spPr>
          <a:xfrm>
            <a:off x="321485" y="2743138"/>
            <a:ext cx="4237068" cy="1025199"/>
          </a:xfrm>
          <a:prstGeom prst="chevron">
            <a:avLst/>
          </a:prstGeom>
          <a:solidFill>
            <a:schemeClr val="tx2"/>
          </a:solidFill>
          <a:ln>
            <a:solidFill>
              <a:srgbClr val="34657F"/>
            </a:solid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anchor="ctr"/>
          <a:lstStyle/>
          <a:p>
            <a:r>
              <a:rPr lang="en-US" sz="1600" dirty="0">
                <a:solidFill>
                  <a:prstClr val="white"/>
                </a:solidFill>
              </a:rPr>
              <a:t>A Hold Letter will be faxed to the Requesting Provider requesting additional documentation</a:t>
            </a:r>
          </a:p>
        </p:txBody>
      </p:sp>
      <p:sp>
        <p:nvSpPr>
          <p:cNvPr id="16" name="Chevron 15"/>
          <p:cNvSpPr/>
          <p:nvPr/>
        </p:nvSpPr>
        <p:spPr>
          <a:xfrm>
            <a:off x="4272236" y="2743138"/>
            <a:ext cx="4085938" cy="1025199"/>
          </a:xfrm>
          <a:prstGeom prst="chevron">
            <a:avLst/>
          </a:prstGeom>
          <a:solidFill>
            <a:schemeClr val="tx2"/>
          </a:solidFill>
          <a:ln>
            <a:noFill/>
          </a:ln>
          <a:effectLst/>
          <a:scene3d>
            <a:camera prst="orthographicFront"/>
            <a:lightRig rig="threePt" dir="t"/>
          </a:scene3d>
          <a:sp3d>
            <a:bevelT w="0"/>
          </a:sp3d>
        </p:spPr>
        <p:style>
          <a:lnRef idx="3">
            <a:schemeClr val="lt1"/>
          </a:lnRef>
          <a:fillRef idx="1">
            <a:schemeClr val="accent1"/>
          </a:fillRef>
          <a:effectRef idx="1">
            <a:schemeClr val="accent1"/>
          </a:effectRef>
          <a:fontRef idx="minor">
            <a:schemeClr val="lt1"/>
          </a:fontRef>
        </p:style>
        <p:txBody>
          <a:bodyPr anchor="ctr"/>
          <a:lstStyle/>
          <a:p>
            <a:r>
              <a:rPr lang="en-US" sz="1600" dirty="0">
                <a:solidFill>
                  <a:prstClr val="white"/>
                </a:solidFill>
              </a:rPr>
              <a:t>The Provider must submit the additional information to </a:t>
            </a:r>
            <a:r>
              <a:rPr lang="en-US" sz="1600" dirty="0" smtClean="0">
                <a:solidFill>
                  <a:prstClr val="white"/>
                </a:solidFill>
              </a:rPr>
              <a:t>eviCore</a:t>
            </a:r>
            <a:endParaRPr lang="en-US" sz="1600" dirty="0">
              <a:solidFill>
                <a:prstClr val="white"/>
              </a:solidFill>
            </a:endParaRPr>
          </a:p>
        </p:txBody>
      </p:sp>
      <p:sp>
        <p:nvSpPr>
          <p:cNvPr id="19" name="Chevron 18"/>
          <p:cNvSpPr/>
          <p:nvPr/>
        </p:nvSpPr>
        <p:spPr>
          <a:xfrm>
            <a:off x="8071856" y="2743138"/>
            <a:ext cx="3968496" cy="1025199"/>
          </a:xfrm>
          <a:prstGeom prst="chevron">
            <a:avLst/>
          </a:prstGeom>
          <a:solidFill>
            <a:schemeClr val="tx2"/>
          </a:solidFill>
          <a:ln>
            <a:solidFill>
              <a:srgbClr val="34657F"/>
            </a:solidFill>
          </a:ln>
          <a:effectLst/>
          <a:scene3d>
            <a:camera prst="orthographicFront">
              <a:rot lat="0" lon="0" rev="0"/>
            </a:camera>
            <a:lightRig rig="threePt" dir="t">
              <a:rot lat="0" lon="0" rev="1200000"/>
            </a:lightRig>
          </a:scene3d>
          <a:sp3d>
            <a:bevelT w="0" h="25400"/>
          </a:sp3d>
        </p:spPr>
        <p:style>
          <a:lnRef idx="0">
            <a:schemeClr val="accent1"/>
          </a:lnRef>
          <a:fillRef idx="3">
            <a:schemeClr val="accent1"/>
          </a:fillRef>
          <a:effectRef idx="3">
            <a:schemeClr val="accent1"/>
          </a:effectRef>
          <a:fontRef idx="minor">
            <a:schemeClr val="lt1"/>
          </a:fontRef>
        </p:style>
        <p:txBody>
          <a:bodyPr anchor="ctr"/>
          <a:lstStyle/>
          <a:p>
            <a:r>
              <a:rPr lang="en-US" sz="1600" dirty="0">
                <a:solidFill>
                  <a:prstClr val="white"/>
                </a:solidFill>
              </a:rPr>
              <a:t>eviCore will review the </a:t>
            </a:r>
            <a:r>
              <a:rPr lang="en-US" sz="1600" dirty="0" smtClean="0">
                <a:solidFill>
                  <a:prstClr val="white"/>
                </a:solidFill>
              </a:rPr>
              <a:t>additional </a:t>
            </a:r>
            <a:r>
              <a:rPr lang="en-US" sz="1600" dirty="0">
                <a:solidFill>
                  <a:prstClr val="white"/>
                </a:solidFill>
              </a:rPr>
              <a:t>d</a:t>
            </a:r>
            <a:r>
              <a:rPr lang="en-US" sz="1600" dirty="0" smtClean="0">
                <a:solidFill>
                  <a:prstClr val="white"/>
                </a:solidFill>
              </a:rPr>
              <a:t>ocumentation </a:t>
            </a:r>
            <a:r>
              <a:rPr lang="en-US" sz="1600" dirty="0">
                <a:solidFill>
                  <a:prstClr val="white"/>
                </a:solidFill>
              </a:rPr>
              <a:t>and reach a determination</a:t>
            </a:r>
          </a:p>
        </p:txBody>
      </p:sp>
      <p:sp>
        <p:nvSpPr>
          <p:cNvPr id="21" name="TextBox 20"/>
          <p:cNvSpPr txBox="1"/>
          <p:nvPr/>
        </p:nvSpPr>
        <p:spPr>
          <a:xfrm>
            <a:off x="471116" y="3842955"/>
            <a:ext cx="3700465" cy="1323439"/>
          </a:xfrm>
          <a:prstGeom prst="rect">
            <a:avLst/>
          </a:prstGeom>
          <a:noFill/>
        </p:spPr>
        <p:txBody>
          <a:bodyPr wrap="square" rtlCol="0">
            <a:spAutoFit/>
          </a:bodyPr>
          <a:lstStyle/>
          <a:p>
            <a:r>
              <a:rPr lang="en-US" sz="1600" dirty="0">
                <a:solidFill>
                  <a:srgbClr val="000000">
                    <a:lumMod val="75000"/>
                    <a:lumOff val="25000"/>
                  </a:srgbClr>
                </a:solidFill>
              </a:rPr>
              <a:t>To ensure that a determination is completed within the designated </a:t>
            </a:r>
            <a:r>
              <a:rPr lang="en-US" sz="1600" dirty="0" smtClean="0">
                <a:solidFill>
                  <a:srgbClr val="000000">
                    <a:lumMod val="75000"/>
                    <a:lumOff val="25000"/>
                  </a:srgbClr>
                </a:solidFill>
              </a:rPr>
              <a:t>timeframe, </a:t>
            </a:r>
            <a:r>
              <a:rPr lang="en-US" sz="1600" dirty="0">
                <a:solidFill>
                  <a:srgbClr val="000000">
                    <a:lumMod val="75000"/>
                    <a:lumOff val="25000"/>
                  </a:srgbClr>
                </a:solidFill>
              </a:rPr>
              <a:t>the case will remain on hold </a:t>
            </a:r>
            <a:r>
              <a:rPr lang="en-US" sz="1600" dirty="0" smtClean="0">
                <a:solidFill>
                  <a:srgbClr val="000000">
                    <a:lumMod val="75000"/>
                    <a:lumOff val="25000"/>
                  </a:srgbClr>
                </a:solidFill>
              </a:rPr>
              <a:t>until the requested information is received.</a:t>
            </a:r>
            <a:endParaRPr lang="en-US" sz="1400" dirty="0">
              <a:solidFill>
                <a:srgbClr val="FF0000"/>
              </a:solidFill>
            </a:endParaRPr>
          </a:p>
        </p:txBody>
      </p:sp>
      <p:sp>
        <p:nvSpPr>
          <p:cNvPr id="23" name="Rectangle 22"/>
          <p:cNvSpPr/>
          <p:nvPr/>
        </p:nvSpPr>
        <p:spPr>
          <a:xfrm>
            <a:off x="4794473" y="4213689"/>
            <a:ext cx="2629226" cy="819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8" name="Group 27"/>
          <p:cNvGrpSpPr/>
          <p:nvPr/>
        </p:nvGrpSpPr>
        <p:grpSpPr>
          <a:xfrm>
            <a:off x="9865169" y="5459933"/>
            <a:ext cx="1013742" cy="626949"/>
            <a:chOff x="1165223" y="1349402"/>
            <a:chExt cx="2351264" cy="1642035"/>
          </a:xfrm>
        </p:grpSpPr>
        <p:sp>
          <p:nvSpPr>
            <p:cNvPr id="29" name="Freeform 28"/>
            <p:cNvSpPr/>
            <p:nvPr/>
          </p:nvSpPr>
          <p:spPr>
            <a:xfrm rot="2913811">
              <a:off x="1833594" y="1229094"/>
              <a:ext cx="1014521" cy="2351264"/>
            </a:xfrm>
            <a:custGeom>
              <a:avLst/>
              <a:gdLst>
                <a:gd name="connsiteX0" fmla="*/ 1336397 w 2250567"/>
                <a:gd name="connsiteY0" fmla="*/ 0 h 5215941"/>
                <a:gd name="connsiteX1" fmla="*/ 2250567 w 2250567"/>
                <a:gd name="connsiteY1" fmla="*/ 207 h 5215941"/>
                <a:gd name="connsiteX2" fmla="*/ 2250469 w 2250567"/>
                <a:gd name="connsiteY2" fmla="*/ 433609 h 5215941"/>
                <a:gd name="connsiteX3" fmla="*/ 1780640 w 2250567"/>
                <a:gd name="connsiteY3" fmla="*/ 433503 h 5215941"/>
                <a:gd name="connsiteX4" fmla="*/ 1779663 w 2250567"/>
                <a:gd name="connsiteY4" fmla="*/ 4735254 h 5215941"/>
                <a:gd name="connsiteX5" fmla="*/ 444243 w 2250567"/>
                <a:gd name="connsiteY5" fmla="*/ 4735254 h 5215941"/>
                <a:gd name="connsiteX6" fmla="*/ 444243 w 2250567"/>
                <a:gd name="connsiteY6" fmla="*/ 5215941 h 5215941"/>
                <a:gd name="connsiteX7" fmla="*/ 0 w 2250567"/>
                <a:gd name="connsiteY7" fmla="*/ 5215922 h 5215941"/>
                <a:gd name="connsiteX8" fmla="*/ 0 w 2250567"/>
                <a:gd name="connsiteY8" fmla="*/ 4301751 h 5215941"/>
                <a:gd name="connsiteX9" fmla="*/ 1335420 w 2250567"/>
                <a:gd name="connsiteY9" fmla="*/ 4301751 h 5215941"/>
                <a:gd name="connsiteX10" fmla="*/ 1336397 w 2250567"/>
                <a:gd name="connsiteY10" fmla="*/ 0 h 521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567" h="5215941">
                  <a:moveTo>
                    <a:pt x="1336397" y="0"/>
                  </a:moveTo>
                  <a:lnTo>
                    <a:pt x="2250567" y="207"/>
                  </a:lnTo>
                  <a:lnTo>
                    <a:pt x="2250469" y="433609"/>
                  </a:lnTo>
                  <a:lnTo>
                    <a:pt x="1780640" y="433503"/>
                  </a:lnTo>
                  <a:cubicBezTo>
                    <a:pt x="1780314" y="1867420"/>
                    <a:pt x="1779989" y="3301336"/>
                    <a:pt x="1779663" y="4735254"/>
                  </a:cubicBezTo>
                  <a:lnTo>
                    <a:pt x="444243" y="4735254"/>
                  </a:lnTo>
                  <a:lnTo>
                    <a:pt x="444243" y="5215941"/>
                  </a:lnTo>
                  <a:lnTo>
                    <a:pt x="0" y="5215922"/>
                  </a:lnTo>
                  <a:lnTo>
                    <a:pt x="0" y="4301751"/>
                  </a:lnTo>
                  <a:lnTo>
                    <a:pt x="1335420" y="4301751"/>
                  </a:lnTo>
                  <a:cubicBezTo>
                    <a:pt x="1335746" y="2867834"/>
                    <a:pt x="1336071" y="1433918"/>
                    <a:pt x="1336397"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Freeform 30"/>
            <p:cNvSpPr/>
            <p:nvPr/>
          </p:nvSpPr>
          <p:spPr>
            <a:xfrm flipH="1">
              <a:off x="1835931" y="1679424"/>
              <a:ext cx="124286" cy="125408"/>
            </a:xfrm>
            <a:custGeom>
              <a:avLst/>
              <a:gdLst>
                <a:gd name="connsiteX0" fmla="*/ 5267 w 1552664"/>
                <a:gd name="connsiteY0" fmla="*/ 0 h 1988415"/>
                <a:gd name="connsiteX1" fmla="*/ 5157 w 1552664"/>
                <a:gd name="connsiteY1" fmla="*/ 41628 h 1988415"/>
                <a:gd name="connsiteX2" fmla="*/ 110 w 1552664"/>
                <a:gd name="connsiteY2" fmla="*/ 1943112 h 1988415"/>
                <a:gd name="connsiteX3" fmla="*/ 41813 w 1552664"/>
                <a:gd name="connsiteY3" fmla="*/ 1943208 h 1988415"/>
                <a:gd name="connsiteX4" fmla="*/ 46205 w 1552664"/>
                <a:gd name="connsiteY4" fmla="*/ 41724 h 1988415"/>
                <a:gd name="connsiteX5" fmla="*/ 1506446 w 1552664"/>
                <a:gd name="connsiteY5" fmla="*/ 45096 h 1988415"/>
                <a:gd name="connsiteX6" fmla="*/ 1510838 w 1552664"/>
                <a:gd name="connsiteY6" fmla="*/ 1946602 h 1988415"/>
                <a:gd name="connsiteX7" fmla="*/ 41813 w 1552664"/>
                <a:gd name="connsiteY7" fmla="*/ 1943209 h 1988415"/>
                <a:gd name="connsiteX8" fmla="*/ 110 w 1552664"/>
                <a:gd name="connsiteY8" fmla="*/ 1943113 h 1988415"/>
                <a:gd name="connsiteX9" fmla="*/ 0 w 1552664"/>
                <a:gd name="connsiteY9" fmla="*/ 1984294 h 1988415"/>
                <a:gd name="connsiteX10" fmla="*/ 41718 w 1552664"/>
                <a:gd name="connsiteY10" fmla="*/ 1984405 h 1988415"/>
                <a:gd name="connsiteX11" fmla="*/ 1510934 w 1552664"/>
                <a:gd name="connsiteY11" fmla="*/ 1988305 h 1988415"/>
                <a:gd name="connsiteX12" fmla="*/ 1552664 w 1552664"/>
                <a:gd name="connsiteY12" fmla="*/ 1988415 h 1988415"/>
                <a:gd name="connsiteX13" fmla="*/ 1552553 w 1552664"/>
                <a:gd name="connsiteY13" fmla="*/ 1946699 h 1988415"/>
                <a:gd name="connsiteX14" fmla="*/ 1547507 w 1552664"/>
                <a:gd name="connsiteY14" fmla="*/ 45191 h 1988415"/>
                <a:gd name="connsiteX15" fmla="*/ 1547398 w 1552664"/>
                <a:gd name="connsiteY15" fmla="*/ 4092 h 1988415"/>
                <a:gd name="connsiteX16" fmla="*/ 1506351 w 1552664"/>
                <a:gd name="connsiteY16" fmla="*/ 3984 h 1988415"/>
                <a:gd name="connsiteX17" fmla="*/ 46301 w 1552664"/>
                <a:gd name="connsiteY17" fmla="*/ 109 h 1988415"/>
                <a:gd name="connsiteX0" fmla="*/ 5267 w 1552664"/>
                <a:gd name="connsiteY0" fmla="*/ 0 h 1988415"/>
                <a:gd name="connsiteX1" fmla="*/ 5157 w 1552664"/>
                <a:gd name="connsiteY1" fmla="*/ 41628 h 1988415"/>
                <a:gd name="connsiteX2" fmla="*/ 110 w 1552664"/>
                <a:gd name="connsiteY2" fmla="*/ 1943112 h 1988415"/>
                <a:gd name="connsiteX3" fmla="*/ 41813 w 1552664"/>
                <a:gd name="connsiteY3" fmla="*/ 1943208 h 1988415"/>
                <a:gd name="connsiteX4" fmla="*/ 46205 w 1552664"/>
                <a:gd name="connsiteY4" fmla="*/ 41724 h 1988415"/>
                <a:gd name="connsiteX5" fmla="*/ 1506446 w 1552664"/>
                <a:gd name="connsiteY5" fmla="*/ 45096 h 1988415"/>
                <a:gd name="connsiteX6" fmla="*/ 1510838 w 1552664"/>
                <a:gd name="connsiteY6" fmla="*/ 1946602 h 1988415"/>
                <a:gd name="connsiteX7" fmla="*/ 41813 w 1552664"/>
                <a:gd name="connsiteY7" fmla="*/ 1943209 h 1988415"/>
                <a:gd name="connsiteX8" fmla="*/ 110 w 1552664"/>
                <a:gd name="connsiteY8" fmla="*/ 1943113 h 1988415"/>
                <a:gd name="connsiteX9" fmla="*/ 0 w 1552664"/>
                <a:gd name="connsiteY9" fmla="*/ 1984294 h 1988415"/>
                <a:gd name="connsiteX10" fmla="*/ 41718 w 1552664"/>
                <a:gd name="connsiteY10" fmla="*/ 1984405 h 1988415"/>
                <a:gd name="connsiteX11" fmla="*/ 1510934 w 1552664"/>
                <a:gd name="connsiteY11" fmla="*/ 1988305 h 1988415"/>
                <a:gd name="connsiteX12" fmla="*/ 1552664 w 1552664"/>
                <a:gd name="connsiteY12" fmla="*/ 1988415 h 1988415"/>
                <a:gd name="connsiteX13" fmla="*/ 1552553 w 1552664"/>
                <a:gd name="connsiteY13" fmla="*/ 1946699 h 1988415"/>
                <a:gd name="connsiteX14" fmla="*/ 1547507 w 1552664"/>
                <a:gd name="connsiteY14" fmla="*/ 45191 h 1988415"/>
                <a:gd name="connsiteX15" fmla="*/ 1547398 w 1552664"/>
                <a:gd name="connsiteY15" fmla="*/ 4092 h 1988415"/>
                <a:gd name="connsiteX16" fmla="*/ 46301 w 1552664"/>
                <a:gd name="connsiteY16" fmla="*/ 109 h 1988415"/>
                <a:gd name="connsiteX17" fmla="*/ 5267 w 1552664"/>
                <a:gd name="connsiteY17" fmla="*/ 0 h 1988415"/>
                <a:gd name="connsiteX0" fmla="*/ 5267 w 1552664"/>
                <a:gd name="connsiteY0" fmla="*/ 0 h 1988415"/>
                <a:gd name="connsiteX1" fmla="*/ 5157 w 1552664"/>
                <a:gd name="connsiteY1" fmla="*/ 41628 h 1988415"/>
                <a:gd name="connsiteX2" fmla="*/ 110 w 1552664"/>
                <a:gd name="connsiteY2" fmla="*/ 1943112 h 1988415"/>
                <a:gd name="connsiteX3" fmla="*/ 41813 w 1552664"/>
                <a:gd name="connsiteY3" fmla="*/ 1943208 h 1988415"/>
                <a:gd name="connsiteX4" fmla="*/ 46205 w 1552664"/>
                <a:gd name="connsiteY4" fmla="*/ 41724 h 1988415"/>
                <a:gd name="connsiteX5" fmla="*/ 1506446 w 1552664"/>
                <a:gd name="connsiteY5" fmla="*/ 45096 h 1988415"/>
                <a:gd name="connsiteX6" fmla="*/ 1510838 w 1552664"/>
                <a:gd name="connsiteY6" fmla="*/ 1946602 h 1988415"/>
                <a:gd name="connsiteX7" fmla="*/ 41813 w 1552664"/>
                <a:gd name="connsiteY7" fmla="*/ 1943209 h 1988415"/>
                <a:gd name="connsiteX8" fmla="*/ 110 w 1552664"/>
                <a:gd name="connsiteY8" fmla="*/ 1943113 h 1988415"/>
                <a:gd name="connsiteX9" fmla="*/ 0 w 1552664"/>
                <a:gd name="connsiteY9" fmla="*/ 1984294 h 1988415"/>
                <a:gd name="connsiteX10" fmla="*/ 41718 w 1552664"/>
                <a:gd name="connsiteY10" fmla="*/ 1984405 h 1988415"/>
                <a:gd name="connsiteX11" fmla="*/ 1510934 w 1552664"/>
                <a:gd name="connsiteY11" fmla="*/ 1988305 h 1988415"/>
                <a:gd name="connsiteX12" fmla="*/ 1552664 w 1552664"/>
                <a:gd name="connsiteY12" fmla="*/ 1988415 h 1988415"/>
                <a:gd name="connsiteX13" fmla="*/ 1552553 w 1552664"/>
                <a:gd name="connsiteY13" fmla="*/ 1946699 h 1988415"/>
                <a:gd name="connsiteX14" fmla="*/ 1547398 w 1552664"/>
                <a:gd name="connsiteY14" fmla="*/ 4092 h 1988415"/>
                <a:gd name="connsiteX15" fmla="*/ 46301 w 1552664"/>
                <a:gd name="connsiteY15" fmla="*/ 109 h 1988415"/>
                <a:gd name="connsiteX16" fmla="*/ 5267 w 1552664"/>
                <a:gd name="connsiteY16" fmla="*/ 0 h 1988415"/>
                <a:gd name="connsiteX0" fmla="*/ 5267 w 1552664"/>
                <a:gd name="connsiteY0" fmla="*/ 0 h 1988415"/>
                <a:gd name="connsiteX1" fmla="*/ 5157 w 1552664"/>
                <a:gd name="connsiteY1" fmla="*/ 41628 h 1988415"/>
                <a:gd name="connsiteX2" fmla="*/ 110 w 1552664"/>
                <a:gd name="connsiteY2" fmla="*/ 1943112 h 1988415"/>
                <a:gd name="connsiteX3" fmla="*/ 41813 w 1552664"/>
                <a:gd name="connsiteY3" fmla="*/ 1943208 h 1988415"/>
                <a:gd name="connsiteX4" fmla="*/ 46205 w 1552664"/>
                <a:gd name="connsiteY4" fmla="*/ 41724 h 1988415"/>
                <a:gd name="connsiteX5" fmla="*/ 1506446 w 1552664"/>
                <a:gd name="connsiteY5" fmla="*/ 45096 h 1988415"/>
                <a:gd name="connsiteX6" fmla="*/ 1510838 w 1552664"/>
                <a:gd name="connsiteY6" fmla="*/ 1946602 h 1988415"/>
                <a:gd name="connsiteX7" fmla="*/ 41813 w 1552664"/>
                <a:gd name="connsiteY7" fmla="*/ 1943209 h 1988415"/>
                <a:gd name="connsiteX8" fmla="*/ 110 w 1552664"/>
                <a:gd name="connsiteY8" fmla="*/ 1943113 h 1988415"/>
                <a:gd name="connsiteX9" fmla="*/ 0 w 1552664"/>
                <a:gd name="connsiteY9" fmla="*/ 1984294 h 1988415"/>
                <a:gd name="connsiteX10" fmla="*/ 41718 w 1552664"/>
                <a:gd name="connsiteY10" fmla="*/ 1984405 h 1988415"/>
                <a:gd name="connsiteX11" fmla="*/ 1510934 w 1552664"/>
                <a:gd name="connsiteY11" fmla="*/ 1988305 h 1988415"/>
                <a:gd name="connsiteX12" fmla="*/ 1552664 w 1552664"/>
                <a:gd name="connsiteY12" fmla="*/ 1988415 h 1988415"/>
                <a:gd name="connsiteX13" fmla="*/ 1552553 w 1552664"/>
                <a:gd name="connsiteY13" fmla="*/ 1946699 h 1988415"/>
                <a:gd name="connsiteX14" fmla="*/ 1547398 w 1552664"/>
                <a:gd name="connsiteY14" fmla="*/ 4092 h 1988415"/>
                <a:gd name="connsiteX15" fmla="*/ 5267 w 1552664"/>
                <a:gd name="connsiteY15" fmla="*/ 0 h 1988415"/>
                <a:gd name="connsiteX0" fmla="*/ 117359 w 1664756"/>
                <a:gd name="connsiteY0" fmla="*/ 0 h 1988415"/>
                <a:gd name="connsiteX1" fmla="*/ 112202 w 1664756"/>
                <a:gd name="connsiteY1" fmla="*/ 1943112 h 1988415"/>
                <a:gd name="connsiteX2" fmla="*/ 153905 w 1664756"/>
                <a:gd name="connsiteY2" fmla="*/ 1943208 h 1988415"/>
                <a:gd name="connsiteX3" fmla="*/ 158297 w 1664756"/>
                <a:gd name="connsiteY3" fmla="*/ 41724 h 1988415"/>
                <a:gd name="connsiteX4" fmla="*/ 1618538 w 1664756"/>
                <a:gd name="connsiteY4" fmla="*/ 45096 h 1988415"/>
                <a:gd name="connsiteX5" fmla="*/ 1622930 w 1664756"/>
                <a:gd name="connsiteY5" fmla="*/ 1946602 h 1988415"/>
                <a:gd name="connsiteX6" fmla="*/ 153905 w 1664756"/>
                <a:gd name="connsiteY6" fmla="*/ 1943209 h 1988415"/>
                <a:gd name="connsiteX7" fmla="*/ 112202 w 1664756"/>
                <a:gd name="connsiteY7" fmla="*/ 1943113 h 1988415"/>
                <a:gd name="connsiteX8" fmla="*/ 112092 w 1664756"/>
                <a:gd name="connsiteY8" fmla="*/ 1984294 h 1988415"/>
                <a:gd name="connsiteX9" fmla="*/ 153810 w 1664756"/>
                <a:gd name="connsiteY9" fmla="*/ 1984405 h 1988415"/>
                <a:gd name="connsiteX10" fmla="*/ 1623026 w 1664756"/>
                <a:gd name="connsiteY10" fmla="*/ 1988305 h 1988415"/>
                <a:gd name="connsiteX11" fmla="*/ 1664756 w 1664756"/>
                <a:gd name="connsiteY11" fmla="*/ 1988415 h 1988415"/>
                <a:gd name="connsiteX12" fmla="*/ 1664645 w 1664756"/>
                <a:gd name="connsiteY12" fmla="*/ 1946699 h 1988415"/>
                <a:gd name="connsiteX13" fmla="*/ 1659490 w 1664756"/>
                <a:gd name="connsiteY13" fmla="*/ 4092 h 1988415"/>
                <a:gd name="connsiteX14" fmla="*/ 117359 w 1664756"/>
                <a:gd name="connsiteY14" fmla="*/ 0 h 1988415"/>
                <a:gd name="connsiteX0" fmla="*/ 7026 w 1554423"/>
                <a:gd name="connsiteY0" fmla="*/ 0 h 1988415"/>
                <a:gd name="connsiteX1" fmla="*/ 1869 w 1554423"/>
                <a:gd name="connsiteY1" fmla="*/ 1943112 h 1988415"/>
                <a:gd name="connsiteX2" fmla="*/ 43572 w 1554423"/>
                <a:gd name="connsiteY2" fmla="*/ 1943208 h 1988415"/>
                <a:gd name="connsiteX3" fmla="*/ 47964 w 1554423"/>
                <a:gd name="connsiteY3" fmla="*/ 41724 h 1988415"/>
                <a:gd name="connsiteX4" fmla="*/ 1508205 w 1554423"/>
                <a:gd name="connsiteY4" fmla="*/ 45096 h 1988415"/>
                <a:gd name="connsiteX5" fmla="*/ 1512597 w 1554423"/>
                <a:gd name="connsiteY5" fmla="*/ 1946602 h 1988415"/>
                <a:gd name="connsiteX6" fmla="*/ 43572 w 1554423"/>
                <a:gd name="connsiteY6" fmla="*/ 1943209 h 1988415"/>
                <a:gd name="connsiteX7" fmla="*/ 1869 w 1554423"/>
                <a:gd name="connsiteY7" fmla="*/ 1943113 h 1988415"/>
                <a:gd name="connsiteX8" fmla="*/ 1759 w 1554423"/>
                <a:gd name="connsiteY8" fmla="*/ 1984294 h 1988415"/>
                <a:gd name="connsiteX9" fmla="*/ 43477 w 1554423"/>
                <a:gd name="connsiteY9" fmla="*/ 1984405 h 1988415"/>
                <a:gd name="connsiteX10" fmla="*/ 1512693 w 1554423"/>
                <a:gd name="connsiteY10" fmla="*/ 1988305 h 1988415"/>
                <a:gd name="connsiteX11" fmla="*/ 1554423 w 1554423"/>
                <a:gd name="connsiteY11" fmla="*/ 1988415 h 1988415"/>
                <a:gd name="connsiteX12" fmla="*/ 1554312 w 1554423"/>
                <a:gd name="connsiteY12" fmla="*/ 1946699 h 1988415"/>
                <a:gd name="connsiteX13" fmla="*/ 1549157 w 1554423"/>
                <a:gd name="connsiteY13" fmla="*/ 4092 h 1988415"/>
                <a:gd name="connsiteX14" fmla="*/ 7026 w 1554423"/>
                <a:gd name="connsiteY14" fmla="*/ 0 h 1988415"/>
                <a:gd name="connsiteX0" fmla="*/ 7026 w 1554423"/>
                <a:gd name="connsiteY0" fmla="*/ 0 h 1988415"/>
                <a:gd name="connsiteX1" fmla="*/ 1869 w 1554423"/>
                <a:gd name="connsiteY1" fmla="*/ 1943112 h 1988415"/>
                <a:gd name="connsiteX2" fmla="*/ 43572 w 1554423"/>
                <a:gd name="connsiteY2" fmla="*/ 1943208 h 1988415"/>
                <a:gd name="connsiteX3" fmla="*/ 47964 w 1554423"/>
                <a:gd name="connsiteY3" fmla="*/ 41724 h 1988415"/>
                <a:gd name="connsiteX4" fmla="*/ 1508205 w 1554423"/>
                <a:gd name="connsiteY4" fmla="*/ 45096 h 1988415"/>
                <a:gd name="connsiteX5" fmla="*/ 1512597 w 1554423"/>
                <a:gd name="connsiteY5" fmla="*/ 1946602 h 1988415"/>
                <a:gd name="connsiteX6" fmla="*/ 43572 w 1554423"/>
                <a:gd name="connsiteY6" fmla="*/ 1943209 h 1988415"/>
                <a:gd name="connsiteX7" fmla="*/ 1869 w 1554423"/>
                <a:gd name="connsiteY7" fmla="*/ 1943113 h 1988415"/>
                <a:gd name="connsiteX8" fmla="*/ 1759 w 1554423"/>
                <a:gd name="connsiteY8" fmla="*/ 1984294 h 1988415"/>
                <a:gd name="connsiteX9" fmla="*/ 43477 w 1554423"/>
                <a:gd name="connsiteY9" fmla="*/ 1984405 h 1988415"/>
                <a:gd name="connsiteX10" fmla="*/ 1554423 w 1554423"/>
                <a:gd name="connsiteY10" fmla="*/ 1988415 h 1988415"/>
                <a:gd name="connsiteX11" fmla="*/ 1554312 w 1554423"/>
                <a:gd name="connsiteY11" fmla="*/ 1946699 h 1988415"/>
                <a:gd name="connsiteX12" fmla="*/ 1549157 w 1554423"/>
                <a:gd name="connsiteY12" fmla="*/ 4092 h 1988415"/>
                <a:gd name="connsiteX13" fmla="*/ 7026 w 1554423"/>
                <a:gd name="connsiteY13" fmla="*/ 0 h 1988415"/>
                <a:gd name="connsiteX0" fmla="*/ 7026 w 1554423"/>
                <a:gd name="connsiteY0" fmla="*/ 0 h 1988415"/>
                <a:gd name="connsiteX1" fmla="*/ 1869 w 1554423"/>
                <a:gd name="connsiteY1" fmla="*/ 1943112 h 1988415"/>
                <a:gd name="connsiteX2" fmla="*/ 43572 w 1554423"/>
                <a:gd name="connsiteY2" fmla="*/ 1943208 h 1988415"/>
                <a:gd name="connsiteX3" fmla="*/ 47964 w 1554423"/>
                <a:gd name="connsiteY3" fmla="*/ 41724 h 1988415"/>
                <a:gd name="connsiteX4" fmla="*/ 1508205 w 1554423"/>
                <a:gd name="connsiteY4" fmla="*/ 45096 h 1988415"/>
                <a:gd name="connsiteX5" fmla="*/ 1512597 w 1554423"/>
                <a:gd name="connsiteY5" fmla="*/ 1946602 h 1988415"/>
                <a:gd name="connsiteX6" fmla="*/ 43572 w 1554423"/>
                <a:gd name="connsiteY6" fmla="*/ 1943209 h 1988415"/>
                <a:gd name="connsiteX7" fmla="*/ 1869 w 1554423"/>
                <a:gd name="connsiteY7" fmla="*/ 1943113 h 1988415"/>
                <a:gd name="connsiteX8" fmla="*/ 1759 w 1554423"/>
                <a:gd name="connsiteY8" fmla="*/ 1984294 h 1988415"/>
                <a:gd name="connsiteX9" fmla="*/ 43477 w 1554423"/>
                <a:gd name="connsiteY9" fmla="*/ 1984405 h 1988415"/>
                <a:gd name="connsiteX10" fmla="*/ 1554423 w 1554423"/>
                <a:gd name="connsiteY10" fmla="*/ 1988415 h 1988415"/>
                <a:gd name="connsiteX11" fmla="*/ 1549157 w 1554423"/>
                <a:gd name="connsiteY11" fmla="*/ 4092 h 1988415"/>
                <a:gd name="connsiteX12" fmla="*/ 7026 w 1554423"/>
                <a:gd name="connsiteY12" fmla="*/ 0 h 1988415"/>
                <a:gd name="connsiteX0" fmla="*/ 7026 w 1554423"/>
                <a:gd name="connsiteY0" fmla="*/ 0 h 1988415"/>
                <a:gd name="connsiteX1" fmla="*/ 1869 w 1554423"/>
                <a:gd name="connsiteY1" fmla="*/ 1943112 h 1988415"/>
                <a:gd name="connsiteX2" fmla="*/ 43572 w 1554423"/>
                <a:gd name="connsiteY2" fmla="*/ 1943208 h 1988415"/>
                <a:gd name="connsiteX3" fmla="*/ 47964 w 1554423"/>
                <a:gd name="connsiteY3" fmla="*/ 41724 h 1988415"/>
                <a:gd name="connsiteX4" fmla="*/ 1508205 w 1554423"/>
                <a:gd name="connsiteY4" fmla="*/ 45096 h 1988415"/>
                <a:gd name="connsiteX5" fmla="*/ 1512597 w 1554423"/>
                <a:gd name="connsiteY5" fmla="*/ 1946602 h 1988415"/>
                <a:gd name="connsiteX6" fmla="*/ 43572 w 1554423"/>
                <a:gd name="connsiteY6" fmla="*/ 1943209 h 1988415"/>
                <a:gd name="connsiteX7" fmla="*/ 1869 w 1554423"/>
                <a:gd name="connsiteY7" fmla="*/ 1943113 h 1988415"/>
                <a:gd name="connsiteX8" fmla="*/ 1759 w 1554423"/>
                <a:gd name="connsiteY8" fmla="*/ 1984294 h 1988415"/>
                <a:gd name="connsiteX9" fmla="*/ 43477 w 1554423"/>
                <a:gd name="connsiteY9" fmla="*/ 1984405 h 1988415"/>
                <a:gd name="connsiteX10" fmla="*/ 1554423 w 1554423"/>
                <a:gd name="connsiteY10" fmla="*/ 1988415 h 1988415"/>
                <a:gd name="connsiteX11" fmla="*/ 1549157 w 1554423"/>
                <a:gd name="connsiteY11" fmla="*/ 4092 h 1988415"/>
                <a:gd name="connsiteX12" fmla="*/ 7026 w 1554423"/>
                <a:gd name="connsiteY12" fmla="*/ 0 h 1988415"/>
                <a:gd name="connsiteX0" fmla="*/ 7026 w 1554423"/>
                <a:gd name="connsiteY0" fmla="*/ 0 h 1988415"/>
                <a:gd name="connsiteX1" fmla="*/ 1869 w 1554423"/>
                <a:gd name="connsiteY1" fmla="*/ 1943112 h 1988415"/>
                <a:gd name="connsiteX2" fmla="*/ 43572 w 1554423"/>
                <a:gd name="connsiteY2" fmla="*/ 1943208 h 1988415"/>
                <a:gd name="connsiteX3" fmla="*/ 47964 w 1554423"/>
                <a:gd name="connsiteY3" fmla="*/ 41724 h 1988415"/>
                <a:gd name="connsiteX4" fmla="*/ 1508205 w 1554423"/>
                <a:gd name="connsiteY4" fmla="*/ 45096 h 1988415"/>
                <a:gd name="connsiteX5" fmla="*/ 1512597 w 1554423"/>
                <a:gd name="connsiteY5" fmla="*/ 1946602 h 1988415"/>
                <a:gd name="connsiteX6" fmla="*/ 18546 w 1554423"/>
                <a:gd name="connsiteY6" fmla="*/ 1944401 h 1988415"/>
                <a:gd name="connsiteX7" fmla="*/ 1869 w 1554423"/>
                <a:gd name="connsiteY7" fmla="*/ 1943113 h 1988415"/>
                <a:gd name="connsiteX8" fmla="*/ 1759 w 1554423"/>
                <a:gd name="connsiteY8" fmla="*/ 1984294 h 1988415"/>
                <a:gd name="connsiteX9" fmla="*/ 43477 w 1554423"/>
                <a:gd name="connsiteY9" fmla="*/ 1984405 h 1988415"/>
                <a:gd name="connsiteX10" fmla="*/ 1554423 w 1554423"/>
                <a:gd name="connsiteY10" fmla="*/ 1988415 h 1988415"/>
                <a:gd name="connsiteX11" fmla="*/ 1549157 w 1554423"/>
                <a:gd name="connsiteY11" fmla="*/ 4092 h 1988415"/>
                <a:gd name="connsiteX12" fmla="*/ 7026 w 1554423"/>
                <a:gd name="connsiteY12" fmla="*/ 0 h 1988415"/>
                <a:gd name="connsiteX0" fmla="*/ 7026 w 1554423"/>
                <a:gd name="connsiteY0" fmla="*/ 0 h 1988415"/>
                <a:gd name="connsiteX1" fmla="*/ 1869 w 1554423"/>
                <a:gd name="connsiteY1" fmla="*/ 1943112 h 1988415"/>
                <a:gd name="connsiteX2" fmla="*/ 43572 w 1554423"/>
                <a:gd name="connsiteY2" fmla="*/ 1943208 h 1988415"/>
                <a:gd name="connsiteX3" fmla="*/ 47964 w 1554423"/>
                <a:gd name="connsiteY3" fmla="*/ 41724 h 1988415"/>
                <a:gd name="connsiteX4" fmla="*/ 1508205 w 1554423"/>
                <a:gd name="connsiteY4" fmla="*/ 45096 h 1988415"/>
                <a:gd name="connsiteX5" fmla="*/ 1512597 w 1554423"/>
                <a:gd name="connsiteY5" fmla="*/ 1946602 h 1988415"/>
                <a:gd name="connsiteX6" fmla="*/ 1869 w 1554423"/>
                <a:gd name="connsiteY6" fmla="*/ 1943113 h 1988415"/>
                <a:gd name="connsiteX7" fmla="*/ 1759 w 1554423"/>
                <a:gd name="connsiteY7" fmla="*/ 1984294 h 1988415"/>
                <a:gd name="connsiteX8" fmla="*/ 43477 w 1554423"/>
                <a:gd name="connsiteY8" fmla="*/ 1984405 h 1988415"/>
                <a:gd name="connsiteX9" fmla="*/ 1554423 w 1554423"/>
                <a:gd name="connsiteY9" fmla="*/ 1988415 h 1988415"/>
                <a:gd name="connsiteX10" fmla="*/ 1549157 w 1554423"/>
                <a:gd name="connsiteY10" fmla="*/ 4092 h 1988415"/>
                <a:gd name="connsiteX11" fmla="*/ 7026 w 1554423"/>
                <a:gd name="connsiteY11" fmla="*/ 0 h 1988415"/>
                <a:gd name="connsiteX0" fmla="*/ 7026 w 1554423"/>
                <a:gd name="connsiteY0" fmla="*/ 0 h 1988415"/>
                <a:gd name="connsiteX1" fmla="*/ 1869 w 1554423"/>
                <a:gd name="connsiteY1" fmla="*/ 1943112 h 1988415"/>
                <a:gd name="connsiteX2" fmla="*/ 43572 w 1554423"/>
                <a:gd name="connsiteY2" fmla="*/ 1943208 h 1988415"/>
                <a:gd name="connsiteX3" fmla="*/ 47964 w 1554423"/>
                <a:gd name="connsiteY3" fmla="*/ 41724 h 1988415"/>
                <a:gd name="connsiteX4" fmla="*/ 1508205 w 1554423"/>
                <a:gd name="connsiteY4" fmla="*/ 45096 h 1988415"/>
                <a:gd name="connsiteX5" fmla="*/ 1512597 w 1554423"/>
                <a:gd name="connsiteY5" fmla="*/ 1946602 h 1988415"/>
                <a:gd name="connsiteX6" fmla="*/ 1869 w 1554423"/>
                <a:gd name="connsiteY6" fmla="*/ 1943113 h 1988415"/>
                <a:gd name="connsiteX7" fmla="*/ 1759 w 1554423"/>
                <a:gd name="connsiteY7" fmla="*/ 1984294 h 1988415"/>
                <a:gd name="connsiteX8" fmla="*/ 1554423 w 1554423"/>
                <a:gd name="connsiteY8" fmla="*/ 1988415 h 1988415"/>
                <a:gd name="connsiteX9" fmla="*/ 1549157 w 1554423"/>
                <a:gd name="connsiteY9" fmla="*/ 4092 h 1988415"/>
                <a:gd name="connsiteX10" fmla="*/ 7026 w 1554423"/>
                <a:gd name="connsiteY10" fmla="*/ 0 h 198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4423" h="1988415">
                  <a:moveTo>
                    <a:pt x="7026" y="0"/>
                  </a:moveTo>
                  <a:cubicBezTo>
                    <a:pt x="6478" y="253971"/>
                    <a:pt x="-4222" y="1619244"/>
                    <a:pt x="1869" y="1943112"/>
                  </a:cubicBezTo>
                  <a:lnTo>
                    <a:pt x="43572" y="1943208"/>
                  </a:lnTo>
                  <a:lnTo>
                    <a:pt x="47964" y="41724"/>
                  </a:lnTo>
                  <a:lnTo>
                    <a:pt x="1508205" y="45096"/>
                  </a:lnTo>
                  <a:lnTo>
                    <a:pt x="1512597" y="1946602"/>
                  </a:lnTo>
                  <a:lnTo>
                    <a:pt x="1869" y="1943113"/>
                  </a:lnTo>
                  <a:cubicBezTo>
                    <a:pt x="1832" y="1956840"/>
                    <a:pt x="1796" y="1970567"/>
                    <a:pt x="1759" y="1984294"/>
                  </a:cubicBezTo>
                  <a:lnTo>
                    <a:pt x="1554423" y="1988415"/>
                  </a:lnTo>
                  <a:cubicBezTo>
                    <a:pt x="1552668" y="1326974"/>
                    <a:pt x="1550912" y="665533"/>
                    <a:pt x="1549157" y="4092"/>
                  </a:cubicBezTo>
                  <a:lnTo>
                    <a:pt x="70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34326" rIns="68652" bIns="34326" numCol="1" spcCol="0" rtlCol="0" fromWordArt="0" anchor="ctr" anchorCtr="0" forceAA="0" compatLnSpc="1">
              <a:prstTxWarp prst="textNoShape">
                <a:avLst/>
              </a:prstTxWarp>
              <a:noAutofit/>
            </a:bodyPr>
            <a:lstStyle/>
            <a:p>
              <a:endParaRPr lang="en-US" sz="1600" b="1" dirty="0">
                <a:solidFill>
                  <a:prstClr val="white"/>
                </a:solidFill>
              </a:endParaRPr>
            </a:p>
          </p:txBody>
        </p:sp>
        <p:sp>
          <p:nvSpPr>
            <p:cNvPr id="32" name="Rectangle 31"/>
            <p:cNvSpPr/>
            <p:nvPr/>
          </p:nvSpPr>
          <p:spPr>
            <a:xfrm>
              <a:off x="1772943" y="1607378"/>
              <a:ext cx="216472" cy="216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2095134" y="1674285"/>
              <a:ext cx="760818" cy="101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4" name="Rectangle 33"/>
            <p:cNvSpPr/>
            <p:nvPr/>
          </p:nvSpPr>
          <p:spPr>
            <a:xfrm>
              <a:off x="1772943" y="1959775"/>
              <a:ext cx="216472" cy="216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5" name="Rectangle 34"/>
            <p:cNvSpPr/>
            <p:nvPr/>
          </p:nvSpPr>
          <p:spPr>
            <a:xfrm>
              <a:off x="2095134" y="2027708"/>
              <a:ext cx="760818" cy="101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6" name="Rectangle 35"/>
            <p:cNvSpPr/>
            <p:nvPr/>
          </p:nvSpPr>
          <p:spPr>
            <a:xfrm>
              <a:off x="1772943" y="2312171"/>
              <a:ext cx="216472" cy="216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7" name="Rectangle 36"/>
            <p:cNvSpPr/>
            <p:nvPr/>
          </p:nvSpPr>
          <p:spPr>
            <a:xfrm>
              <a:off x="2095134" y="2373515"/>
              <a:ext cx="653443" cy="101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Freeform 37"/>
            <p:cNvSpPr/>
            <p:nvPr/>
          </p:nvSpPr>
          <p:spPr>
            <a:xfrm flipH="1">
              <a:off x="1481211" y="1349402"/>
              <a:ext cx="1749008" cy="1642035"/>
            </a:xfrm>
            <a:custGeom>
              <a:avLst/>
              <a:gdLst>
                <a:gd name="connsiteX0" fmla="*/ 43131 w 1746025"/>
                <a:gd name="connsiteY0" fmla="*/ 0 h 1642035"/>
                <a:gd name="connsiteX1" fmla="*/ 42995 w 1746025"/>
                <a:gd name="connsiteY1" fmla="*/ 40991 h 1642035"/>
                <a:gd name="connsiteX2" fmla="*/ 4025 w 1746025"/>
                <a:gd name="connsiteY2" fmla="*/ 40887 h 1642035"/>
                <a:gd name="connsiteX3" fmla="*/ 192 w 1746025"/>
                <a:gd name="connsiteY3" fmla="*/ 747035 h 1642035"/>
                <a:gd name="connsiteX4" fmla="*/ 0 w 1746025"/>
                <a:gd name="connsiteY4" fmla="*/ 782565 h 1642035"/>
                <a:gd name="connsiteX5" fmla="*/ 47417 w 1746025"/>
                <a:gd name="connsiteY5" fmla="*/ 824506 h 1642035"/>
                <a:gd name="connsiteX6" fmla="*/ 47591 w 1746025"/>
                <a:gd name="connsiteY6" fmla="*/ 749183 h 1642035"/>
                <a:gd name="connsiteX7" fmla="*/ 86523 w 1746025"/>
                <a:gd name="connsiteY7" fmla="*/ 783619 h 1642035"/>
                <a:gd name="connsiteX8" fmla="*/ 88133 w 1746025"/>
                <a:gd name="connsiteY8" fmla="*/ 86940 h 1642035"/>
                <a:gd name="connsiteX9" fmla="*/ 1657708 w 1746025"/>
                <a:gd name="connsiteY9" fmla="*/ 90564 h 1642035"/>
                <a:gd name="connsiteX10" fmla="*/ 1661292 w 1746025"/>
                <a:gd name="connsiteY10" fmla="*/ 1642035 h 1642035"/>
                <a:gd name="connsiteX11" fmla="*/ 1700389 w 1746025"/>
                <a:gd name="connsiteY11" fmla="*/ 1597310 h 1642035"/>
                <a:gd name="connsiteX12" fmla="*/ 1700398 w 1746025"/>
                <a:gd name="connsiteY12" fmla="*/ 1601148 h 1642035"/>
                <a:gd name="connsiteX13" fmla="*/ 1746025 w 1746025"/>
                <a:gd name="connsiteY13" fmla="*/ 1548953 h 1642035"/>
                <a:gd name="connsiteX14" fmla="*/ 1741926 w 1746025"/>
                <a:gd name="connsiteY14" fmla="*/ 4508 h 1642035"/>
                <a:gd name="connsiteX0" fmla="*/ 137908 w 1840802"/>
                <a:gd name="connsiteY0" fmla="*/ 25609 h 1667644"/>
                <a:gd name="connsiteX1" fmla="*/ 98802 w 1840802"/>
                <a:gd name="connsiteY1" fmla="*/ 66496 h 1667644"/>
                <a:gd name="connsiteX2" fmla="*/ 94969 w 1840802"/>
                <a:gd name="connsiteY2" fmla="*/ 772644 h 1667644"/>
                <a:gd name="connsiteX3" fmla="*/ 94777 w 1840802"/>
                <a:gd name="connsiteY3" fmla="*/ 808174 h 1667644"/>
                <a:gd name="connsiteX4" fmla="*/ 142194 w 1840802"/>
                <a:gd name="connsiteY4" fmla="*/ 850115 h 1667644"/>
                <a:gd name="connsiteX5" fmla="*/ 142368 w 1840802"/>
                <a:gd name="connsiteY5" fmla="*/ 774792 h 1667644"/>
                <a:gd name="connsiteX6" fmla="*/ 181300 w 1840802"/>
                <a:gd name="connsiteY6" fmla="*/ 809228 h 1667644"/>
                <a:gd name="connsiteX7" fmla="*/ 182910 w 1840802"/>
                <a:gd name="connsiteY7" fmla="*/ 112549 h 1667644"/>
                <a:gd name="connsiteX8" fmla="*/ 1752485 w 1840802"/>
                <a:gd name="connsiteY8" fmla="*/ 116173 h 1667644"/>
                <a:gd name="connsiteX9" fmla="*/ 1756069 w 1840802"/>
                <a:gd name="connsiteY9" fmla="*/ 1667644 h 1667644"/>
                <a:gd name="connsiteX10" fmla="*/ 1795166 w 1840802"/>
                <a:gd name="connsiteY10" fmla="*/ 1622919 h 1667644"/>
                <a:gd name="connsiteX11" fmla="*/ 1795175 w 1840802"/>
                <a:gd name="connsiteY11" fmla="*/ 1626757 h 1667644"/>
                <a:gd name="connsiteX12" fmla="*/ 1840802 w 1840802"/>
                <a:gd name="connsiteY12" fmla="*/ 1574562 h 1667644"/>
                <a:gd name="connsiteX13" fmla="*/ 1836703 w 1840802"/>
                <a:gd name="connsiteY13" fmla="*/ 30117 h 1667644"/>
                <a:gd name="connsiteX14" fmla="*/ 137908 w 1840802"/>
                <a:gd name="connsiteY14" fmla="*/ 25609 h 1667644"/>
                <a:gd name="connsiteX0" fmla="*/ 139332 w 1842226"/>
                <a:gd name="connsiteY0" fmla="*/ 0 h 1642035"/>
                <a:gd name="connsiteX1" fmla="*/ 96393 w 1842226"/>
                <a:gd name="connsiteY1" fmla="*/ 747035 h 1642035"/>
                <a:gd name="connsiteX2" fmla="*/ 96201 w 1842226"/>
                <a:gd name="connsiteY2" fmla="*/ 782565 h 1642035"/>
                <a:gd name="connsiteX3" fmla="*/ 143618 w 1842226"/>
                <a:gd name="connsiteY3" fmla="*/ 824506 h 1642035"/>
                <a:gd name="connsiteX4" fmla="*/ 143792 w 1842226"/>
                <a:gd name="connsiteY4" fmla="*/ 749183 h 1642035"/>
                <a:gd name="connsiteX5" fmla="*/ 182724 w 1842226"/>
                <a:gd name="connsiteY5" fmla="*/ 783619 h 1642035"/>
                <a:gd name="connsiteX6" fmla="*/ 184334 w 1842226"/>
                <a:gd name="connsiteY6" fmla="*/ 86940 h 1642035"/>
                <a:gd name="connsiteX7" fmla="*/ 1753909 w 1842226"/>
                <a:gd name="connsiteY7" fmla="*/ 90564 h 1642035"/>
                <a:gd name="connsiteX8" fmla="*/ 1757493 w 1842226"/>
                <a:gd name="connsiteY8" fmla="*/ 1642035 h 1642035"/>
                <a:gd name="connsiteX9" fmla="*/ 1796590 w 1842226"/>
                <a:gd name="connsiteY9" fmla="*/ 1597310 h 1642035"/>
                <a:gd name="connsiteX10" fmla="*/ 1796599 w 1842226"/>
                <a:gd name="connsiteY10" fmla="*/ 1601148 h 1642035"/>
                <a:gd name="connsiteX11" fmla="*/ 1842226 w 1842226"/>
                <a:gd name="connsiteY11" fmla="*/ 1548953 h 1642035"/>
                <a:gd name="connsiteX12" fmla="*/ 1838127 w 1842226"/>
                <a:gd name="connsiteY12" fmla="*/ 4508 h 1642035"/>
                <a:gd name="connsiteX13" fmla="*/ 139332 w 1842226"/>
                <a:gd name="connsiteY13" fmla="*/ 0 h 1642035"/>
                <a:gd name="connsiteX0" fmla="*/ 43131 w 1746025"/>
                <a:gd name="connsiteY0" fmla="*/ 0 h 1642035"/>
                <a:gd name="connsiteX1" fmla="*/ 192 w 1746025"/>
                <a:gd name="connsiteY1" fmla="*/ 747035 h 1642035"/>
                <a:gd name="connsiteX2" fmla="*/ 0 w 1746025"/>
                <a:gd name="connsiteY2" fmla="*/ 782565 h 1642035"/>
                <a:gd name="connsiteX3" fmla="*/ 47417 w 1746025"/>
                <a:gd name="connsiteY3" fmla="*/ 824506 h 1642035"/>
                <a:gd name="connsiteX4" fmla="*/ 47591 w 1746025"/>
                <a:gd name="connsiteY4" fmla="*/ 749183 h 1642035"/>
                <a:gd name="connsiteX5" fmla="*/ 86523 w 1746025"/>
                <a:gd name="connsiteY5" fmla="*/ 783619 h 1642035"/>
                <a:gd name="connsiteX6" fmla="*/ 88133 w 1746025"/>
                <a:gd name="connsiteY6" fmla="*/ 86940 h 1642035"/>
                <a:gd name="connsiteX7" fmla="*/ 1657708 w 1746025"/>
                <a:gd name="connsiteY7" fmla="*/ 90564 h 1642035"/>
                <a:gd name="connsiteX8" fmla="*/ 1661292 w 1746025"/>
                <a:gd name="connsiteY8" fmla="*/ 1642035 h 1642035"/>
                <a:gd name="connsiteX9" fmla="*/ 1700389 w 1746025"/>
                <a:gd name="connsiteY9" fmla="*/ 1597310 h 1642035"/>
                <a:gd name="connsiteX10" fmla="*/ 1700398 w 1746025"/>
                <a:gd name="connsiteY10" fmla="*/ 1601148 h 1642035"/>
                <a:gd name="connsiteX11" fmla="*/ 1746025 w 1746025"/>
                <a:gd name="connsiteY11" fmla="*/ 1548953 h 1642035"/>
                <a:gd name="connsiteX12" fmla="*/ 1741926 w 1746025"/>
                <a:gd name="connsiteY12" fmla="*/ 4508 h 1642035"/>
                <a:gd name="connsiteX13" fmla="*/ 43131 w 1746025"/>
                <a:gd name="connsiteY13" fmla="*/ 0 h 1642035"/>
                <a:gd name="connsiteX0" fmla="*/ 8206 w 1746025"/>
                <a:gd name="connsiteY0" fmla="*/ 0 h 1642035"/>
                <a:gd name="connsiteX1" fmla="*/ 192 w 1746025"/>
                <a:gd name="connsiteY1" fmla="*/ 747035 h 1642035"/>
                <a:gd name="connsiteX2" fmla="*/ 0 w 1746025"/>
                <a:gd name="connsiteY2" fmla="*/ 782565 h 1642035"/>
                <a:gd name="connsiteX3" fmla="*/ 47417 w 1746025"/>
                <a:gd name="connsiteY3" fmla="*/ 824506 h 1642035"/>
                <a:gd name="connsiteX4" fmla="*/ 47591 w 1746025"/>
                <a:gd name="connsiteY4" fmla="*/ 749183 h 1642035"/>
                <a:gd name="connsiteX5" fmla="*/ 86523 w 1746025"/>
                <a:gd name="connsiteY5" fmla="*/ 783619 h 1642035"/>
                <a:gd name="connsiteX6" fmla="*/ 88133 w 1746025"/>
                <a:gd name="connsiteY6" fmla="*/ 86940 h 1642035"/>
                <a:gd name="connsiteX7" fmla="*/ 1657708 w 1746025"/>
                <a:gd name="connsiteY7" fmla="*/ 90564 h 1642035"/>
                <a:gd name="connsiteX8" fmla="*/ 1661292 w 1746025"/>
                <a:gd name="connsiteY8" fmla="*/ 1642035 h 1642035"/>
                <a:gd name="connsiteX9" fmla="*/ 1700389 w 1746025"/>
                <a:gd name="connsiteY9" fmla="*/ 1597310 h 1642035"/>
                <a:gd name="connsiteX10" fmla="*/ 1700398 w 1746025"/>
                <a:gd name="connsiteY10" fmla="*/ 1601148 h 1642035"/>
                <a:gd name="connsiteX11" fmla="*/ 1746025 w 1746025"/>
                <a:gd name="connsiteY11" fmla="*/ 1548953 h 1642035"/>
                <a:gd name="connsiteX12" fmla="*/ 1741926 w 1746025"/>
                <a:gd name="connsiteY12" fmla="*/ 4508 h 1642035"/>
                <a:gd name="connsiteX13" fmla="*/ 8206 w 1746025"/>
                <a:gd name="connsiteY13" fmla="*/ 0 h 1642035"/>
                <a:gd name="connsiteX0" fmla="*/ 8206 w 1746025"/>
                <a:gd name="connsiteY0" fmla="*/ 0 h 1642035"/>
                <a:gd name="connsiteX1" fmla="*/ 192 w 1746025"/>
                <a:gd name="connsiteY1" fmla="*/ 747035 h 1642035"/>
                <a:gd name="connsiteX2" fmla="*/ 0 w 1746025"/>
                <a:gd name="connsiteY2" fmla="*/ 782565 h 1642035"/>
                <a:gd name="connsiteX3" fmla="*/ 47417 w 1746025"/>
                <a:gd name="connsiteY3" fmla="*/ 824506 h 1642035"/>
                <a:gd name="connsiteX4" fmla="*/ 47591 w 1746025"/>
                <a:gd name="connsiteY4" fmla="*/ 749183 h 1642035"/>
                <a:gd name="connsiteX5" fmla="*/ 86523 w 1746025"/>
                <a:gd name="connsiteY5" fmla="*/ 783619 h 1642035"/>
                <a:gd name="connsiteX6" fmla="*/ 88133 w 1746025"/>
                <a:gd name="connsiteY6" fmla="*/ 86940 h 1642035"/>
                <a:gd name="connsiteX7" fmla="*/ 1657708 w 1746025"/>
                <a:gd name="connsiteY7" fmla="*/ 90564 h 1642035"/>
                <a:gd name="connsiteX8" fmla="*/ 1661292 w 1746025"/>
                <a:gd name="connsiteY8" fmla="*/ 1642035 h 1642035"/>
                <a:gd name="connsiteX9" fmla="*/ 1700389 w 1746025"/>
                <a:gd name="connsiteY9" fmla="*/ 1597310 h 1642035"/>
                <a:gd name="connsiteX10" fmla="*/ 1700398 w 1746025"/>
                <a:gd name="connsiteY10" fmla="*/ 1601148 h 1642035"/>
                <a:gd name="connsiteX11" fmla="*/ 1746025 w 1746025"/>
                <a:gd name="connsiteY11" fmla="*/ 1548953 h 1642035"/>
                <a:gd name="connsiteX12" fmla="*/ 1741926 w 1746025"/>
                <a:gd name="connsiteY12" fmla="*/ 4508 h 1642035"/>
                <a:gd name="connsiteX13" fmla="*/ 8206 w 1746025"/>
                <a:gd name="connsiteY13" fmla="*/ 0 h 1642035"/>
                <a:gd name="connsiteX0" fmla="*/ 8206 w 1746025"/>
                <a:gd name="connsiteY0" fmla="*/ 0 h 1642035"/>
                <a:gd name="connsiteX1" fmla="*/ 3367 w 1746025"/>
                <a:gd name="connsiteY1" fmla="*/ 667660 h 1642035"/>
                <a:gd name="connsiteX2" fmla="*/ 0 w 1746025"/>
                <a:gd name="connsiteY2" fmla="*/ 782565 h 1642035"/>
                <a:gd name="connsiteX3" fmla="*/ 47417 w 1746025"/>
                <a:gd name="connsiteY3" fmla="*/ 824506 h 1642035"/>
                <a:gd name="connsiteX4" fmla="*/ 47591 w 1746025"/>
                <a:gd name="connsiteY4" fmla="*/ 749183 h 1642035"/>
                <a:gd name="connsiteX5" fmla="*/ 86523 w 1746025"/>
                <a:gd name="connsiteY5" fmla="*/ 783619 h 1642035"/>
                <a:gd name="connsiteX6" fmla="*/ 88133 w 1746025"/>
                <a:gd name="connsiteY6" fmla="*/ 86940 h 1642035"/>
                <a:gd name="connsiteX7" fmla="*/ 1657708 w 1746025"/>
                <a:gd name="connsiteY7" fmla="*/ 90564 h 1642035"/>
                <a:gd name="connsiteX8" fmla="*/ 1661292 w 1746025"/>
                <a:gd name="connsiteY8" fmla="*/ 1642035 h 1642035"/>
                <a:gd name="connsiteX9" fmla="*/ 1700389 w 1746025"/>
                <a:gd name="connsiteY9" fmla="*/ 1597310 h 1642035"/>
                <a:gd name="connsiteX10" fmla="*/ 1700398 w 1746025"/>
                <a:gd name="connsiteY10" fmla="*/ 1601148 h 1642035"/>
                <a:gd name="connsiteX11" fmla="*/ 1746025 w 1746025"/>
                <a:gd name="connsiteY11" fmla="*/ 1548953 h 1642035"/>
                <a:gd name="connsiteX12" fmla="*/ 1741926 w 1746025"/>
                <a:gd name="connsiteY12" fmla="*/ 4508 h 1642035"/>
                <a:gd name="connsiteX13" fmla="*/ 8206 w 1746025"/>
                <a:gd name="connsiteY13" fmla="*/ 0 h 1642035"/>
                <a:gd name="connsiteX0" fmla="*/ 8206 w 1746025"/>
                <a:gd name="connsiteY0" fmla="*/ 0 h 1642035"/>
                <a:gd name="connsiteX1" fmla="*/ 3367 w 1746025"/>
                <a:gd name="connsiteY1" fmla="*/ 667660 h 1642035"/>
                <a:gd name="connsiteX2" fmla="*/ 0 w 1746025"/>
                <a:gd name="connsiteY2" fmla="*/ 782565 h 1642035"/>
                <a:gd name="connsiteX3" fmla="*/ 47417 w 1746025"/>
                <a:gd name="connsiteY3" fmla="*/ 824506 h 1642035"/>
                <a:gd name="connsiteX4" fmla="*/ 47591 w 1746025"/>
                <a:gd name="connsiteY4" fmla="*/ 749183 h 1642035"/>
                <a:gd name="connsiteX5" fmla="*/ 86523 w 1746025"/>
                <a:gd name="connsiteY5" fmla="*/ 783619 h 1642035"/>
                <a:gd name="connsiteX6" fmla="*/ 88133 w 1746025"/>
                <a:gd name="connsiteY6" fmla="*/ 86940 h 1642035"/>
                <a:gd name="connsiteX7" fmla="*/ 1657708 w 1746025"/>
                <a:gd name="connsiteY7" fmla="*/ 90564 h 1642035"/>
                <a:gd name="connsiteX8" fmla="*/ 1661292 w 1746025"/>
                <a:gd name="connsiteY8" fmla="*/ 1642035 h 1642035"/>
                <a:gd name="connsiteX9" fmla="*/ 1700389 w 1746025"/>
                <a:gd name="connsiteY9" fmla="*/ 1597310 h 1642035"/>
                <a:gd name="connsiteX10" fmla="*/ 1700398 w 1746025"/>
                <a:gd name="connsiteY10" fmla="*/ 1601148 h 1642035"/>
                <a:gd name="connsiteX11" fmla="*/ 1746025 w 1746025"/>
                <a:gd name="connsiteY11" fmla="*/ 1548953 h 1642035"/>
                <a:gd name="connsiteX12" fmla="*/ 1741926 w 1746025"/>
                <a:gd name="connsiteY12" fmla="*/ 4508 h 1642035"/>
                <a:gd name="connsiteX13" fmla="*/ 8206 w 1746025"/>
                <a:gd name="connsiteY13" fmla="*/ 0 h 1642035"/>
                <a:gd name="connsiteX0" fmla="*/ 8206 w 1746025"/>
                <a:gd name="connsiteY0" fmla="*/ 0 h 1642035"/>
                <a:gd name="connsiteX1" fmla="*/ 3367 w 1746025"/>
                <a:gd name="connsiteY1" fmla="*/ 667660 h 1642035"/>
                <a:gd name="connsiteX2" fmla="*/ 0 w 1746025"/>
                <a:gd name="connsiteY2" fmla="*/ 782565 h 1642035"/>
                <a:gd name="connsiteX3" fmla="*/ 47417 w 1746025"/>
                <a:gd name="connsiteY3" fmla="*/ 824506 h 1642035"/>
                <a:gd name="connsiteX4" fmla="*/ 86523 w 1746025"/>
                <a:gd name="connsiteY4" fmla="*/ 783619 h 1642035"/>
                <a:gd name="connsiteX5" fmla="*/ 88133 w 1746025"/>
                <a:gd name="connsiteY5" fmla="*/ 86940 h 1642035"/>
                <a:gd name="connsiteX6" fmla="*/ 1657708 w 1746025"/>
                <a:gd name="connsiteY6" fmla="*/ 90564 h 1642035"/>
                <a:gd name="connsiteX7" fmla="*/ 1661292 w 1746025"/>
                <a:gd name="connsiteY7" fmla="*/ 1642035 h 1642035"/>
                <a:gd name="connsiteX8" fmla="*/ 1700389 w 1746025"/>
                <a:gd name="connsiteY8" fmla="*/ 1597310 h 1642035"/>
                <a:gd name="connsiteX9" fmla="*/ 1700398 w 1746025"/>
                <a:gd name="connsiteY9" fmla="*/ 1601148 h 1642035"/>
                <a:gd name="connsiteX10" fmla="*/ 1746025 w 1746025"/>
                <a:gd name="connsiteY10" fmla="*/ 1548953 h 1642035"/>
                <a:gd name="connsiteX11" fmla="*/ 1741926 w 1746025"/>
                <a:gd name="connsiteY11" fmla="*/ 4508 h 1642035"/>
                <a:gd name="connsiteX12" fmla="*/ 8206 w 1746025"/>
                <a:gd name="connsiteY12" fmla="*/ 0 h 1642035"/>
                <a:gd name="connsiteX0" fmla="*/ 8206 w 1746025"/>
                <a:gd name="connsiteY0" fmla="*/ 0 h 1642035"/>
                <a:gd name="connsiteX1" fmla="*/ 3367 w 1746025"/>
                <a:gd name="connsiteY1" fmla="*/ 667660 h 1642035"/>
                <a:gd name="connsiteX2" fmla="*/ 0 w 1746025"/>
                <a:gd name="connsiteY2" fmla="*/ 782565 h 1642035"/>
                <a:gd name="connsiteX3" fmla="*/ 86523 w 1746025"/>
                <a:gd name="connsiteY3" fmla="*/ 783619 h 1642035"/>
                <a:gd name="connsiteX4" fmla="*/ 88133 w 1746025"/>
                <a:gd name="connsiteY4" fmla="*/ 86940 h 1642035"/>
                <a:gd name="connsiteX5" fmla="*/ 1657708 w 1746025"/>
                <a:gd name="connsiteY5" fmla="*/ 90564 h 1642035"/>
                <a:gd name="connsiteX6" fmla="*/ 1661292 w 1746025"/>
                <a:gd name="connsiteY6" fmla="*/ 1642035 h 1642035"/>
                <a:gd name="connsiteX7" fmla="*/ 1700389 w 1746025"/>
                <a:gd name="connsiteY7" fmla="*/ 1597310 h 1642035"/>
                <a:gd name="connsiteX8" fmla="*/ 1700398 w 1746025"/>
                <a:gd name="connsiteY8" fmla="*/ 1601148 h 1642035"/>
                <a:gd name="connsiteX9" fmla="*/ 1746025 w 1746025"/>
                <a:gd name="connsiteY9" fmla="*/ 1548953 h 1642035"/>
                <a:gd name="connsiteX10" fmla="*/ 1741926 w 1746025"/>
                <a:gd name="connsiteY10" fmla="*/ 4508 h 1642035"/>
                <a:gd name="connsiteX11" fmla="*/ 8206 w 1746025"/>
                <a:gd name="connsiteY11" fmla="*/ 0 h 1642035"/>
                <a:gd name="connsiteX0" fmla="*/ 5708 w 1743527"/>
                <a:gd name="connsiteY0" fmla="*/ 0 h 1642035"/>
                <a:gd name="connsiteX1" fmla="*/ 869 w 1743527"/>
                <a:gd name="connsiteY1" fmla="*/ 667660 h 1642035"/>
                <a:gd name="connsiteX2" fmla="*/ 84025 w 1743527"/>
                <a:gd name="connsiteY2" fmla="*/ 783619 h 1642035"/>
                <a:gd name="connsiteX3" fmla="*/ 85635 w 1743527"/>
                <a:gd name="connsiteY3" fmla="*/ 86940 h 1642035"/>
                <a:gd name="connsiteX4" fmla="*/ 1655210 w 1743527"/>
                <a:gd name="connsiteY4" fmla="*/ 90564 h 1642035"/>
                <a:gd name="connsiteX5" fmla="*/ 1658794 w 1743527"/>
                <a:gd name="connsiteY5" fmla="*/ 1642035 h 1642035"/>
                <a:gd name="connsiteX6" fmla="*/ 1697891 w 1743527"/>
                <a:gd name="connsiteY6" fmla="*/ 1597310 h 1642035"/>
                <a:gd name="connsiteX7" fmla="*/ 1697900 w 1743527"/>
                <a:gd name="connsiteY7" fmla="*/ 1601148 h 1642035"/>
                <a:gd name="connsiteX8" fmla="*/ 1743527 w 1743527"/>
                <a:gd name="connsiteY8" fmla="*/ 1548953 h 1642035"/>
                <a:gd name="connsiteX9" fmla="*/ 1739428 w 1743527"/>
                <a:gd name="connsiteY9" fmla="*/ 4508 h 1642035"/>
                <a:gd name="connsiteX10" fmla="*/ 5708 w 1743527"/>
                <a:gd name="connsiteY10" fmla="*/ 0 h 1642035"/>
                <a:gd name="connsiteX0" fmla="*/ 5708 w 1743527"/>
                <a:gd name="connsiteY0" fmla="*/ 0 h 1642035"/>
                <a:gd name="connsiteX1" fmla="*/ 869 w 1743527"/>
                <a:gd name="connsiteY1" fmla="*/ 667660 h 1642035"/>
                <a:gd name="connsiteX2" fmla="*/ 84025 w 1743527"/>
                <a:gd name="connsiteY2" fmla="*/ 783619 h 1642035"/>
                <a:gd name="connsiteX3" fmla="*/ 85635 w 1743527"/>
                <a:gd name="connsiteY3" fmla="*/ 86940 h 1642035"/>
                <a:gd name="connsiteX4" fmla="*/ 1655210 w 1743527"/>
                <a:gd name="connsiteY4" fmla="*/ 90564 h 1642035"/>
                <a:gd name="connsiteX5" fmla="*/ 1658794 w 1743527"/>
                <a:gd name="connsiteY5" fmla="*/ 1642035 h 1642035"/>
                <a:gd name="connsiteX6" fmla="*/ 1697891 w 1743527"/>
                <a:gd name="connsiteY6" fmla="*/ 1597310 h 1642035"/>
                <a:gd name="connsiteX7" fmla="*/ 1697900 w 1743527"/>
                <a:gd name="connsiteY7" fmla="*/ 1601148 h 1642035"/>
                <a:gd name="connsiteX8" fmla="*/ 1743527 w 1743527"/>
                <a:gd name="connsiteY8" fmla="*/ 1548953 h 1642035"/>
                <a:gd name="connsiteX9" fmla="*/ 1739428 w 1743527"/>
                <a:gd name="connsiteY9" fmla="*/ 4508 h 1642035"/>
                <a:gd name="connsiteX10" fmla="*/ 5708 w 1743527"/>
                <a:gd name="connsiteY10" fmla="*/ 0 h 1642035"/>
                <a:gd name="connsiteX0" fmla="*/ 5708 w 1743527"/>
                <a:gd name="connsiteY0" fmla="*/ 0 h 1642035"/>
                <a:gd name="connsiteX1" fmla="*/ 869 w 1743527"/>
                <a:gd name="connsiteY1" fmla="*/ 667660 h 1642035"/>
                <a:gd name="connsiteX2" fmla="*/ 84025 w 1743527"/>
                <a:gd name="connsiteY2" fmla="*/ 783619 h 1642035"/>
                <a:gd name="connsiteX3" fmla="*/ 85635 w 1743527"/>
                <a:gd name="connsiteY3" fmla="*/ 86940 h 1642035"/>
                <a:gd name="connsiteX4" fmla="*/ 1655210 w 1743527"/>
                <a:gd name="connsiteY4" fmla="*/ 90564 h 1642035"/>
                <a:gd name="connsiteX5" fmla="*/ 1658794 w 1743527"/>
                <a:gd name="connsiteY5" fmla="*/ 1642035 h 1642035"/>
                <a:gd name="connsiteX6" fmla="*/ 1697891 w 1743527"/>
                <a:gd name="connsiteY6" fmla="*/ 1597310 h 1642035"/>
                <a:gd name="connsiteX7" fmla="*/ 1697900 w 1743527"/>
                <a:gd name="connsiteY7" fmla="*/ 1601148 h 1642035"/>
                <a:gd name="connsiteX8" fmla="*/ 1743527 w 1743527"/>
                <a:gd name="connsiteY8" fmla="*/ 1548953 h 1642035"/>
                <a:gd name="connsiteX9" fmla="*/ 1739428 w 1743527"/>
                <a:gd name="connsiteY9" fmla="*/ 4508 h 1642035"/>
                <a:gd name="connsiteX10" fmla="*/ 5708 w 1743527"/>
                <a:gd name="connsiteY10" fmla="*/ 0 h 1642035"/>
                <a:gd name="connsiteX0" fmla="*/ 2146 w 1746315"/>
                <a:gd name="connsiteY0" fmla="*/ 0 h 1642035"/>
                <a:gd name="connsiteX1" fmla="*/ 3657 w 1746315"/>
                <a:gd name="connsiteY1" fmla="*/ 667660 h 1642035"/>
                <a:gd name="connsiteX2" fmla="*/ 86813 w 1746315"/>
                <a:gd name="connsiteY2" fmla="*/ 783619 h 1642035"/>
                <a:gd name="connsiteX3" fmla="*/ 88423 w 1746315"/>
                <a:gd name="connsiteY3" fmla="*/ 86940 h 1642035"/>
                <a:gd name="connsiteX4" fmla="*/ 1657998 w 1746315"/>
                <a:gd name="connsiteY4" fmla="*/ 90564 h 1642035"/>
                <a:gd name="connsiteX5" fmla="*/ 1661582 w 1746315"/>
                <a:gd name="connsiteY5" fmla="*/ 1642035 h 1642035"/>
                <a:gd name="connsiteX6" fmla="*/ 1700679 w 1746315"/>
                <a:gd name="connsiteY6" fmla="*/ 1597310 h 1642035"/>
                <a:gd name="connsiteX7" fmla="*/ 1700688 w 1746315"/>
                <a:gd name="connsiteY7" fmla="*/ 1601148 h 1642035"/>
                <a:gd name="connsiteX8" fmla="*/ 1746315 w 1746315"/>
                <a:gd name="connsiteY8" fmla="*/ 1548953 h 1642035"/>
                <a:gd name="connsiteX9" fmla="*/ 1742216 w 1746315"/>
                <a:gd name="connsiteY9" fmla="*/ 4508 h 1642035"/>
                <a:gd name="connsiteX10" fmla="*/ 2146 w 1746315"/>
                <a:gd name="connsiteY10" fmla="*/ 0 h 1642035"/>
                <a:gd name="connsiteX0" fmla="*/ 5707 w 1749876"/>
                <a:gd name="connsiteY0" fmla="*/ 0 h 1642035"/>
                <a:gd name="connsiteX1" fmla="*/ 868 w 1749876"/>
                <a:gd name="connsiteY1" fmla="*/ 651785 h 1642035"/>
                <a:gd name="connsiteX2" fmla="*/ 90374 w 1749876"/>
                <a:gd name="connsiteY2" fmla="*/ 783619 h 1642035"/>
                <a:gd name="connsiteX3" fmla="*/ 91984 w 1749876"/>
                <a:gd name="connsiteY3" fmla="*/ 86940 h 1642035"/>
                <a:gd name="connsiteX4" fmla="*/ 1661559 w 1749876"/>
                <a:gd name="connsiteY4" fmla="*/ 90564 h 1642035"/>
                <a:gd name="connsiteX5" fmla="*/ 1665143 w 1749876"/>
                <a:gd name="connsiteY5" fmla="*/ 1642035 h 1642035"/>
                <a:gd name="connsiteX6" fmla="*/ 1704240 w 1749876"/>
                <a:gd name="connsiteY6" fmla="*/ 1597310 h 1642035"/>
                <a:gd name="connsiteX7" fmla="*/ 1704249 w 1749876"/>
                <a:gd name="connsiteY7" fmla="*/ 1601148 h 1642035"/>
                <a:gd name="connsiteX8" fmla="*/ 1749876 w 1749876"/>
                <a:gd name="connsiteY8" fmla="*/ 1548953 h 1642035"/>
                <a:gd name="connsiteX9" fmla="*/ 1745777 w 1749876"/>
                <a:gd name="connsiteY9" fmla="*/ 4508 h 1642035"/>
                <a:gd name="connsiteX10" fmla="*/ 5707 w 1749876"/>
                <a:gd name="connsiteY10" fmla="*/ 0 h 1642035"/>
                <a:gd name="connsiteX0" fmla="*/ 4839 w 1749008"/>
                <a:gd name="connsiteY0" fmla="*/ 0 h 1642035"/>
                <a:gd name="connsiteX1" fmla="*/ 0 w 1749008"/>
                <a:gd name="connsiteY1" fmla="*/ 651785 h 1642035"/>
                <a:gd name="connsiteX2" fmla="*/ 89506 w 1749008"/>
                <a:gd name="connsiteY2" fmla="*/ 783619 h 1642035"/>
                <a:gd name="connsiteX3" fmla="*/ 91116 w 1749008"/>
                <a:gd name="connsiteY3" fmla="*/ 86940 h 1642035"/>
                <a:gd name="connsiteX4" fmla="*/ 1660691 w 1749008"/>
                <a:gd name="connsiteY4" fmla="*/ 90564 h 1642035"/>
                <a:gd name="connsiteX5" fmla="*/ 1664275 w 1749008"/>
                <a:gd name="connsiteY5" fmla="*/ 1642035 h 1642035"/>
                <a:gd name="connsiteX6" fmla="*/ 1703372 w 1749008"/>
                <a:gd name="connsiteY6" fmla="*/ 1597310 h 1642035"/>
                <a:gd name="connsiteX7" fmla="*/ 1703381 w 1749008"/>
                <a:gd name="connsiteY7" fmla="*/ 1601148 h 1642035"/>
                <a:gd name="connsiteX8" fmla="*/ 1749008 w 1749008"/>
                <a:gd name="connsiteY8" fmla="*/ 1548953 h 1642035"/>
                <a:gd name="connsiteX9" fmla="*/ 1744909 w 1749008"/>
                <a:gd name="connsiteY9" fmla="*/ 4508 h 1642035"/>
                <a:gd name="connsiteX10" fmla="*/ 4839 w 1749008"/>
                <a:gd name="connsiteY10" fmla="*/ 0 h 1642035"/>
                <a:gd name="connsiteX0" fmla="*/ 4839 w 1749008"/>
                <a:gd name="connsiteY0" fmla="*/ 0 h 1642035"/>
                <a:gd name="connsiteX1" fmla="*/ 0 w 1749008"/>
                <a:gd name="connsiteY1" fmla="*/ 651785 h 1642035"/>
                <a:gd name="connsiteX2" fmla="*/ 89506 w 1749008"/>
                <a:gd name="connsiteY2" fmla="*/ 730313 h 1642035"/>
                <a:gd name="connsiteX3" fmla="*/ 91116 w 1749008"/>
                <a:gd name="connsiteY3" fmla="*/ 86940 h 1642035"/>
                <a:gd name="connsiteX4" fmla="*/ 1660691 w 1749008"/>
                <a:gd name="connsiteY4" fmla="*/ 90564 h 1642035"/>
                <a:gd name="connsiteX5" fmla="*/ 1664275 w 1749008"/>
                <a:gd name="connsiteY5" fmla="*/ 1642035 h 1642035"/>
                <a:gd name="connsiteX6" fmla="*/ 1703372 w 1749008"/>
                <a:gd name="connsiteY6" fmla="*/ 1597310 h 1642035"/>
                <a:gd name="connsiteX7" fmla="*/ 1703381 w 1749008"/>
                <a:gd name="connsiteY7" fmla="*/ 1601148 h 1642035"/>
                <a:gd name="connsiteX8" fmla="*/ 1749008 w 1749008"/>
                <a:gd name="connsiteY8" fmla="*/ 1548953 h 1642035"/>
                <a:gd name="connsiteX9" fmla="*/ 1744909 w 1749008"/>
                <a:gd name="connsiteY9" fmla="*/ 4508 h 1642035"/>
                <a:gd name="connsiteX10" fmla="*/ 4839 w 1749008"/>
                <a:gd name="connsiteY10" fmla="*/ 0 h 164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9008" h="1642035">
                  <a:moveTo>
                    <a:pt x="4839" y="0"/>
                  </a:moveTo>
                  <a:cubicBezTo>
                    <a:pt x="300" y="177729"/>
                    <a:pt x="4014" y="537233"/>
                    <a:pt x="0" y="651785"/>
                  </a:cubicBezTo>
                  <a:cubicBezTo>
                    <a:pt x="13053" y="782388"/>
                    <a:pt x="43628" y="677875"/>
                    <a:pt x="89506" y="730313"/>
                  </a:cubicBezTo>
                  <a:cubicBezTo>
                    <a:pt x="93218" y="552062"/>
                    <a:pt x="90579" y="319166"/>
                    <a:pt x="91116" y="86940"/>
                  </a:cubicBezTo>
                  <a:lnTo>
                    <a:pt x="1660691" y="90564"/>
                  </a:lnTo>
                  <a:cubicBezTo>
                    <a:pt x="1661886" y="607721"/>
                    <a:pt x="1663080" y="1124878"/>
                    <a:pt x="1664275" y="1642035"/>
                  </a:cubicBezTo>
                  <a:lnTo>
                    <a:pt x="1703372" y="1597310"/>
                  </a:lnTo>
                  <a:cubicBezTo>
                    <a:pt x="1703375" y="1598589"/>
                    <a:pt x="1703378" y="1599869"/>
                    <a:pt x="1703381" y="1601148"/>
                  </a:cubicBezTo>
                  <a:lnTo>
                    <a:pt x="1749008" y="1548953"/>
                  </a:lnTo>
                  <a:cubicBezTo>
                    <a:pt x="1747642" y="1034138"/>
                    <a:pt x="1746275" y="519323"/>
                    <a:pt x="1744909" y="4508"/>
                  </a:cubicBezTo>
                  <a:lnTo>
                    <a:pt x="483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34326" rIns="68652" bIns="34326" numCol="1" spcCol="0" rtlCol="0" fromWordArt="0" anchor="ctr" anchorCtr="0" forceAA="0" compatLnSpc="1">
              <a:prstTxWarp prst="textNoShape">
                <a:avLst/>
              </a:prstTxWarp>
              <a:noAutofit/>
            </a:bodyPr>
            <a:lstStyle/>
            <a:p>
              <a:endParaRPr lang="en-US" sz="1600" b="1" dirty="0">
                <a:solidFill>
                  <a:prstClr val="white"/>
                </a:solidFill>
              </a:endParaRPr>
            </a:p>
          </p:txBody>
        </p:sp>
      </p:grpSp>
      <p:grpSp>
        <p:nvGrpSpPr>
          <p:cNvPr id="39" name="Group 38"/>
          <p:cNvGrpSpPr/>
          <p:nvPr/>
        </p:nvGrpSpPr>
        <p:grpSpPr>
          <a:xfrm>
            <a:off x="9896822" y="4883531"/>
            <a:ext cx="2035899" cy="1478356"/>
            <a:chOff x="7115605" y="3390759"/>
            <a:chExt cx="1819537" cy="1449450"/>
          </a:xfrm>
        </p:grpSpPr>
        <p:grpSp>
          <p:nvGrpSpPr>
            <p:cNvPr id="40" name="Group 39"/>
            <p:cNvGrpSpPr/>
            <p:nvPr/>
          </p:nvGrpSpPr>
          <p:grpSpPr>
            <a:xfrm>
              <a:off x="7115605" y="3390759"/>
              <a:ext cx="1819537" cy="1449450"/>
              <a:chOff x="7115605" y="3312344"/>
              <a:chExt cx="1819537" cy="1449450"/>
            </a:xfrm>
          </p:grpSpPr>
          <p:sp>
            <p:nvSpPr>
              <p:cNvPr id="47" name="Oval 46"/>
              <p:cNvSpPr/>
              <p:nvPr/>
            </p:nvSpPr>
            <p:spPr>
              <a:xfrm>
                <a:off x="7115605" y="3312344"/>
                <a:ext cx="1295810" cy="1421548"/>
              </a:xfrm>
              <a:prstGeom prst="ellipse">
                <a:avLst/>
              </a:prstGeom>
              <a:solidFill>
                <a:srgbClr val="3465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8" name="Oval 47"/>
              <p:cNvSpPr/>
              <p:nvPr/>
            </p:nvSpPr>
            <p:spPr>
              <a:xfrm>
                <a:off x="7979572" y="3713502"/>
                <a:ext cx="955570" cy="1048292"/>
              </a:xfrm>
              <a:prstGeom prst="ellipse">
                <a:avLst/>
              </a:prstGeom>
              <a:solidFill>
                <a:srgbClr val="3465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41" name="Group 40"/>
            <p:cNvGrpSpPr/>
            <p:nvPr/>
          </p:nvGrpSpPr>
          <p:grpSpPr>
            <a:xfrm>
              <a:off x="7444792" y="3646542"/>
              <a:ext cx="318718" cy="804635"/>
              <a:chOff x="7591274" y="3646542"/>
              <a:chExt cx="318718" cy="804635"/>
            </a:xfrm>
          </p:grpSpPr>
          <p:sp>
            <p:nvSpPr>
              <p:cNvPr id="44" name="Oval 43"/>
              <p:cNvSpPr/>
              <p:nvPr/>
            </p:nvSpPr>
            <p:spPr>
              <a:xfrm>
                <a:off x="7591274" y="3646542"/>
                <a:ext cx="318717" cy="349643"/>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Oval 44"/>
              <p:cNvSpPr/>
              <p:nvPr/>
            </p:nvSpPr>
            <p:spPr>
              <a:xfrm>
                <a:off x="7591275" y="4101534"/>
                <a:ext cx="318717" cy="349643"/>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Oval 45"/>
              <p:cNvSpPr/>
              <p:nvPr/>
            </p:nvSpPr>
            <p:spPr>
              <a:xfrm>
                <a:off x="7694751" y="4209422"/>
                <a:ext cx="122584" cy="134478"/>
              </a:xfrm>
              <a:prstGeom prst="ellipse">
                <a:avLst/>
              </a:prstGeom>
              <a:solidFill>
                <a:srgbClr val="C99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42" name="TextBox 41"/>
            <p:cNvSpPr txBox="1"/>
            <p:nvPr/>
          </p:nvSpPr>
          <p:spPr>
            <a:xfrm>
              <a:off x="7775912" y="4089166"/>
              <a:ext cx="1090084" cy="461665"/>
            </a:xfrm>
            <a:prstGeom prst="rect">
              <a:avLst/>
            </a:prstGeom>
            <a:noFill/>
          </p:spPr>
          <p:txBody>
            <a:bodyPr wrap="square" rtlCol="0">
              <a:spAutoFit/>
            </a:bodyPr>
            <a:lstStyle/>
            <a:p>
              <a:r>
                <a:rPr lang="en-US" sz="1200" b="1" dirty="0">
                  <a:solidFill>
                    <a:srgbClr val="FFFFFF"/>
                  </a:solidFill>
                </a:rPr>
                <a:t>Appropriate Decision</a:t>
              </a:r>
            </a:p>
          </p:txBody>
        </p:sp>
        <p:sp>
          <p:nvSpPr>
            <p:cNvPr id="43" name="Up Arrow 42"/>
            <p:cNvSpPr/>
            <p:nvPr/>
          </p:nvSpPr>
          <p:spPr>
            <a:xfrm rot="13500000">
              <a:off x="7824143" y="3731812"/>
              <a:ext cx="311787" cy="389815"/>
            </a:xfrm>
            <a:prstGeom prst="up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8" name="TextBox 7">
            <a:extLst>
              <a:ext uri="{FF2B5EF4-FFF2-40B4-BE49-F238E27FC236}">
                <a16:creationId xmlns:a16="http://schemas.microsoft.com/office/drawing/2014/main" xmlns="" id="{50A76FE5-5092-3D4F-8DD9-0F24878AC84F}"/>
              </a:ext>
            </a:extLst>
          </p:cNvPr>
          <p:cNvSpPr txBox="1"/>
          <p:nvPr/>
        </p:nvSpPr>
        <p:spPr>
          <a:xfrm>
            <a:off x="4757053" y="3842955"/>
            <a:ext cx="2704065" cy="1077218"/>
          </a:xfrm>
          <a:prstGeom prst="rect">
            <a:avLst/>
          </a:prstGeom>
          <a:noFill/>
        </p:spPr>
        <p:txBody>
          <a:bodyPr wrap="square" rtlCol="0">
            <a:spAutoFit/>
          </a:bodyPr>
          <a:lstStyle/>
          <a:p>
            <a:r>
              <a:rPr lang="en-US" sz="1600" dirty="0">
                <a:solidFill>
                  <a:srgbClr val="000000">
                    <a:lumMod val="75000"/>
                    <a:lumOff val="25000"/>
                  </a:srgbClr>
                </a:solidFill>
              </a:rPr>
              <a:t>Requested information must be received within the timeframe as specified </a:t>
            </a:r>
            <a:r>
              <a:rPr lang="en-US" sz="1600" dirty="0" smtClean="0">
                <a:solidFill>
                  <a:srgbClr val="000000">
                    <a:lumMod val="75000"/>
                    <a:lumOff val="25000"/>
                  </a:srgbClr>
                </a:solidFill>
              </a:rPr>
              <a:t>in </a:t>
            </a:r>
            <a:r>
              <a:rPr lang="en-US" sz="1600" dirty="0">
                <a:solidFill>
                  <a:srgbClr val="000000">
                    <a:lumMod val="75000"/>
                    <a:lumOff val="25000"/>
                  </a:srgbClr>
                </a:solidFill>
              </a:rPr>
              <a:t>the Hold Letter. </a:t>
            </a:r>
          </a:p>
        </p:txBody>
      </p:sp>
      <p:sp>
        <p:nvSpPr>
          <p:cNvPr id="49" name="TextBox 48">
            <a:extLst>
              <a:ext uri="{FF2B5EF4-FFF2-40B4-BE49-F238E27FC236}">
                <a16:creationId xmlns:a16="http://schemas.microsoft.com/office/drawing/2014/main" xmlns="" id="{2CE429E8-E369-B244-9ABA-7047C715DAFF}"/>
              </a:ext>
            </a:extLst>
          </p:cNvPr>
          <p:cNvSpPr txBox="1"/>
          <p:nvPr/>
        </p:nvSpPr>
        <p:spPr>
          <a:xfrm>
            <a:off x="8304369" y="3842955"/>
            <a:ext cx="2694935" cy="830997"/>
          </a:xfrm>
          <a:prstGeom prst="rect">
            <a:avLst/>
          </a:prstGeom>
          <a:noFill/>
        </p:spPr>
        <p:txBody>
          <a:bodyPr wrap="square" rtlCol="0">
            <a:spAutoFit/>
          </a:bodyPr>
          <a:lstStyle/>
          <a:p>
            <a:pPr marL="109728" lvl="1" defTabSz="622300">
              <a:spcAft>
                <a:spcPts val="0"/>
              </a:spcAft>
            </a:pPr>
            <a:r>
              <a:rPr lang="en-US" sz="1600" dirty="0">
                <a:solidFill>
                  <a:srgbClr val="000000">
                    <a:lumMod val="75000"/>
                    <a:lumOff val="25000"/>
                  </a:srgbClr>
                </a:solidFill>
              </a:rPr>
              <a:t>Determination will be completed within </a:t>
            </a:r>
            <a:r>
              <a:rPr lang="en-US" sz="1600" dirty="0" smtClean="0">
                <a:solidFill>
                  <a:srgbClr val="000000">
                    <a:lumMod val="75000"/>
                    <a:lumOff val="25000"/>
                  </a:srgbClr>
                </a:solidFill>
              </a:rPr>
              <a:t>2 business </a:t>
            </a:r>
            <a:r>
              <a:rPr lang="en-US" sz="1600" dirty="0">
                <a:solidFill>
                  <a:srgbClr val="000000">
                    <a:lumMod val="75000"/>
                    <a:lumOff val="25000"/>
                  </a:srgbClr>
                </a:solidFill>
              </a:rPr>
              <a:t>days</a:t>
            </a:r>
          </a:p>
        </p:txBody>
      </p:sp>
    </p:spTree>
    <p:extLst>
      <p:ext uri="{BB962C8B-B14F-4D97-AF65-F5344CB8AC3E}">
        <p14:creationId xmlns:p14="http://schemas.microsoft.com/office/powerpoint/2010/main" val="106757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Prior Authorization Outcomes &amp; </a:t>
            </a:r>
            <a:br>
              <a:rPr lang="en-US" dirty="0"/>
            </a:br>
            <a:r>
              <a:rPr lang="en-US" dirty="0"/>
              <a:t>Special Considerations</a:t>
            </a:r>
          </a:p>
        </p:txBody>
      </p:sp>
    </p:spTree>
    <p:extLst>
      <p:ext uri="{BB962C8B-B14F-4D97-AF65-F5344CB8AC3E}">
        <p14:creationId xmlns:p14="http://schemas.microsoft.com/office/powerpoint/2010/main" val="171128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FD62B42B-8399-DE40-8ADF-DA1FC7A5C34B}"/>
              </a:ext>
            </a:extLst>
          </p:cNvPr>
          <p:cNvSpPr/>
          <p:nvPr/>
        </p:nvSpPr>
        <p:spPr>
          <a:xfrm>
            <a:off x="7893423" y="1497013"/>
            <a:ext cx="4767907" cy="4767907"/>
          </a:xfrm>
          <a:prstGeom prst="ellipse">
            <a:avLst/>
          </a:prstGeom>
          <a:solidFill>
            <a:schemeClr val="tx2">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sp>
        <p:nvSpPr>
          <p:cNvPr id="2" name="Text Placeholder 1">
            <a:extLst>
              <a:ext uri="{FF2B5EF4-FFF2-40B4-BE49-F238E27FC236}">
                <a16:creationId xmlns:a16="http://schemas.microsoft.com/office/drawing/2014/main" xmlns="" id="{949593D4-2279-BA46-900E-4AC69ADF9087}"/>
              </a:ext>
            </a:extLst>
          </p:cNvPr>
          <p:cNvSpPr>
            <a:spLocks noGrp="1"/>
          </p:cNvSpPr>
          <p:nvPr>
            <p:ph type="body" sz="quarter" idx="24"/>
          </p:nvPr>
        </p:nvSpPr>
        <p:spPr/>
        <p:txBody>
          <a:bodyPr/>
          <a:lstStyle/>
          <a:p>
            <a:r>
              <a:rPr lang="en-US" dirty="0"/>
              <a:t>Approved Requests</a:t>
            </a:r>
          </a:p>
        </p:txBody>
      </p:sp>
      <p:sp>
        <p:nvSpPr>
          <p:cNvPr id="9" name="Content Placeholder 8"/>
          <p:cNvSpPr>
            <a:spLocks noGrp="1"/>
          </p:cNvSpPr>
          <p:nvPr>
            <p:ph sz="half" idx="21"/>
          </p:nvPr>
        </p:nvSpPr>
        <p:spPr>
          <a:xfrm flipH="1">
            <a:off x="339486" y="1990071"/>
            <a:ext cx="7917007" cy="4344742"/>
          </a:xfrm>
        </p:spPr>
        <p:txBody>
          <a:bodyPr/>
          <a:lstStyle/>
          <a:p>
            <a:pPr marL="285750" indent="-285750">
              <a:buFont typeface="Arial" panose="020B0604020202020204" pitchFamily="34" charset="0"/>
              <a:buChar char="•"/>
            </a:pPr>
            <a:r>
              <a:rPr lang="en-US" dirty="0"/>
              <a:t>Standard requests are processed </a:t>
            </a:r>
            <a:r>
              <a:rPr lang="en-US" dirty="0" smtClean="0"/>
              <a:t>within 2 business </a:t>
            </a:r>
            <a:r>
              <a:rPr lang="en-US" dirty="0"/>
              <a:t>days </a:t>
            </a:r>
            <a:r>
              <a:rPr lang="en-US" dirty="0" smtClean="0"/>
              <a:t>after </a:t>
            </a:r>
            <a:r>
              <a:rPr lang="en-US" dirty="0"/>
              <a:t>receipt of all necessary clinical </a:t>
            </a:r>
            <a:r>
              <a:rPr lang="en-US" dirty="0" smtClean="0"/>
              <a:t>information</a:t>
            </a:r>
          </a:p>
          <a:p>
            <a:pPr marL="285750" indent="-285750">
              <a:buFont typeface="Arial" panose="020B0604020202020204" pitchFamily="34" charset="0"/>
              <a:buChar char="•"/>
            </a:pPr>
            <a:r>
              <a:rPr lang="en-US" dirty="0" smtClean="0"/>
              <a:t>Urgent requests are processed within 24 hours after receipt of complete clinical information</a:t>
            </a:r>
            <a:endParaRPr lang="en-US" dirty="0"/>
          </a:p>
          <a:p>
            <a:pPr marL="285750" indent="-285750">
              <a:buFont typeface="Arial" panose="020B0604020202020204" pitchFamily="34" charset="0"/>
              <a:buChar char="•"/>
            </a:pPr>
            <a:r>
              <a:rPr lang="en-US" dirty="0"/>
              <a:t>Authorizations are valid </a:t>
            </a:r>
            <a:r>
              <a:rPr lang="en-US" dirty="0" smtClean="0"/>
              <a:t>for 90 </a:t>
            </a:r>
            <a:r>
              <a:rPr lang="en-US" dirty="0"/>
              <a:t>days from the date of the </a:t>
            </a:r>
            <a:r>
              <a:rPr lang="en-US" dirty="0" smtClean="0"/>
              <a:t>determination </a:t>
            </a:r>
            <a:endParaRPr lang="en-US" dirty="0"/>
          </a:p>
          <a:p>
            <a:pPr marL="285750" indent="-285750">
              <a:buFont typeface="Arial" panose="020B0604020202020204" pitchFamily="34" charset="0"/>
              <a:buChar char="•"/>
            </a:pPr>
            <a:r>
              <a:rPr lang="en-US" dirty="0"/>
              <a:t>Authorization letters will be faxed to the ordering physician &amp; rendering facility</a:t>
            </a:r>
          </a:p>
          <a:p>
            <a:pPr marL="285750" indent="-285750">
              <a:buFont typeface="Arial" panose="020B0604020202020204" pitchFamily="34" charset="0"/>
              <a:buChar char="•"/>
            </a:pPr>
            <a:r>
              <a:rPr lang="en-US" dirty="0"/>
              <a:t>When initiating a case on the web you can receive e-notifications when a determination is </a:t>
            </a:r>
            <a:r>
              <a:rPr lang="en-US" dirty="0" smtClean="0"/>
              <a:t>made</a:t>
            </a:r>
            <a:endParaRPr lang="en-US" dirty="0">
              <a:solidFill>
                <a:srgbClr val="FF0000"/>
              </a:solidFill>
            </a:endParaRPr>
          </a:p>
          <a:p>
            <a:pPr marL="285750" indent="-285750">
              <a:buFont typeface="Arial" panose="020B0604020202020204" pitchFamily="34" charset="0"/>
              <a:buChar char="•"/>
            </a:pPr>
            <a:r>
              <a:rPr lang="en-US" dirty="0"/>
              <a:t>Members will receive a letter by mail</a:t>
            </a:r>
          </a:p>
          <a:p>
            <a:pPr marL="285750" indent="-285750">
              <a:buFont typeface="Arial" panose="020B0604020202020204" pitchFamily="34" charset="0"/>
              <a:buChar char="•"/>
            </a:pPr>
            <a:r>
              <a:rPr lang="en-US" dirty="0"/>
              <a:t>Approval information can be printed on demand from the eviCore portal: </a:t>
            </a:r>
            <a:r>
              <a:rPr lang="en-US" dirty="0">
                <a:hlinkClick r:id="rId3"/>
              </a:rPr>
              <a:t>www.eviCore.com</a:t>
            </a:r>
            <a:endParaRPr lang="en-US" dirty="0"/>
          </a:p>
          <a:p>
            <a:pPr marL="285750" indent="-285750">
              <a:buFont typeface="Arial" panose="020B0604020202020204" pitchFamily="34" charset="0"/>
              <a:buChar char="•"/>
            </a:pPr>
            <a:endParaRPr lang="en-US" dirty="0"/>
          </a:p>
        </p:txBody>
      </p:sp>
      <p:sp>
        <p:nvSpPr>
          <p:cNvPr id="7" name="Text Placeholder 6"/>
          <p:cNvSpPr>
            <a:spLocks noGrp="1"/>
          </p:cNvSpPr>
          <p:nvPr>
            <p:ph type="body" sz="quarter" idx="20"/>
          </p:nvPr>
        </p:nvSpPr>
        <p:spPr/>
        <p:txBody>
          <a:bodyPr/>
          <a:lstStyle/>
          <a:p>
            <a:r>
              <a:rPr lang="en-US" dirty="0"/>
              <a:t>Prior Authorization Approval</a:t>
            </a:r>
          </a:p>
        </p:txBody>
      </p:sp>
      <p:pic>
        <p:nvPicPr>
          <p:cNvPr id="19" name="Picture 18" descr="DLET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55295">
            <a:off x="8877095" y="2283958"/>
            <a:ext cx="2558712" cy="3311276"/>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pic>
        <p:nvPicPr>
          <p:cNvPr id="20" name="Picture 19" descr="DLET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8918" y="1990071"/>
            <a:ext cx="2622387" cy="3393678"/>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5174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rot="5400000" flipV="1">
            <a:off x="1272872" y="3043442"/>
            <a:ext cx="905063" cy="197988"/>
            <a:chOff x="535136" y="3189940"/>
            <a:chExt cx="1122837" cy="184150"/>
          </a:xfrm>
        </p:grpSpPr>
        <p:sp>
          <p:nvSpPr>
            <p:cNvPr id="105" name="Isosceles Triangle 104"/>
            <p:cNvSpPr/>
            <p:nvPr/>
          </p:nvSpPr>
          <p:spPr>
            <a:xfrm rot="5400000">
              <a:off x="1486523" y="3202640"/>
              <a:ext cx="184150" cy="158750"/>
            </a:xfrm>
            <a:prstGeom prst="triangl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06" name="Straight Connector 105"/>
            <p:cNvCxnSpPr/>
            <p:nvPr/>
          </p:nvCxnSpPr>
          <p:spPr>
            <a:xfrm rot="5400000" flipH="1">
              <a:off x="985928" y="2832606"/>
              <a:ext cx="2417" cy="904002"/>
            </a:xfrm>
            <a:prstGeom prst="line">
              <a:avLst/>
            </a:prstGeom>
            <a:ln w="1905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grpSp>
      <p:pic>
        <p:nvPicPr>
          <p:cNvPr id="80" name="Picture 79" descr="DLET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55295">
            <a:off x="888830" y="3837876"/>
            <a:ext cx="1599655" cy="2070142"/>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2" name="Text Placeholder 1">
            <a:extLst>
              <a:ext uri="{FF2B5EF4-FFF2-40B4-BE49-F238E27FC236}">
                <a16:creationId xmlns="" xmlns:a16="http://schemas.microsoft.com/office/drawing/2014/main" id="{171EE1C5-5102-2542-8F32-665131E71365}"/>
              </a:ext>
            </a:extLst>
          </p:cNvPr>
          <p:cNvSpPr>
            <a:spLocks noGrp="1"/>
          </p:cNvSpPr>
          <p:nvPr>
            <p:ph type="body" sz="quarter" idx="20"/>
          </p:nvPr>
        </p:nvSpPr>
        <p:spPr/>
        <p:txBody>
          <a:bodyPr/>
          <a:lstStyle/>
          <a:p>
            <a:r>
              <a:rPr lang="en-US" dirty="0">
                <a:latin typeface="Arial" charset="0"/>
              </a:rPr>
              <a:t>When </a:t>
            </a:r>
            <a:r>
              <a:rPr lang="en-US" dirty="0" smtClean="0">
                <a:latin typeface="Arial" charset="0"/>
              </a:rPr>
              <a:t>a Request </a:t>
            </a:r>
            <a:r>
              <a:rPr lang="en-US" dirty="0">
                <a:latin typeface="Arial" charset="0"/>
              </a:rPr>
              <a:t>is </a:t>
            </a:r>
            <a:r>
              <a:rPr lang="en-US" dirty="0"/>
              <a:t>Determined as Inappropriate</a:t>
            </a:r>
          </a:p>
        </p:txBody>
      </p:sp>
      <p:grpSp>
        <p:nvGrpSpPr>
          <p:cNvPr id="61" name="Group 60"/>
          <p:cNvGrpSpPr/>
          <p:nvPr/>
        </p:nvGrpSpPr>
        <p:grpSpPr>
          <a:xfrm>
            <a:off x="803827" y="1399302"/>
            <a:ext cx="1967031" cy="1560733"/>
            <a:chOff x="7004600" y="3337020"/>
            <a:chExt cx="1967031" cy="1560733"/>
          </a:xfrm>
        </p:grpSpPr>
        <p:grpSp>
          <p:nvGrpSpPr>
            <p:cNvPr id="49" name="Group 48"/>
            <p:cNvGrpSpPr/>
            <p:nvPr/>
          </p:nvGrpSpPr>
          <p:grpSpPr>
            <a:xfrm>
              <a:off x="7004600" y="3337020"/>
              <a:ext cx="1967031" cy="1560733"/>
              <a:chOff x="7004600" y="3258605"/>
              <a:chExt cx="1967031" cy="1560733"/>
            </a:xfrm>
          </p:grpSpPr>
          <p:sp>
            <p:nvSpPr>
              <p:cNvPr id="47" name="Oval 46"/>
              <p:cNvSpPr/>
              <p:nvPr/>
            </p:nvSpPr>
            <p:spPr>
              <a:xfrm>
                <a:off x="7004600" y="3258605"/>
                <a:ext cx="1488017" cy="148801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8" name="Oval 47"/>
              <p:cNvSpPr/>
              <p:nvPr/>
            </p:nvSpPr>
            <p:spPr>
              <a:xfrm>
                <a:off x="7868568" y="3716275"/>
                <a:ext cx="1103063" cy="110306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59" name="Group 58"/>
            <p:cNvGrpSpPr/>
            <p:nvPr/>
          </p:nvGrpSpPr>
          <p:grpSpPr>
            <a:xfrm>
              <a:off x="7444793" y="3646543"/>
              <a:ext cx="317460" cy="772452"/>
              <a:chOff x="7591275" y="3646543"/>
              <a:chExt cx="317460" cy="772452"/>
            </a:xfrm>
          </p:grpSpPr>
          <p:sp>
            <p:nvSpPr>
              <p:cNvPr id="52" name="Oval 51"/>
              <p:cNvSpPr/>
              <p:nvPr/>
            </p:nvSpPr>
            <p:spPr>
              <a:xfrm>
                <a:off x="7591275" y="3646543"/>
                <a:ext cx="317460" cy="317460"/>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Oval 55"/>
              <p:cNvSpPr/>
              <p:nvPr/>
            </p:nvSpPr>
            <p:spPr>
              <a:xfrm>
                <a:off x="7591275" y="4101535"/>
                <a:ext cx="317460" cy="317460"/>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7" name="Oval 56"/>
              <p:cNvSpPr/>
              <p:nvPr/>
            </p:nvSpPr>
            <p:spPr>
              <a:xfrm>
                <a:off x="7687825" y="4194227"/>
                <a:ext cx="124360" cy="12436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58" name="TextBox 57"/>
            <p:cNvSpPr txBox="1"/>
            <p:nvPr/>
          </p:nvSpPr>
          <p:spPr>
            <a:xfrm>
              <a:off x="7879408" y="4081029"/>
              <a:ext cx="1090084" cy="461665"/>
            </a:xfrm>
            <a:prstGeom prst="rect">
              <a:avLst/>
            </a:prstGeom>
            <a:noFill/>
          </p:spPr>
          <p:txBody>
            <a:bodyPr wrap="square" rtlCol="0">
              <a:spAutoFit/>
            </a:bodyPr>
            <a:lstStyle/>
            <a:p>
              <a:r>
                <a:rPr lang="en-US" sz="1200" b="1" dirty="0">
                  <a:solidFill>
                    <a:srgbClr val="FFFFFF"/>
                  </a:solidFill>
                </a:rPr>
                <a:t>Appropriate Decision</a:t>
              </a:r>
            </a:p>
          </p:txBody>
        </p:sp>
        <p:sp>
          <p:nvSpPr>
            <p:cNvPr id="60" name="Up Arrow 59"/>
            <p:cNvSpPr/>
            <p:nvPr/>
          </p:nvSpPr>
          <p:spPr>
            <a:xfrm rot="13500000">
              <a:off x="7919343" y="3699476"/>
              <a:ext cx="311787" cy="389815"/>
            </a:xfrm>
            <a:prstGeom prst="up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4" name="TextBox 3"/>
          <p:cNvSpPr txBox="1"/>
          <p:nvPr/>
        </p:nvSpPr>
        <p:spPr>
          <a:xfrm>
            <a:off x="3282632" y="1799456"/>
            <a:ext cx="6116193" cy="830997"/>
          </a:xfrm>
          <a:prstGeom prst="rect">
            <a:avLst/>
          </a:prstGeom>
          <a:noFill/>
        </p:spPr>
        <p:txBody>
          <a:bodyPr wrap="square" rtlCol="0">
            <a:spAutoFit/>
          </a:bodyPr>
          <a:lstStyle/>
          <a:p>
            <a:r>
              <a:rPr lang="en-US" sz="2400" dirty="0">
                <a:solidFill>
                  <a:srgbClr val="404040"/>
                </a:solidFill>
              </a:rPr>
              <a:t>Based on evidence-based guidelines, request is determined as </a:t>
            </a:r>
            <a:r>
              <a:rPr lang="en-US" sz="2400" b="1" dirty="0">
                <a:solidFill>
                  <a:srgbClr val="404040"/>
                </a:solidFill>
              </a:rPr>
              <a:t>inappropriate</a:t>
            </a:r>
            <a:r>
              <a:rPr lang="en-US" sz="2400" dirty="0">
                <a:solidFill>
                  <a:srgbClr val="404040"/>
                </a:solidFill>
              </a:rPr>
              <a:t>.</a:t>
            </a:r>
          </a:p>
        </p:txBody>
      </p:sp>
      <p:sp>
        <p:nvSpPr>
          <p:cNvPr id="70" name="TextBox 69"/>
          <p:cNvSpPr txBox="1"/>
          <p:nvPr/>
        </p:nvSpPr>
        <p:spPr>
          <a:xfrm>
            <a:off x="3282632" y="4340132"/>
            <a:ext cx="6720910" cy="1200329"/>
          </a:xfrm>
          <a:prstGeom prst="rect">
            <a:avLst/>
          </a:prstGeom>
          <a:noFill/>
        </p:spPr>
        <p:txBody>
          <a:bodyPr wrap="square" rtlCol="0">
            <a:spAutoFit/>
          </a:bodyPr>
          <a:lstStyle/>
          <a:p>
            <a:r>
              <a:rPr lang="en-US" sz="2400" dirty="0">
                <a:solidFill>
                  <a:srgbClr val="404040"/>
                </a:solidFill>
              </a:rPr>
              <a:t>A denial </a:t>
            </a:r>
            <a:r>
              <a:rPr lang="en-US" sz="2400" dirty="0" smtClean="0">
                <a:solidFill>
                  <a:srgbClr val="404040"/>
                </a:solidFill>
              </a:rPr>
              <a:t>letter with the rationale for the decision and the appeal rights will </a:t>
            </a:r>
            <a:r>
              <a:rPr lang="en-US" sz="2400" dirty="0">
                <a:solidFill>
                  <a:srgbClr val="404040"/>
                </a:solidFill>
              </a:rPr>
              <a:t>be issued </a:t>
            </a:r>
            <a:r>
              <a:rPr lang="en-US" sz="2400" dirty="0" smtClean="0">
                <a:solidFill>
                  <a:srgbClr val="404040"/>
                </a:solidFill>
              </a:rPr>
              <a:t>to </a:t>
            </a:r>
            <a:r>
              <a:rPr lang="en-US" sz="2400" dirty="0">
                <a:solidFill>
                  <a:srgbClr val="404040"/>
                </a:solidFill>
              </a:rPr>
              <a:t>both the provider and </a:t>
            </a:r>
            <a:r>
              <a:rPr lang="en-US" sz="2400" dirty="0" smtClean="0">
                <a:solidFill>
                  <a:srgbClr val="404040"/>
                </a:solidFill>
              </a:rPr>
              <a:t>member.</a:t>
            </a:r>
            <a:endParaRPr lang="en-US" sz="2400" dirty="0">
              <a:solidFill>
                <a:srgbClr val="404040"/>
              </a:solidFill>
            </a:endParaRPr>
          </a:p>
        </p:txBody>
      </p:sp>
      <p:sp>
        <p:nvSpPr>
          <p:cNvPr id="77" name="Isosceles Triangle 76"/>
          <p:cNvSpPr/>
          <p:nvPr/>
        </p:nvSpPr>
        <p:spPr>
          <a:xfrm rot="5400000">
            <a:off x="561799" y="2016070"/>
            <a:ext cx="184150" cy="158750"/>
          </a:xfrm>
          <a:prstGeom prst="triangl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DLET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207" y="3902726"/>
            <a:ext cx="1599655" cy="2070142"/>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12" name="Oval 11"/>
          <p:cNvSpPr/>
          <p:nvPr/>
        </p:nvSpPr>
        <p:spPr>
          <a:xfrm>
            <a:off x="2202687" y="4128333"/>
            <a:ext cx="651726" cy="651726"/>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Oval 78"/>
          <p:cNvSpPr/>
          <p:nvPr/>
        </p:nvSpPr>
        <p:spPr>
          <a:xfrm>
            <a:off x="2202687" y="5055824"/>
            <a:ext cx="651726" cy="651726"/>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2407445" y="5222581"/>
            <a:ext cx="270398" cy="317880"/>
            <a:chOff x="3906223" y="4862699"/>
            <a:chExt cx="415833" cy="488853"/>
          </a:xfrm>
        </p:grpSpPr>
        <p:pic>
          <p:nvPicPr>
            <p:cNvPr id="81" name="Picture 80" descr="Doctor_male_icon.png"/>
            <p:cNvPicPr>
              <a:picLocks noChangeAspect="1"/>
            </p:cNvPicPr>
            <p:nvPr/>
          </p:nvPicPr>
          <p:blipFill rotWithShape="1">
            <a:blip r:embed="rId4" cstate="print">
              <a:extLst>
                <a:ext uri="{28A0092B-C50C-407E-A947-70E740481C1C}">
                  <a14:useLocalDpi xmlns:a14="http://schemas.microsoft.com/office/drawing/2010/main" val="0"/>
                </a:ext>
              </a:extLst>
            </a:blip>
            <a:srcRect t="49866"/>
            <a:stretch/>
          </p:blipFill>
          <p:spPr>
            <a:xfrm flipH="1">
              <a:off x="3906223" y="5108120"/>
              <a:ext cx="415833" cy="243432"/>
            </a:xfrm>
            <a:prstGeom prst="rect">
              <a:avLst/>
            </a:prstGeom>
          </p:spPr>
        </p:pic>
        <p:sp>
          <p:nvSpPr>
            <p:cNvPr id="91" name="Oval 90"/>
            <p:cNvSpPr/>
            <p:nvPr/>
          </p:nvSpPr>
          <p:spPr>
            <a:xfrm>
              <a:off x="3991429" y="4862699"/>
              <a:ext cx="245420" cy="2454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pic>
        <p:nvPicPr>
          <p:cNvPr id="92" name="Picture 91" descr="Matthe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4356" y="4183114"/>
            <a:ext cx="456502" cy="467758"/>
          </a:xfrm>
          <a:prstGeom prst="rect">
            <a:avLst/>
          </a:prstGeom>
        </p:spPr>
      </p:pic>
      <p:sp>
        <p:nvSpPr>
          <p:cNvPr id="93" name="Shape 92"/>
          <p:cNvSpPr/>
          <p:nvPr/>
        </p:nvSpPr>
        <p:spPr>
          <a:xfrm rot="11873416" flipH="1" flipV="1">
            <a:off x="1698752" y="4057375"/>
            <a:ext cx="597169" cy="484405"/>
          </a:xfrm>
          <a:prstGeom prst="swooshArrow">
            <a:avLst>
              <a:gd name="adj1" fmla="val 16310"/>
              <a:gd name="adj2" fmla="val 31370"/>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Shape 101"/>
          <p:cNvSpPr/>
          <p:nvPr/>
        </p:nvSpPr>
        <p:spPr>
          <a:xfrm rot="11873416" flipH="1" flipV="1">
            <a:off x="1698752" y="5151982"/>
            <a:ext cx="597169" cy="484405"/>
          </a:xfrm>
          <a:prstGeom prst="swooshArrow">
            <a:avLst>
              <a:gd name="adj1" fmla="val 16310"/>
              <a:gd name="adj2" fmla="val 31370"/>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25" name="Straight Connector 24"/>
          <p:cNvCxnSpPr/>
          <p:nvPr/>
        </p:nvCxnSpPr>
        <p:spPr>
          <a:xfrm flipH="1">
            <a:off x="288817" y="2099245"/>
            <a:ext cx="225597" cy="0"/>
          </a:xfrm>
          <a:prstGeom prst="line">
            <a:avLst/>
          </a:prstGeom>
          <a:ln w="1905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492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a:t>Agenda</a:t>
            </a:r>
          </a:p>
        </p:txBody>
      </p:sp>
      <p:sp>
        <p:nvSpPr>
          <p:cNvPr id="6" name="Content Placeholder 5">
            <a:extLst>
              <a:ext uri="{FF2B5EF4-FFF2-40B4-BE49-F238E27FC236}">
                <a16:creationId xmlns="" xmlns:a16="http://schemas.microsoft.com/office/drawing/2014/main" id="{AC3D8DDD-2D17-F74D-A8E1-EEA80A112F67}"/>
              </a:ext>
            </a:extLst>
          </p:cNvPr>
          <p:cNvSpPr>
            <a:spLocks noGrp="1"/>
          </p:cNvSpPr>
          <p:nvPr>
            <p:ph sz="half" idx="21"/>
          </p:nvPr>
        </p:nvSpPr>
        <p:spPr/>
        <p:txBody>
          <a:bodyPr/>
          <a:lstStyle/>
          <a:p>
            <a:pPr marL="285750" indent="-285750">
              <a:buFont typeface="Arial" panose="020B0604020202020204" pitchFamily="34" charset="0"/>
              <a:buChar char="•"/>
            </a:pPr>
            <a:r>
              <a:rPr lang="en-US" dirty="0"/>
              <a:t>Company Overview</a:t>
            </a:r>
          </a:p>
          <a:p>
            <a:pPr marL="285750" indent="-285750">
              <a:buFont typeface="Arial" panose="020B0604020202020204" pitchFamily="34" charset="0"/>
              <a:buChar char="•"/>
            </a:pPr>
            <a:r>
              <a:rPr lang="en-US" dirty="0"/>
              <a:t>Clinical Approach</a:t>
            </a:r>
          </a:p>
          <a:p>
            <a:pPr marL="285750" indent="-285750">
              <a:buFont typeface="Arial" panose="020B0604020202020204" pitchFamily="34" charset="0"/>
              <a:buChar char="•"/>
            </a:pPr>
            <a:r>
              <a:rPr lang="en-US" dirty="0"/>
              <a:t>Program Overview</a:t>
            </a:r>
          </a:p>
          <a:p>
            <a:pPr marL="285750" indent="-285750">
              <a:buFont typeface="Arial" panose="020B0604020202020204" pitchFamily="34" charset="0"/>
              <a:buChar char="•"/>
            </a:pPr>
            <a:r>
              <a:rPr lang="en-US" dirty="0"/>
              <a:t>Submitting Requests</a:t>
            </a:r>
          </a:p>
          <a:p>
            <a:pPr marL="285750" indent="-285750">
              <a:buFont typeface="Arial" panose="020B0604020202020204" pitchFamily="34" charset="0"/>
              <a:buChar char="•"/>
            </a:pPr>
            <a:r>
              <a:rPr lang="en-US" dirty="0" smtClean="0"/>
              <a:t>Prior </a:t>
            </a:r>
            <a:r>
              <a:rPr lang="en-US" dirty="0"/>
              <a:t>Authorization Outcomes &amp; Special Considerations </a:t>
            </a:r>
          </a:p>
          <a:p>
            <a:pPr marL="285750" indent="-285750">
              <a:buFont typeface="Arial" panose="020B0604020202020204" pitchFamily="34" charset="0"/>
              <a:buChar char="•"/>
            </a:pPr>
            <a:r>
              <a:rPr lang="en-US" dirty="0"/>
              <a:t>Reconsideration Options</a:t>
            </a:r>
          </a:p>
          <a:p>
            <a:pPr marL="285750" indent="-285750">
              <a:buFont typeface="Arial" panose="020B0604020202020204" pitchFamily="34" charset="0"/>
              <a:buChar char="•"/>
            </a:pPr>
            <a:r>
              <a:rPr lang="en-US" dirty="0" smtClean="0"/>
              <a:t>Provider </a:t>
            </a:r>
            <a:r>
              <a:rPr lang="en-US" dirty="0"/>
              <a:t>Portal Overview</a:t>
            </a:r>
          </a:p>
          <a:p>
            <a:pPr marL="285750" indent="-285750">
              <a:buFont typeface="Arial" panose="020B0604020202020204" pitchFamily="34" charset="0"/>
              <a:buChar char="•"/>
            </a:pPr>
            <a:r>
              <a:rPr lang="en-US" dirty="0"/>
              <a:t>Additional Provider Portal Features</a:t>
            </a:r>
          </a:p>
          <a:p>
            <a:pPr marL="285750" indent="-285750">
              <a:buFont typeface="Arial" panose="020B0604020202020204" pitchFamily="34" charset="0"/>
              <a:buChar char="•"/>
            </a:pPr>
            <a:r>
              <a:rPr lang="en-US" dirty="0"/>
              <a:t>Provider Resources</a:t>
            </a:r>
          </a:p>
          <a:p>
            <a:pPr marL="285750" indent="-285750">
              <a:buFont typeface="Arial" panose="020B0604020202020204" pitchFamily="34" charset="0"/>
              <a:buChar char="•"/>
            </a:pPr>
            <a:r>
              <a:rPr lang="en-US" dirty="0"/>
              <a:t>Q &amp; A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61672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5"/>
          </p:nvPr>
        </p:nvSpPr>
        <p:spPr>
          <a:xfrm flipH="1">
            <a:off x="339669" y="1291588"/>
            <a:ext cx="7792040" cy="4758337"/>
          </a:xfrm>
        </p:spPr>
        <p:txBody>
          <a:bodyPr/>
          <a:lstStyle/>
          <a:p>
            <a:pPr lvl="0">
              <a:buClr>
                <a:srgbClr val="34657F"/>
              </a:buClr>
            </a:pPr>
            <a:r>
              <a:rPr lang="en-US" b="1" dirty="0">
                <a:solidFill>
                  <a:srgbClr val="34657F"/>
                </a:solidFill>
              </a:rPr>
              <a:t>Retrospective (Retro) Authorization Requests</a:t>
            </a:r>
          </a:p>
          <a:p>
            <a:pPr marL="285750" lvl="0" indent="-285750">
              <a:buClr>
                <a:srgbClr val="34657F"/>
              </a:buClr>
              <a:buFont typeface="Arial" panose="020B0604020202020204" pitchFamily="34" charset="0"/>
              <a:buChar char="•"/>
            </a:pPr>
            <a:r>
              <a:rPr lang="en-US" dirty="0" smtClean="0"/>
              <a:t>Requests are not allowed after the service was performed</a:t>
            </a:r>
            <a:endParaRPr lang="en-US" dirty="0"/>
          </a:p>
          <a:p>
            <a:pPr marL="285750" lvl="0" indent="-285750">
              <a:buClr>
                <a:srgbClr val="34657F"/>
              </a:buClr>
              <a:buFont typeface="Arial" panose="020B0604020202020204" pitchFamily="34" charset="0"/>
              <a:buChar char="•"/>
            </a:pPr>
            <a:endParaRPr lang="en-US" dirty="0">
              <a:solidFill>
                <a:srgbClr val="34657F"/>
              </a:solidFill>
            </a:endParaRPr>
          </a:p>
          <a:p>
            <a:pPr lvl="0">
              <a:buClr>
                <a:srgbClr val="34657F"/>
              </a:buClr>
            </a:pPr>
            <a:r>
              <a:rPr lang="en-US" b="1" dirty="0">
                <a:solidFill>
                  <a:srgbClr val="34657F"/>
                </a:solidFill>
              </a:rPr>
              <a:t>Urgent Prior Authorization Requests</a:t>
            </a:r>
          </a:p>
          <a:p>
            <a:pPr marL="171450" lvl="0" indent="-171450">
              <a:buClr>
                <a:srgbClr val="34657F"/>
              </a:buClr>
              <a:buFont typeface="Arial" panose="020B0604020202020204" pitchFamily="34" charset="0"/>
              <a:buChar char="•"/>
            </a:pPr>
            <a:r>
              <a:rPr lang="en-US" dirty="0"/>
              <a:t>eviCore uses the </a:t>
            </a:r>
            <a:r>
              <a:rPr lang="en-US" dirty="0" smtClean="0"/>
              <a:t>NCQA/URAC </a:t>
            </a:r>
            <a:r>
              <a:rPr lang="en-US" dirty="0"/>
              <a:t>definition of </a:t>
            </a:r>
            <a:r>
              <a:rPr lang="en-US" b="1" dirty="0"/>
              <a:t>urgent</a:t>
            </a:r>
            <a:r>
              <a:rPr lang="en-US" dirty="0"/>
              <a:t>: when a delay in decision-making may seriously jeopardize the life or health of the member</a:t>
            </a:r>
          </a:p>
          <a:p>
            <a:pPr marL="171450" lvl="0" indent="-171450">
              <a:buClr>
                <a:srgbClr val="34657F"/>
              </a:buClr>
              <a:buFont typeface="Arial" panose="020B0604020202020204" pitchFamily="34" charset="0"/>
              <a:buChar char="•"/>
            </a:pPr>
            <a:r>
              <a:rPr lang="en-US" dirty="0" smtClean="0"/>
              <a:t>Can </a:t>
            </a:r>
            <a:r>
              <a:rPr lang="en-US" dirty="0"/>
              <a:t>be initiated on provider portal or by phone</a:t>
            </a:r>
          </a:p>
          <a:p>
            <a:pPr marL="171450" lvl="0" indent="-171450">
              <a:buClr>
                <a:srgbClr val="34657F"/>
              </a:buClr>
              <a:buFont typeface="Arial" panose="020B0604020202020204" pitchFamily="34" charset="0"/>
              <a:buChar char="•"/>
            </a:pPr>
            <a:r>
              <a:rPr lang="en-US" dirty="0" smtClean="0"/>
              <a:t>Urgent request </a:t>
            </a:r>
            <a:r>
              <a:rPr lang="en-US" dirty="0"/>
              <a:t>will be reviewed </a:t>
            </a:r>
            <a:r>
              <a:rPr lang="en-US" dirty="0" smtClean="0"/>
              <a:t>within 24 hours after receiving complete clinical information</a:t>
            </a:r>
          </a:p>
          <a:p>
            <a:pPr marL="171450" lvl="0" indent="-171450">
              <a:buClr>
                <a:srgbClr val="34657F"/>
              </a:buClr>
              <a:buFont typeface="Arial" panose="020B0604020202020204" pitchFamily="34" charset="0"/>
              <a:buChar char="•"/>
            </a:pPr>
            <a:endParaRPr lang="en-US" dirty="0"/>
          </a:p>
          <a:p>
            <a:pPr lvl="0">
              <a:buClr>
                <a:srgbClr val="34657F"/>
              </a:buClr>
            </a:pPr>
            <a:r>
              <a:rPr lang="en-US" b="1" dirty="0">
                <a:solidFill>
                  <a:srgbClr val="34657F"/>
                </a:solidFill>
              </a:rPr>
              <a:t>Authorization Update</a:t>
            </a:r>
          </a:p>
          <a:p>
            <a:pPr marL="171450" lvl="0" indent="-171450">
              <a:buClr>
                <a:srgbClr val="34657F"/>
              </a:buClr>
              <a:buFont typeface="Arial" panose="020B0604020202020204" pitchFamily="34" charset="0"/>
              <a:buChar char="•"/>
            </a:pPr>
            <a:r>
              <a:rPr lang="en-US" dirty="0"/>
              <a:t>If updates are needed on an existing authorization, you can contact eviCore by phone</a:t>
            </a:r>
          </a:p>
          <a:p>
            <a:pPr marL="171450" lvl="0" indent="-171450">
              <a:buClr>
                <a:srgbClr val="34657F"/>
              </a:buClr>
              <a:buFont typeface="Arial" panose="020B0604020202020204" pitchFamily="34" charset="0"/>
              <a:buChar char="•"/>
            </a:pPr>
            <a:r>
              <a:rPr lang="en-US" dirty="0"/>
              <a:t>If the authorization is not updated and a different facility location or CPT code is submitted on the claim, it may result in a claim denial</a:t>
            </a:r>
            <a:endParaRPr lang="en-US" sz="1100" dirty="0"/>
          </a:p>
          <a:p>
            <a:pPr lvl="0">
              <a:buClr>
                <a:srgbClr val="34657F"/>
              </a:buClr>
            </a:pPr>
            <a:endParaRPr lang="en-US" dirty="0"/>
          </a:p>
          <a:p>
            <a:pPr marL="285750" lvl="0" indent="-285750">
              <a:buClr>
                <a:srgbClr val="34657F"/>
              </a:buClr>
              <a:buFont typeface="Arial" panose="020B0604020202020204" pitchFamily="34" charset="0"/>
              <a:buChar char="•"/>
            </a:pPr>
            <a:endParaRPr lang="en-US" sz="1100" dirty="0"/>
          </a:p>
          <a:p>
            <a:pPr lvl="0">
              <a:buClr>
                <a:srgbClr val="34657F"/>
              </a:buClr>
            </a:pPr>
            <a:endParaRPr lang="en-US" b="1" dirty="0"/>
          </a:p>
          <a:p>
            <a:pPr marL="285750" indent="-285750">
              <a:buFont typeface="Arial" panose="020B0604020202020204" pitchFamily="34" charset="0"/>
              <a:buChar char="•"/>
            </a:pPr>
            <a:endParaRPr lang="en-US" dirty="0"/>
          </a:p>
        </p:txBody>
      </p:sp>
      <p:sp>
        <p:nvSpPr>
          <p:cNvPr id="7" name="Text Placeholder 6"/>
          <p:cNvSpPr>
            <a:spLocks noGrp="1"/>
          </p:cNvSpPr>
          <p:nvPr>
            <p:ph type="body" sz="quarter" idx="20"/>
          </p:nvPr>
        </p:nvSpPr>
        <p:spPr/>
        <p:txBody>
          <a:bodyPr/>
          <a:lstStyle/>
          <a:p>
            <a:pPr>
              <a:buNone/>
            </a:pPr>
            <a:r>
              <a:rPr lang="en-US" dirty="0"/>
              <a:t>Special Circumstances</a:t>
            </a:r>
          </a:p>
        </p:txBody>
      </p:sp>
      <p:pic>
        <p:nvPicPr>
          <p:cNvPr id="12" name="Picture Placeholder 1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48911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Reconsideration Options</a:t>
            </a:r>
          </a:p>
        </p:txBody>
      </p:sp>
    </p:spTree>
    <p:extLst>
      <p:ext uri="{BB962C8B-B14F-4D97-AF65-F5344CB8AC3E}">
        <p14:creationId xmlns:p14="http://schemas.microsoft.com/office/powerpoint/2010/main" val="2060147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pPr>
              <a:buNone/>
            </a:pPr>
            <a:r>
              <a:rPr lang="en-US" dirty="0" smtClean="0"/>
              <a:t>Post-Decision </a:t>
            </a:r>
            <a:r>
              <a:rPr lang="en-US" dirty="0"/>
              <a:t>Options </a:t>
            </a:r>
          </a:p>
        </p:txBody>
      </p:sp>
      <p:pic>
        <p:nvPicPr>
          <p:cNvPr id="6" name="Picture Placeholder 5"/>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p:pic>
      <p:sp>
        <p:nvSpPr>
          <p:cNvPr id="3" name="Content Placeholder 2">
            <a:extLst>
              <a:ext uri="{FF2B5EF4-FFF2-40B4-BE49-F238E27FC236}">
                <a16:creationId xmlns:a16="http://schemas.microsoft.com/office/drawing/2014/main" xmlns="" id="{4441595F-AC38-124C-B9EB-97F2E9844B0B}"/>
              </a:ext>
            </a:extLst>
          </p:cNvPr>
          <p:cNvSpPr>
            <a:spLocks noGrp="1"/>
          </p:cNvSpPr>
          <p:nvPr>
            <p:ph sz="half" idx="25"/>
          </p:nvPr>
        </p:nvSpPr>
        <p:spPr/>
        <p:txBody>
          <a:bodyPr/>
          <a:lstStyle/>
          <a:p>
            <a:pPr marL="285750" indent="-285750">
              <a:buFont typeface="Arial" panose="020B0604020202020204" pitchFamily="34" charset="0"/>
              <a:buChar char="•"/>
            </a:pPr>
            <a:r>
              <a:rPr lang="en-US" dirty="0"/>
              <a:t>Providers are often able to utilize post-decision activity to </a:t>
            </a:r>
            <a:r>
              <a:rPr lang="en-US" dirty="0" smtClean="0"/>
              <a:t>secure case review for overturn </a:t>
            </a:r>
            <a:r>
              <a:rPr lang="en-US" dirty="0"/>
              <a:t>consideration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Your determination letter is the best immediate source </a:t>
            </a:r>
            <a:r>
              <a:rPr lang="en-US" dirty="0" smtClean="0"/>
              <a:t>of information to assess </a:t>
            </a:r>
            <a:r>
              <a:rPr lang="en-US" dirty="0"/>
              <a:t>what options exist on a case that has been </a:t>
            </a:r>
            <a:r>
              <a:rPr lang="en-US" dirty="0" smtClean="0"/>
              <a:t>denied</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 Placeholder 8">
            <a:extLst>
              <a:ext uri="{FF2B5EF4-FFF2-40B4-BE49-F238E27FC236}">
                <a16:creationId xmlns:a16="http://schemas.microsoft.com/office/drawing/2014/main" xmlns="" id="{884EE956-4F92-4447-8CD9-107051C4C92C}"/>
              </a:ext>
            </a:extLst>
          </p:cNvPr>
          <p:cNvSpPr>
            <a:spLocks noGrp="1"/>
          </p:cNvSpPr>
          <p:nvPr>
            <p:ph type="body" sz="quarter" idx="24"/>
          </p:nvPr>
        </p:nvSpPr>
        <p:spPr/>
        <p:txBody>
          <a:bodyPr/>
          <a:lstStyle/>
          <a:p>
            <a:r>
              <a:rPr lang="en-US" dirty="0"/>
              <a:t>My case has been denied. What’s next? </a:t>
            </a:r>
          </a:p>
        </p:txBody>
      </p:sp>
    </p:spTree>
    <p:extLst>
      <p:ext uri="{BB962C8B-B14F-4D97-AF65-F5344CB8AC3E}">
        <p14:creationId xmlns:p14="http://schemas.microsoft.com/office/powerpoint/2010/main" val="756125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BF2F852-F98C-244F-9A50-5BB92A4B3917}"/>
              </a:ext>
            </a:extLst>
          </p:cNvPr>
          <p:cNvSpPr>
            <a:spLocks noGrp="1"/>
          </p:cNvSpPr>
          <p:nvPr>
            <p:ph type="body" sz="quarter" idx="24"/>
          </p:nvPr>
        </p:nvSpPr>
        <p:spPr/>
        <p:txBody>
          <a:bodyPr/>
          <a:lstStyle/>
          <a:p>
            <a:r>
              <a:rPr lang="en-US" dirty="0">
                <a:solidFill>
                  <a:srgbClr val="34657F"/>
                </a:solidFill>
              </a:rPr>
              <a:t>I’ve received a request for additional clinical information. </a:t>
            </a:r>
            <a:r>
              <a:rPr lang="en-US" dirty="0" smtClean="0">
                <a:solidFill>
                  <a:srgbClr val="34657F"/>
                </a:solidFill>
              </a:rPr>
              <a:t>What’s </a:t>
            </a:r>
            <a:r>
              <a:rPr lang="en-US" dirty="0">
                <a:solidFill>
                  <a:srgbClr val="34657F"/>
                </a:solidFill>
              </a:rPr>
              <a:t>next? </a:t>
            </a:r>
          </a:p>
        </p:txBody>
      </p:sp>
      <p:sp>
        <p:nvSpPr>
          <p:cNvPr id="5" name="Content Placeholder 4"/>
          <p:cNvSpPr>
            <a:spLocks noGrp="1"/>
          </p:cNvSpPr>
          <p:nvPr>
            <p:ph sz="half" idx="21"/>
          </p:nvPr>
        </p:nvSpPr>
        <p:spPr>
          <a:xfrm flipH="1">
            <a:off x="339487" y="1990071"/>
            <a:ext cx="4783842" cy="4344742"/>
          </a:xfrm>
        </p:spPr>
        <p:txBody>
          <a:bodyPr/>
          <a:lstStyle/>
          <a:p>
            <a:pPr lvl="0">
              <a:buClr>
                <a:srgbClr val="34657F"/>
              </a:buClr>
              <a:buNone/>
            </a:pPr>
            <a:r>
              <a:rPr lang="en-US" sz="1500" b="1" dirty="0"/>
              <a:t>Submission of Additional </a:t>
            </a:r>
            <a:r>
              <a:rPr lang="en-US" sz="1500" b="1" dirty="0" smtClean="0"/>
              <a:t>Clinical Information</a:t>
            </a:r>
            <a:endParaRPr lang="en-US" sz="1500" b="1" dirty="0"/>
          </a:p>
          <a:p>
            <a:pPr marL="285750" lvl="0" indent="-285750">
              <a:buClr>
                <a:srgbClr val="34657F"/>
              </a:buClr>
              <a:buFont typeface="Arial" panose="020B0604020202020204" pitchFamily="34" charset="0"/>
              <a:buChar char="•"/>
            </a:pPr>
            <a:r>
              <a:rPr lang="en-US" sz="1500" dirty="0"/>
              <a:t>eviCore will notify </a:t>
            </a:r>
            <a:r>
              <a:rPr lang="en-US" sz="1500" dirty="0" smtClean="0"/>
              <a:t>providers </a:t>
            </a:r>
            <a:r>
              <a:rPr lang="en-US" sz="1500" dirty="0"/>
              <a:t>telephonically and in writing before a denial decision is issued on Medicare cases</a:t>
            </a:r>
          </a:p>
          <a:p>
            <a:pPr marL="285750" lvl="0" indent="-285750">
              <a:buClr>
                <a:srgbClr val="34657F"/>
              </a:buClr>
              <a:buFont typeface="Arial" panose="020B0604020202020204" pitchFamily="34" charset="0"/>
              <a:buChar char="•"/>
            </a:pPr>
            <a:r>
              <a:rPr lang="en-US" sz="1500" dirty="0"/>
              <a:t>You </a:t>
            </a:r>
            <a:r>
              <a:rPr lang="en-US" sz="1500" dirty="0" smtClean="0"/>
              <a:t>can </a:t>
            </a:r>
            <a:r>
              <a:rPr lang="en-US" sz="1500" dirty="0"/>
              <a:t>submit additional clinical </a:t>
            </a:r>
            <a:r>
              <a:rPr lang="en-US" sz="1500" dirty="0" smtClean="0"/>
              <a:t>information to </a:t>
            </a:r>
            <a:r>
              <a:rPr lang="en-US" sz="1500" dirty="0"/>
              <a:t>eviCore for consideration per the instructions received</a:t>
            </a:r>
          </a:p>
          <a:p>
            <a:pPr marL="285750" lvl="0" indent="-285750">
              <a:buClr>
                <a:srgbClr val="34657F"/>
              </a:buClr>
              <a:buFont typeface="Arial" panose="020B0604020202020204" pitchFamily="34" charset="0"/>
              <a:buChar char="•"/>
            </a:pPr>
            <a:r>
              <a:rPr lang="en-US" sz="1500" dirty="0"/>
              <a:t>Additional </a:t>
            </a:r>
            <a:r>
              <a:rPr lang="en-US" sz="1500" dirty="0" smtClean="0"/>
              <a:t>clinical information </a:t>
            </a:r>
            <a:r>
              <a:rPr lang="en-US" sz="1500" dirty="0"/>
              <a:t>must be submitted to eviCore in advance of the due date referenced</a:t>
            </a:r>
          </a:p>
          <a:p>
            <a:pPr lvl="0">
              <a:buClr>
                <a:srgbClr val="34657F"/>
              </a:buClr>
              <a:buNone/>
            </a:pPr>
            <a:endParaRPr lang="en-US" sz="1500" b="1" dirty="0"/>
          </a:p>
        </p:txBody>
      </p:sp>
      <p:sp>
        <p:nvSpPr>
          <p:cNvPr id="7" name="Text Placeholder 6"/>
          <p:cNvSpPr>
            <a:spLocks noGrp="1"/>
          </p:cNvSpPr>
          <p:nvPr>
            <p:ph type="body" sz="quarter" idx="20"/>
          </p:nvPr>
        </p:nvSpPr>
        <p:spPr/>
        <p:txBody>
          <a:bodyPr>
            <a:normAutofit/>
          </a:bodyPr>
          <a:lstStyle/>
          <a:p>
            <a:pPr>
              <a:buNone/>
            </a:pPr>
            <a:r>
              <a:rPr lang="en-US" dirty="0"/>
              <a:t>Pre-Decision Options: Medicare Members</a:t>
            </a:r>
          </a:p>
        </p:txBody>
      </p:sp>
      <p:sp>
        <p:nvSpPr>
          <p:cNvPr id="10" name="Content Placeholder 4">
            <a:extLst>
              <a:ext uri="{FF2B5EF4-FFF2-40B4-BE49-F238E27FC236}">
                <a16:creationId xmlns:a16="http://schemas.microsoft.com/office/drawing/2014/main" xmlns="" id="{35E4AD61-E5CE-FE40-9CE0-7A2898C66410}"/>
              </a:ext>
            </a:extLst>
          </p:cNvPr>
          <p:cNvSpPr txBox="1">
            <a:spLocks/>
          </p:cNvSpPr>
          <p:nvPr/>
        </p:nvSpPr>
        <p:spPr>
          <a:xfrm flipH="1">
            <a:off x="5983939" y="1990071"/>
            <a:ext cx="5190566" cy="4344742"/>
          </a:xfrm>
          <a:prstGeom prst="rect">
            <a:avLst/>
          </a:prstGeom>
        </p:spPr>
        <p:txBody>
          <a:bodyPr>
            <a:noAutofit/>
          </a:bodyPr>
          <a:lstStyle>
            <a:lvl1pPr marL="0" indent="0" algn="l" defTabSz="457200" rtl="0" eaLnBrk="1" fontAlgn="base" hangingPunct="1">
              <a:spcBef>
                <a:spcPts val="0"/>
              </a:spcBef>
              <a:spcAft>
                <a:spcPts val="700"/>
              </a:spcAft>
              <a:buClr>
                <a:schemeClr val="accent1"/>
              </a:buClr>
              <a:buFont typeface="Arial" panose="020B0604020202020204" pitchFamily="34" charset="0"/>
              <a:defRPr sz="1600" kern="1200" baseline="0">
                <a:solidFill>
                  <a:srgbClr val="404040"/>
                </a:solidFill>
                <a:latin typeface="+mn-lt"/>
                <a:ea typeface="ＭＳ Ｐゴシック" charset="0"/>
                <a:cs typeface="ＭＳ Ｐゴシック" panose="020B0600070205080204" pitchFamily="34" charset="-128"/>
              </a:defRPr>
            </a:lvl1pPr>
            <a:lvl2pPr marL="381000" indent="-190500" algn="l" defTabSz="457200" rtl="0" eaLnBrk="1" fontAlgn="base" hangingPunct="1">
              <a:spcBef>
                <a:spcPts val="0"/>
              </a:spcBef>
              <a:spcAft>
                <a:spcPts val="700"/>
              </a:spcAft>
              <a:buClr>
                <a:schemeClr val="accent1"/>
              </a:buClr>
              <a:buFont typeface="Arial"/>
              <a:buChar char="•"/>
              <a:defRPr sz="1600" kern="1200">
                <a:solidFill>
                  <a:srgbClr val="404040"/>
                </a:solidFill>
                <a:latin typeface="+mn-lt"/>
                <a:ea typeface="ＭＳ Ｐゴシック" charset="0"/>
                <a:cs typeface="ＭＳ Ｐゴシック" panose="020B0600070205080204" pitchFamily="34" charset="-128"/>
              </a:defRPr>
            </a:lvl2pPr>
            <a:lvl3pPr marL="698500" indent="-190500" algn="l" defTabSz="457200" rtl="0" eaLnBrk="1" fontAlgn="base" hangingPunct="1">
              <a:spcBef>
                <a:spcPts val="0"/>
              </a:spcBef>
              <a:spcAft>
                <a:spcPts val="700"/>
              </a:spcAft>
              <a:buClr>
                <a:schemeClr val="accent1"/>
              </a:buClr>
              <a:buFont typeface="Lucida Grande" panose="020B0600040502020204" pitchFamily="34" charset="0"/>
              <a:buChar char="­"/>
              <a:defRPr sz="1600" kern="1200">
                <a:solidFill>
                  <a:srgbClr val="404040"/>
                </a:solidFill>
                <a:latin typeface="+mn-lt"/>
                <a:ea typeface="ＭＳ Ｐゴシック" charset="0"/>
                <a:cs typeface="ＭＳ Ｐゴシック" panose="020B0600070205080204" pitchFamily="34" charset="-128"/>
              </a:defRPr>
            </a:lvl3pPr>
            <a:lvl4pPr marL="1016000" indent="-177800"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4pPr>
            <a:lvl5pPr marL="1270000" indent="-164592"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Clr>
                <a:srgbClr val="34657F"/>
              </a:buClr>
            </a:pPr>
            <a:r>
              <a:rPr lang="en-US" sz="1500" b="1" dirty="0"/>
              <a:t>Pre-Decision Clinical Consultation</a:t>
            </a:r>
          </a:p>
          <a:p>
            <a:pPr marL="285750" indent="-285750">
              <a:buClr>
                <a:srgbClr val="34657F"/>
              </a:buClr>
              <a:buFont typeface="Arial" panose="020B0604020202020204" pitchFamily="34" charset="0"/>
              <a:buChar char="•"/>
            </a:pPr>
            <a:r>
              <a:rPr lang="en-US" sz="1500" dirty="0"/>
              <a:t>Providers </a:t>
            </a:r>
            <a:r>
              <a:rPr lang="en-US" sz="1500" dirty="0" smtClean="0"/>
              <a:t>can </a:t>
            </a:r>
            <a:r>
              <a:rPr lang="en-US" sz="1500" dirty="0"/>
              <a:t>choose to request a Pre-Decision Clinical Consultation instead of submitting additional clinical information</a:t>
            </a:r>
          </a:p>
          <a:p>
            <a:pPr marL="285750" indent="-285750">
              <a:buClr>
                <a:srgbClr val="34657F"/>
              </a:buClr>
              <a:buFont typeface="Arial" panose="020B0604020202020204" pitchFamily="34" charset="0"/>
              <a:buChar char="•"/>
            </a:pPr>
            <a:r>
              <a:rPr lang="en-US" sz="1500" dirty="0"/>
              <a:t>The Pre-Decision Clinical Consultation must occur </a:t>
            </a:r>
            <a:r>
              <a:rPr lang="en-US" sz="1500" dirty="0" smtClean="0"/>
              <a:t>prior to </a:t>
            </a:r>
            <a:r>
              <a:rPr lang="en-US" sz="1500" dirty="0"/>
              <a:t>the due date referenced</a:t>
            </a:r>
          </a:p>
          <a:p>
            <a:pPr marL="285750" indent="-285750">
              <a:buClr>
                <a:srgbClr val="34657F"/>
              </a:buClr>
              <a:buFont typeface="Arial" panose="020B0604020202020204" pitchFamily="34" charset="0"/>
              <a:buChar char="•"/>
            </a:pPr>
            <a:r>
              <a:rPr lang="en-US" sz="1500" dirty="0"/>
              <a:t>If additional information </a:t>
            </a:r>
            <a:r>
              <a:rPr lang="en-US" sz="1500" dirty="0" smtClean="0"/>
              <a:t>was </a:t>
            </a:r>
            <a:r>
              <a:rPr lang="en-US" sz="1500" dirty="0"/>
              <a:t>submitted, we </a:t>
            </a:r>
            <a:r>
              <a:rPr lang="en-US" sz="1500" dirty="0" smtClean="0"/>
              <a:t>proceed </a:t>
            </a:r>
            <a:r>
              <a:rPr lang="en-US" sz="1500" dirty="0"/>
              <a:t>with our determination and are not obligated to hold the case for a Pre-Decision Clinical Consultation, even if the due date has not yet </a:t>
            </a:r>
            <a:r>
              <a:rPr lang="en-US" sz="1500" dirty="0" smtClean="0"/>
              <a:t>lapsed</a:t>
            </a:r>
          </a:p>
          <a:p>
            <a:pPr>
              <a:buClr>
                <a:srgbClr val="34657F"/>
              </a:buClr>
            </a:pPr>
            <a:r>
              <a:rPr lang="en-US" sz="1500" b="1" dirty="0" smtClean="0"/>
              <a:t>Note: </a:t>
            </a:r>
            <a:r>
              <a:rPr lang="en-US" sz="1500" dirty="0"/>
              <a:t>Providers can request a Clinical Consultation with an eviCore physician to better understand the reason for </a:t>
            </a:r>
            <a:r>
              <a:rPr lang="en-US" sz="1500" dirty="0" smtClean="0"/>
              <a:t>denial however, once </a:t>
            </a:r>
            <a:r>
              <a:rPr lang="en-US" sz="1500" dirty="0"/>
              <a:t>a denial decision has been made, </a:t>
            </a:r>
            <a:r>
              <a:rPr lang="en-US" sz="1500" dirty="0" smtClean="0"/>
              <a:t>the </a:t>
            </a:r>
            <a:r>
              <a:rPr lang="en-US" sz="1500" dirty="0"/>
              <a:t>decision cannot be overturned via Clinical Consultation</a:t>
            </a:r>
          </a:p>
          <a:p>
            <a:pPr>
              <a:buClr>
                <a:srgbClr val="34657F"/>
              </a:buClr>
            </a:pPr>
            <a:endParaRPr lang="en-US" sz="1500" b="1" dirty="0"/>
          </a:p>
          <a:p>
            <a:pPr marL="285750" indent="-285750">
              <a:buClr>
                <a:srgbClr val="34657F"/>
              </a:buClr>
            </a:pPr>
            <a:endParaRPr lang="en-US" sz="1500" dirty="0"/>
          </a:p>
          <a:p>
            <a:pPr>
              <a:buClr>
                <a:srgbClr val="34657F"/>
              </a:buClr>
            </a:pPr>
            <a:endParaRPr lang="en-US" sz="1500" dirty="0"/>
          </a:p>
          <a:p>
            <a:pPr>
              <a:buClr>
                <a:srgbClr val="34657F"/>
              </a:buClr>
            </a:pPr>
            <a:endParaRPr lang="en-US" sz="1500" dirty="0"/>
          </a:p>
        </p:txBody>
      </p:sp>
    </p:spTree>
    <p:extLst>
      <p:ext uri="{BB962C8B-B14F-4D97-AF65-F5344CB8AC3E}">
        <p14:creationId xmlns:p14="http://schemas.microsoft.com/office/powerpoint/2010/main" val="1215238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Provider Portal Overview</a:t>
            </a:r>
          </a:p>
        </p:txBody>
      </p:sp>
    </p:spTree>
    <p:extLst>
      <p:ext uri="{BB962C8B-B14F-4D97-AF65-F5344CB8AC3E}">
        <p14:creationId xmlns:p14="http://schemas.microsoft.com/office/powerpoint/2010/main" val="1340847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0A737D7-A717-184F-BE90-890534E0AAFB}"/>
              </a:ext>
            </a:extLst>
          </p:cNvPr>
          <p:cNvSpPr>
            <a:spLocks noGrp="1"/>
          </p:cNvSpPr>
          <p:nvPr>
            <p:ph type="body" sz="quarter" idx="20"/>
          </p:nvPr>
        </p:nvSpPr>
        <p:spPr/>
        <p:txBody>
          <a:bodyPr/>
          <a:lstStyle/>
          <a:p>
            <a:r>
              <a:rPr lang="en-US" dirty="0"/>
              <a:t>Portal Compatibility </a:t>
            </a:r>
          </a:p>
        </p:txBody>
      </p:sp>
      <p:sp>
        <p:nvSpPr>
          <p:cNvPr id="10" name="Content Placeholder 9">
            <a:extLst>
              <a:ext uri="{FF2B5EF4-FFF2-40B4-BE49-F238E27FC236}">
                <a16:creationId xmlns="" xmlns:a16="http://schemas.microsoft.com/office/drawing/2014/main" id="{E77F7B31-6427-8546-8D0A-09A5C410F3D9}"/>
              </a:ext>
            </a:extLst>
          </p:cNvPr>
          <p:cNvSpPr>
            <a:spLocks noGrp="1"/>
          </p:cNvSpPr>
          <p:nvPr>
            <p:ph sz="half" idx="25"/>
          </p:nvPr>
        </p:nvSpPr>
        <p:spPr>
          <a:xfrm flipH="1">
            <a:off x="5067300" y="1543172"/>
            <a:ext cx="6858000" cy="4344742"/>
          </a:xfrm>
        </p:spPr>
        <p:txBody>
          <a:bodyPr/>
          <a:lstStyle/>
          <a:p>
            <a:pPr fontAlgn="auto">
              <a:spcAft>
                <a:spcPts val="0"/>
              </a:spcAft>
              <a:buClr>
                <a:srgbClr val="D25B73"/>
              </a:buClr>
            </a:pPr>
            <a:r>
              <a:rPr lang="en-US" dirty="0">
                <a:solidFill>
                  <a:schemeClr val="tx1">
                    <a:lumMod val="75000"/>
                    <a:lumOff val="25000"/>
                  </a:schemeClr>
                </a:solidFill>
                <a:ea typeface="Segoe UI" panose="020B0502040204020203" pitchFamily="34" charset="0"/>
                <a:cs typeface="Segoe UI" panose="020B0502040204020203" pitchFamily="34" charset="0"/>
              </a:rPr>
              <a:t>The eviCore.com website is compatible with the following web browsers:</a:t>
            </a:r>
            <a:br>
              <a:rPr lang="en-US" dirty="0">
                <a:solidFill>
                  <a:schemeClr val="tx1">
                    <a:lumMod val="75000"/>
                    <a:lumOff val="25000"/>
                  </a:schemeClr>
                </a:solidFill>
                <a:ea typeface="Segoe UI" panose="020B0502040204020203" pitchFamily="34" charset="0"/>
                <a:cs typeface="Segoe UI" panose="020B0502040204020203" pitchFamily="34" charset="0"/>
              </a:rPr>
            </a:br>
            <a:endParaRPr lang="en-US" dirty="0">
              <a:solidFill>
                <a:schemeClr val="tx1">
                  <a:lumMod val="75000"/>
                  <a:lumOff val="25000"/>
                </a:schemeClr>
              </a:solidFill>
              <a:ea typeface="Segoe UI" panose="020B0502040204020203" pitchFamily="34" charset="0"/>
              <a:cs typeface="Segoe UI" panose="020B0502040204020203" pitchFamily="34" charset="0"/>
            </a:endParaRPr>
          </a:p>
          <a:p>
            <a:pPr marL="285750" indent="-285750" fontAlgn="auto">
              <a:spcAft>
                <a:spcPts val="0"/>
              </a:spcAft>
              <a:buClr>
                <a:srgbClr val="D25B73"/>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Google Chrome</a:t>
            </a:r>
            <a:br>
              <a:rPr lang="en-US" dirty="0">
                <a:solidFill>
                  <a:schemeClr val="tx1">
                    <a:lumMod val="75000"/>
                    <a:lumOff val="25000"/>
                  </a:schemeClr>
                </a:solidFill>
                <a:ea typeface="Segoe UI" panose="020B0502040204020203" pitchFamily="34" charset="0"/>
                <a:cs typeface="Segoe UI" panose="020B0502040204020203" pitchFamily="34" charset="0"/>
              </a:rPr>
            </a:br>
            <a:endParaRPr lang="en-US" dirty="0">
              <a:solidFill>
                <a:schemeClr val="tx1">
                  <a:lumMod val="75000"/>
                  <a:lumOff val="25000"/>
                </a:schemeClr>
              </a:solidFill>
              <a:ea typeface="Segoe UI" panose="020B0502040204020203" pitchFamily="34" charset="0"/>
              <a:cs typeface="Segoe UI" panose="020B0502040204020203" pitchFamily="34" charset="0"/>
            </a:endParaRPr>
          </a:p>
          <a:p>
            <a:pPr marL="285750" indent="-285750" fontAlgn="auto">
              <a:spcAft>
                <a:spcPts val="0"/>
              </a:spcAft>
              <a:buClr>
                <a:srgbClr val="D25B73"/>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Mozilla Firefox</a:t>
            </a:r>
            <a:br>
              <a:rPr lang="en-US" dirty="0">
                <a:solidFill>
                  <a:schemeClr val="tx1">
                    <a:lumMod val="75000"/>
                    <a:lumOff val="25000"/>
                  </a:schemeClr>
                </a:solidFill>
                <a:ea typeface="Segoe UI" panose="020B0502040204020203" pitchFamily="34" charset="0"/>
                <a:cs typeface="Segoe UI" panose="020B0502040204020203" pitchFamily="34" charset="0"/>
              </a:rPr>
            </a:br>
            <a:endParaRPr lang="en-US" dirty="0">
              <a:solidFill>
                <a:schemeClr val="tx1">
                  <a:lumMod val="75000"/>
                  <a:lumOff val="25000"/>
                </a:schemeClr>
              </a:solidFill>
              <a:ea typeface="Segoe UI" panose="020B0502040204020203" pitchFamily="34" charset="0"/>
              <a:cs typeface="Segoe UI" panose="020B0502040204020203" pitchFamily="34" charset="0"/>
            </a:endParaRPr>
          </a:p>
          <a:p>
            <a:pPr marL="285750" indent="-285750" fontAlgn="auto">
              <a:spcAft>
                <a:spcPts val="0"/>
              </a:spcAft>
              <a:buClr>
                <a:srgbClr val="D25B73"/>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Internet Explorer 9, 10, and 11</a:t>
            </a:r>
            <a:br>
              <a:rPr lang="en-US" dirty="0">
                <a:solidFill>
                  <a:schemeClr val="tx1">
                    <a:lumMod val="75000"/>
                    <a:lumOff val="25000"/>
                  </a:schemeClr>
                </a:solidFill>
                <a:ea typeface="Segoe UI" panose="020B0502040204020203" pitchFamily="34" charset="0"/>
                <a:cs typeface="Segoe UI" panose="020B0502040204020203" pitchFamily="34" charset="0"/>
              </a:rPr>
            </a:br>
            <a:r>
              <a:rPr lang="en-US" dirty="0">
                <a:solidFill>
                  <a:schemeClr val="tx1">
                    <a:lumMod val="75000"/>
                    <a:lumOff val="25000"/>
                  </a:schemeClr>
                </a:solidFill>
                <a:ea typeface="Segoe UI" panose="020B0502040204020203" pitchFamily="34" charset="0"/>
                <a:cs typeface="Segoe UI" panose="020B0502040204020203" pitchFamily="34" charset="0"/>
              </a:rPr>
              <a:t/>
            </a:r>
            <a:br>
              <a:rPr lang="en-US" dirty="0">
                <a:solidFill>
                  <a:schemeClr val="tx1">
                    <a:lumMod val="75000"/>
                    <a:lumOff val="25000"/>
                  </a:schemeClr>
                </a:solidFill>
                <a:ea typeface="Segoe UI" panose="020B0502040204020203" pitchFamily="34" charset="0"/>
                <a:cs typeface="Segoe UI" panose="020B0502040204020203" pitchFamily="34" charset="0"/>
              </a:rPr>
            </a:br>
            <a:endParaRPr lang="en-US" dirty="0">
              <a:solidFill>
                <a:schemeClr val="tx1">
                  <a:lumMod val="75000"/>
                  <a:lumOff val="25000"/>
                </a:schemeClr>
              </a:solidFill>
              <a:ea typeface="Segoe UI" panose="020B0502040204020203" pitchFamily="34" charset="0"/>
              <a:cs typeface="Segoe UI" panose="020B0502040204020203" pitchFamily="34" charset="0"/>
            </a:endParaRPr>
          </a:p>
          <a:p>
            <a:pPr fontAlgn="auto">
              <a:spcAft>
                <a:spcPts val="0"/>
              </a:spcAft>
              <a:buClr>
                <a:srgbClr val="D25B73"/>
              </a:buClr>
            </a:pPr>
            <a:r>
              <a:rPr lang="en-US" dirty="0">
                <a:solidFill>
                  <a:schemeClr val="tx1">
                    <a:lumMod val="75000"/>
                    <a:lumOff val="25000"/>
                  </a:schemeClr>
                </a:solidFill>
                <a:ea typeface="Segoe UI" panose="020B0502040204020203" pitchFamily="34" charset="0"/>
                <a:cs typeface="Segoe UI" panose="020B0502040204020203" pitchFamily="34" charset="0"/>
              </a:rPr>
              <a:t>You may need to disable pop-up blockers to access the site. For information on how to disable pop-up blockers for any of these web browsers, please refer to our </a:t>
            </a:r>
            <a:r>
              <a:rPr lang="en-US" dirty="0">
                <a:solidFill>
                  <a:schemeClr val="tx1">
                    <a:lumMod val="75000"/>
                    <a:lumOff val="25000"/>
                  </a:schemeClr>
                </a:solidFill>
                <a:ea typeface="Segoe UI" panose="020B0502040204020203" pitchFamily="34" charset="0"/>
                <a:cs typeface="Segoe UI" panose="020B0502040204020203" pitchFamily="34" charset="0"/>
                <a:hlinkClick r:id="rId3" action="ppaction://hlinkfile">
                  <a:extLst>
                    <a:ext uri="{A12FA001-AC4F-418D-AE19-62706E023703}">
                      <ahyp:hlinkClr xmlns="" xmlns:ahyp="http://schemas.microsoft.com/office/drawing/2018/hyperlinkcolor" val="tx"/>
                    </a:ext>
                  </a:extLst>
                </a:hlinkClick>
              </a:rPr>
              <a:t>Disabling Pop-Up Blockers guide</a:t>
            </a:r>
            <a:r>
              <a:rPr lang="en-US" dirty="0">
                <a:solidFill>
                  <a:schemeClr val="tx1">
                    <a:lumMod val="75000"/>
                    <a:lumOff val="25000"/>
                  </a:schemeClr>
                </a:solidFill>
                <a:ea typeface="Segoe UI" panose="020B0502040204020203" pitchFamily="34" charset="0"/>
                <a:cs typeface="Segoe UI" panose="020B0502040204020203" pitchFamily="34" charset="0"/>
              </a:rPr>
              <a:t>.</a:t>
            </a:r>
          </a:p>
          <a:p>
            <a:pPr algn="ctr" fontAlgn="auto">
              <a:spcAft>
                <a:spcPts val="0"/>
              </a:spcAft>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9" name="Text Placeholder 3"/>
          <p:cNvSpPr txBox="1">
            <a:spLocks/>
          </p:cNvSpPr>
          <p:nvPr/>
        </p:nvSpPr>
        <p:spPr>
          <a:xfrm>
            <a:off x="1699078" y="1468437"/>
            <a:ext cx="8778422" cy="4494213"/>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buClr>
                <a:srgbClr val="032D66"/>
              </a:buClr>
              <a:buFont typeface="Courier New" panose="02070309020205020404" pitchFamily="49" charset="0"/>
              <a:buChar char="o"/>
            </a:pPr>
            <a:endParaRPr lang="en-US" sz="1700" dirty="0">
              <a:solidFill>
                <a:srgbClr val="032D66"/>
              </a:solidFill>
            </a:endParaRPr>
          </a:p>
        </p:txBody>
      </p:sp>
      <p:sp>
        <p:nvSpPr>
          <p:cNvPr id="8" name="Text Placeholder 3"/>
          <p:cNvSpPr txBox="1">
            <a:spLocks/>
          </p:cNvSpPr>
          <p:nvPr/>
        </p:nvSpPr>
        <p:spPr>
          <a:xfrm>
            <a:off x="1699078" y="4971817"/>
            <a:ext cx="8778422" cy="428625"/>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buClr>
                <a:srgbClr val="032D66"/>
              </a:buClr>
            </a:pPr>
            <a:endParaRPr lang="en-US" sz="1800" b="1" dirty="0">
              <a:solidFill>
                <a:srgbClr val="032D66"/>
              </a:solidFill>
            </a:endParaRPr>
          </a:p>
        </p:txBody>
      </p:sp>
      <p:pic>
        <p:nvPicPr>
          <p:cNvPr id="18" name="Picture Placeholder 17">
            <a:extLst>
              <a:ext uri="{FF2B5EF4-FFF2-40B4-BE49-F238E27FC236}">
                <a16:creationId xmlns="" xmlns:a16="http://schemas.microsoft.com/office/drawing/2014/main" id="{68865793-3035-4140-95AF-459294E8DA1D}"/>
              </a:ext>
            </a:extLst>
          </p:cNvPr>
          <p:cNvPicPr>
            <a:picLocks noGrp="1" noChangeAspect="1"/>
          </p:cNvPicPr>
          <p:nvPr>
            <p:ph type="pic" sz="quarter" idx="19"/>
          </p:nvPr>
        </p:nvPicPr>
        <p:blipFill rotWithShape="1">
          <a:blip r:embed="rId4"/>
          <a:srcRect l="15" t="2584" r="10052" b="149"/>
          <a:stretch/>
        </p:blipFill>
        <p:spPr>
          <a:xfrm>
            <a:off x="215151" y="1060679"/>
            <a:ext cx="4572000" cy="4572000"/>
          </a:xfrm>
        </p:spPr>
      </p:pic>
    </p:spTree>
    <p:extLst>
      <p:ext uri="{BB962C8B-B14F-4D97-AF65-F5344CB8AC3E}">
        <p14:creationId xmlns:p14="http://schemas.microsoft.com/office/powerpoint/2010/main" val="2542449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p:txBody>
          <a:bodyPr/>
          <a:lstStyle/>
          <a:p>
            <a:r>
              <a:rPr lang="en-US" dirty="0"/>
              <a:t>eviCore healthcare Website</a:t>
            </a:r>
          </a:p>
        </p:txBody>
      </p:sp>
      <p:sp>
        <p:nvSpPr>
          <p:cNvPr id="6" name="Text Placeholder 5"/>
          <p:cNvSpPr>
            <a:spLocks noGrp="1"/>
          </p:cNvSpPr>
          <p:nvPr>
            <p:ph type="body" sz="quarter" idx="24"/>
          </p:nvPr>
        </p:nvSpPr>
        <p:spPr/>
        <p:txBody>
          <a:bodyPr/>
          <a:lstStyle/>
          <a:p>
            <a:r>
              <a:rPr lang="en-US" dirty="0"/>
              <a:t>Visit www.evicore.com</a:t>
            </a:r>
          </a:p>
        </p:txBody>
      </p:sp>
      <p:sp>
        <p:nvSpPr>
          <p:cNvPr id="7" name="Content Placeholder 6"/>
          <p:cNvSpPr>
            <a:spLocks noGrp="1"/>
          </p:cNvSpPr>
          <p:nvPr>
            <p:ph sz="half" idx="25"/>
          </p:nvPr>
        </p:nvSpPr>
        <p:spPr>
          <a:xfrm flipH="1">
            <a:off x="4381113" y="2129644"/>
            <a:ext cx="7544185" cy="1339697"/>
          </a:xfrm>
        </p:spPr>
        <p:txBody>
          <a:bodyPr/>
          <a:lstStyle/>
          <a:p>
            <a:r>
              <a:rPr lang="en-US" b="1" dirty="0">
                <a:solidFill>
                  <a:srgbClr val="34657F"/>
                </a:solidFill>
              </a:rPr>
              <a:t>Already a user? </a:t>
            </a:r>
          </a:p>
          <a:p>
            <a:r>
              <a:rPr lang="en-US" dirty="0"/>
              <a:t>If you already have access to eviCore’s online portal, simply </a:t>
            </a:r>
            <a:r>
              <a:rPr lang="en-US" dirty="0" smtClean="0"/>
              <a:t>log-in </a:t>
            </a:r>
            <a:r>
              <a:rPr lang="en-US" dirty="0"/>
              <a:t>with your</a:t>
            </a:r>
          </a:p>
          <a:p>
            <a:r>
              <a:rPr lang="en-US" dirty="0"/>
              <a:t>User ID and Password and begin submitting requests </a:t>
            </a:r>
            <a:r>
              <a:rPr lang="en-US" dirty="0" smtClean="0"/>
              <a:t>in real-time</a:t>
            </a:r>
            <a:r>
              <a:rPr lang="en-US" dirty="0"/>
              <a:t>!</a:t>
            </a:r>
          </a:p>
        </p:txBody>
      </p:sp>
      <p:pic>
        <p:nvPicPr>
          <p:cNvPr id="9" name="Picture Placeholder 8"/>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230" r="2230"/>
          <a:stretch>
            <a:fillRect/>
          </a:stretch>
        </p:blipFill>
        <p:spPr/>
      </p:pic>
      <p:sp>
        <p:nvSpPr>
          <p:cNvPr id="11" name="Text Placeholder 5"/>
          <p:cNvSpPr txBox="1">
            <a:spLocks/>
          </p:cNvSpPr>
          <p:nvPr/>
        </p:nvSpPr>
        <p:spPr>
          <a:xfrm>
            <a:off x="4381113" y="3983166"/>
            <a:ext cx="7544185"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kern="1200" baseline="0">
                <a:solidFill>
                  <a:schemeClr val="accent1"/>
                </a:solidFill>
                <a:latin typeface="+mn-lt"/>
                <a:ea typeface="ＭＳ Ｐゴシック" charset="0"/>
                <a:cs typeface="ＭＳ Ｐゴシック" panose="020B0600070205080204" pitchFamily="34" charset="-128"/>
              </a:defRPr>
            </a:lvl1pPr>
            <a:lvl2pPr marL="209550" indent="247650" algn="l" defTabSz="457200" rtl="0" eaLnBrk="1" fontAlgn="base" hangingPunct="1">
              <a:spcBef>
                <a:spcPct val="0"/>
              </a:spcBef>
              <a:spcAft>
                <a:spcPts val="7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2pPr>
            <a:lvl3pPr marL="685800" indent="-163513" algn="l" defTabSz="457200" rtl="0" eaLnBrk="1" fontAlgn="base" hangingPunct="1">
              <a:spcBef>
                <a:spcPct val="0"/>
              </a:spcBef>
              <a:spcAft>
                <a:spcPts val="700"/>
              </a:spcAft>
              <a:buClr>
                <a:schemeClr val="bg2"/>
              </a:buClr>
              <a:buFont typeface="Lucida Grande" panose="020B0600040502020204" pitchFamily="34" charset="0"/>
              <a:buChar char="­"/>
              <a:defRPr sz="1400" kern="1200">
                <a:solidFill>
                  <a:srgbClr val="404040"/>
                </a:solidFill>
                <a:latin typeface="+mn-lt"/>
                <a:ea typeface="ＭＳ Ｐゴシック" charset="0"/>
                <a:cs typeface="ＭＳ Ｐゴシック" panose="020B0600070205080204" pitchFamily="34" charset="-128"/>
              </a:defRPr>
            </a:lvl3pPr>
            <a:lvl4pPr marL="1050925"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4pPr>
            <a:lvl5pPr marL="1416050"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99700"/>
              </a:buClr>
            </a:pPr>
            <a:r>
              <a:rPr lang="en-US" dirty="0">
                <a:solidFill>
                  <a:srgbClr val="34657F"/>
                </a:solidFill>
              </a:rPr>
              <a:t>Don’t have an account? </a:t>
            </a:r>
          </a:p>
        </p:txBody>
      </p:sp>
      <p:sp>
        <p:nvSpPr>
          <p:cNvPr id="12" name="Content Placeholder 6"/>
          <p:cNvSpPr txBox="1">
            <a:spLocks/>
          </p:cNvSpPr>
          <p:nvPr/>
        </p:nvSpPr>
        <p:spPr>
          <a:xfrm flipH="1">
            <a:off x="4381113" y="4312627"/>
            <a:ext cx="7544185" cy="605356"/>
          </a:xfrm>
          <a:prstGeom prst="rect">
            <a:avLst/>
          </a:prstGeom>
        </p:spPr>
        <p:txBody>
          <a:bodyPr>
            <a:noAutofit/>
          </a:bodyPr>
          <a:lstStyle>
            <a:lvl1pPr marL="0" indent="0" algn="l" defTabSz="457200" rtl="0" eaLnBrk="1" fontAlgn="base" hangingPunct="1">
              <a:spcBef>
                <a:spcPts val="0"/>
              </a:spcBef>
              <a:spcAft>
                <a:spcPts val="700"/>
              </a:spcAft>
              <a:buClr>
                <a:schemeClr val="accent1"/>
              </a:buClr>
              <a:buFont typeface="Arial" panose="020B0604020202020204" pitchFamily="34" charset="0"/>
              <a:defRPr sz="1600" kern="1200" baseline="0">
                <a:solidFill>
                  <a:srgbClr val="404040"/>
                </a:solidFill>
                <a:latin typeface="+mn-lt"/>
                <a:ea typeface="ＭＳ Ｐゴシック" charset="0"/>
                <a:cs typeface="ＭＳ Ｐゴシック" panose="020B0600070205080204" pitchFamily="34" charset="-128"/>
              </a:defRPr>
            </a:lvl1pPr>
            <a:lvl2pPr marL="381000" indent="-190500" algn="l" defTabSz="457200" rtl="0" eaLnBrk="1" fontAlgn="base" hangingPunct="1">
              <a:spcBef>
                <a:spcPts val="0"/>
              </a:spcBef>
              <a:spcAft>
                <a:spcPts val="700"/>
              </a:spcAft>
              <a:buClr>
                <a:schemeClr val="accent1"/>
              </a:buClr>
              <a:buFont typeface="Arial"/>
              <a:buChar char="•"/>
              <a:defRPr sz="1600" kern="1200">
                <a:solidFill>
                  <a:srgbClr val="404040"/>
                </a:solidFill>
                <a:latin typeface="+mn-lt"/>
                <a:ea typeface="ＭＳ Ｐゴシック" charset="0"/>
                <a:cs typeface="ＭＳ Ｐゴシック" panose="020B0600070205080204" pitchFamily="34" charset="-128"/>
              </a:defRPr>
            </a:lvl2pPr>
            <a:lvl3pPr marL="698500" indent="-190500" algn="l" defTabSz="457200" rtl="0" eaLnBrk="1" fontAlgn="base" hangingPunct="1">
              <a:spcBef>
                <a:spcPts val="0"/>
              </a:spcBef>
              <a:spcAft>
                <a:spcPts val="700"/>
              </a:spcAft>
              <a:buClr>
                <a:schemeClr val="accent1"/>
              </a:buClr>
              <a:buFont typeface="Lucida Grande" panose="020B0600040502020204" pitchFamily="34" charset="0"/>
              <a:buChar char="­"/>
              <a:defRPr sz="1600" kern="1200">
                <a:solidFill>
                  <a:srgbClr val="404040"/>
                </a:solidFill>
                <a:latin typeface="+mn-lt"/>
                <a:ea typeface="ＭＳ Ｐゴシック" charset="0"/>
                <a:cs typeface="ＭＳ Ｐゴシック" panose="020B0600070205080204" pitchFamily="34" charset="-128"/>
              </a:defRPr>
            </a:lvl3pPr>
            <a:lvl4pPr marL="1016000" indent="-177800"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4pPr>
            <a:lvl5pPr marL="1270000" indent="-164592"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Clr>
                <a:srgbClr val="34657F"/>
              </a:buClr>
            </a:pPr>
            <a:r>
              <a:rPr lang="en-US" dirty="0"/>
              <a:t>Click “Register Now” and provide the necessary information to receive access today! </a:t>
            </a:r>
          </a:p>
        </p:txBody>
      </p:sp>
      <p:sp>
        <p:nvSpPr>
          <p:cNvPr id="13" name="Down Arrow 12"/>
          <p:cNvSpPr/>
          <p:nvPr/>
        </p:nvSpPr>
        <p:spPr>
          <a:xfrm rot="5400000">
            <a:off x="3913103" y="4036004"/>
            <a:ext cx="191386" cy="744633"/>
          </a:xfrm>
          <a:prstGeom prst="downArrow">
            <a:avLst/>
          </a:prstGeom>
          <a:solidFill>
            <a:srgbClr val="D25B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22267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16A554D-9DE4-E842-A8E1-209F7D0DD31C}"/>
              </a:ext>
            </a:extLst>
          </p:cNvPr>
          <p:cNvSpPr>
            <a:spLocks noGrp="1"/>
          </p:cNvSpPr>
          <p:nvPr>
            <p:ph sz="half" idx="21"/>
          </p:nvPr>
        </p:nvSpPr>
        <p:spPr>
          <a:xfrm flipH="1">
            <a:off x="339487" y="5187319"/>
            <a:ext cx="11593234" cy="1147493"/>
          </a:xfrm>
        </p:spPr>
        <p:txBody>
          <a:bodyPr/>
          <a:lstStyle/>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rPr>
              <a:t>Select</a:t>
            </a:r>
            <a:r>
              <a:rPr lang="en-US" b="1" dirty="0">
                <a:solidFill>
                  <a:srgbClr val="7F7F7F"/>
                </a:solidFill>
              </a:rPr>
              <a:t> </a:t>
            </a:r>
            <a:r>
              <a:rPr lang="en-US" b="1" dirty="0">
                <a:solidFill>
                  <a:schemeClr val="accent6"/>
                </a:solidFill>
              </a:rPr>
              <a:t>CareCore National</a:t>
            </a:r>
            <a:r>
              <a:rPr lang="en-US" b="1" dirty="0">
                <a:solidFill>
                  <a:srgbClr val="D25B73"/>
                </a:solidFill>
              </a:rPr>
              <a:t> </a:t>
            </a:r>
            <a:r>
              <a:rPr lang="en-US" b="1" dirty="0">
                <a:solidFill>
                  <a:schemeClr val="tx1">
                    <a:lumMod val="75000"/>
                    <a:lumOff val="25000"/>
                  </a:schemeClr>
                </a:solidFill>
              </a:rPr>
              <a:t>as the Default Portal, complete the User Information section in </a:t>
            </a:r>
            <a:r>
              <a:rPr lang="en-US" b="1" dirty="0" smtClean="0">
                <a:solidFill>
                  <a:schemeClr val="tx1">
                    <a:lumMod val="75000"/>
                    <a:lumOff val="25000"/>
                  </a:schemeClr>
                </a:solidFill>
              </a:rPr>
              <a:t>full, </a:t>
            </a:r>
            <a:r>
              <a:rPr lang="en-US" b="1" dirty="0">
                <a:solidFill>
                  <a:schemeClr val="tx1">
                    <a:lumMod val="75000"/>
                    <a:lumOff val="25000"/>
                  </a:schemeClr>
                </a:solidFill>
              </a:rPr>
              <a:t>and </a:t>
            </a:r>
            <a:r>
              <a:rPr lang="en-US" b="1" dirty="0">
                <a:solidFill>
                  <a:schemeClr val="accent6"/>
                </a:solidFill>
              </a:rPr>
              <a:t>Submit Registration.</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rPr>
              <a:t>You will immediately be sent an email with a link to create a password. Once you have created a password, you will be redirected to the </a:t>
            </a:r>
            <a:r>
              <a:rPr lang="en-US" b="1" dirty="0" smtClean="0">
                <a:solidFill>
                  <a:schemeClr val="tx1">
                    <a:lumMod val="75000"/>
                    <a:lumOff val="25000"/>
                  </a:schemeClr>
                </a:solidFill>
              </a:rPr>
              <a:t>log-in </a:t>
            </a:r>
            <a:r>
              <a:rPr lang="en-US" b="1" dirty="0">
                <a:solidFill>
                  <a:schemeClr val="tx1">
                    <a:lumMod val="75000"/>
                    <a:lumOff val="25000"/>
                  </a:schemeClr>
                </a:solidFill>
              </a:rPr>
              <a:t>page. </a:t>
            </a:r>
            <a:endParaRPr lang="en-US" dirty="0">
              <a:solidFill>
                <a:schemeClr val="tx1">
                  <a:lumMod val="75000"/>
                  <a:lumOff val="25000"/>
                </a:schemeClr>
              </a:solidFill>
            </a:endParaRPr>
          </a:p>
          <a:p>
            <a:endParaRPr lang="en-US" dirty="0"/>
          </a:p>
        </p:txBody>
      </p:sp>
      <p:sp>
        <p:nvSpPr>
          <p:cNvPr id="2" name="Text Placeholder 1"/>
          <p:cNvSpPr>
            <a:spLocks noGrp="1"/>
          </p:cNvSpPr>
          <p:nvPr>
            <p:ph type="body" sz="quarter" idx="20"/>
          </p:nvPr>
        </p:nvSpPr>
        <p:spPr/>
        <p:txBody>
          <a:bodyPr anchor="ctr"/>
          <a:lstStyle/>
          <a:p>
            <a:pPr defTabSz="457200"/>
            <a:r>
              <a:rPr lang="en-US" dirty="0"/>
              <a:t>Creating An Account</a:t>
            </a:r>
          </a:p>
        </p:txBody>
      </p:sp>
      <p:sp>
        <p:nvSpPr>
          <p:cNvPr id="12" name="Text Placeholder 3"/>
          <p:cNvSpPr txBox="1">
            <a:spLocks/>
          </p:cNvSpPr>
          <p:nvPr/>
        </p:nvSpPr>
        <p:spPr>
          <a:xfrm>
            <a:off x="1699078" y="1468437"/>
            <a:ext cx="8778422" cy="4494213"/>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buClr>
                <a:srgbClr val="032D66"/>
              </a:buClr>
              <a:buFont typeface="Courier New" panose="02070309020205020404" pitchFamily="49" charset="0"/>
              <a:buChar char="o"/>
            </a:pPr>
            <a:endParaRPr lang="en-US" sz="1700" dirty="0">
              <a:solidFill>
                <a:srgbClr val="032D66"/>
              </a:solidFill>
            </a:endParaRPr>
          </a:p>
        </p:txBody>
      </p:sp>
      <p:sp>
        <p:nvSpPr>
          <p:cNvPr id="9" name="Text Placeholder 3"/>
          <p:cNvSpPr txBox="1">
            <a:spLocks/>
          </p:cNvSpPr>
          <p:nvPr/>
        </p:nvSpPr>
        <p:spPr>
          <a:xfrm>
            <a:off x="1699078" y="1779902"/>
            <a:ext cx="8778422" cy="4182748"/>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buClr>
                <a:srgbClr val="032D66"/>
              </a:buClr>
              <a:buFont typeface="Courier New" panose="02070309020205020404" pitchFamily="49" charset="0"/>
              <a:buChar char="o"/>
            </a:pPr>
            <a:endParaRPr lang="en-US" sz="1700" dirty="0">
              <a:solidFill>
                <a:srgbClr val="032D66"/>
              </a:solidFill>
            </a:endParaRPr>
          </a:p>
        </p:txBody>
      </p:sp>
      <p:sp>
        <p:nvSpPr>
          <p:cNvPr id="10" name="Text Placeholder 3"/>
          <p:cNvSpPr txBox="1">
            <a:spLocks/>
          </p:cNvSpPr>
          <p:nvPr/>
        </p:nvSpPr>
        <p:spPr>
          <a:xfrm>
            <a:off x="1699078" y="5277980"/>
            <a:ext cx="8778422" cy="398920"/>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buClr>
                <a:srgbClr val="032D66"/>
              </a:buClr>
            </a:pPr>
            <a:endParaRPr lang="en-US" sz="1800" b="1" dirty="0">
              <a:solidFill>
                <a:srgbClr val="032D66"/>
              </a:solidFill>
            </a:endParaRPr>
          </a:p>
        </p:txBody>
      </p:sp>
      <p:grpSp>
        <p:nvGrpSpPr>
          <p:cNvPr id="11" name="Group 300"/>
          <p:cNvGrpSpPr/>
          <p:nvPr/>
        </p:nvGrpSpPr>
        <p:grpSpPr>
          <a:xfrm>
            <a:off x="2965091" y="1558221"/>
            <a:ext cx="6244429" cy="3521187"/>
            <a:chOff x="3292475" y="1380596"/>
            <a:chExt cx="1914525" cy="1312263"/>
          </a:xfrm>
        </p:grpSpPr>
        <p:grpSp>
          <p:nvGrpSpPr>
            <p:cNvPr id="13" name="Group 44"/>
            <p:cNvGrpSpPr/>
            <p:nvPr/>
          </p:nvGrpSpPr>
          <p:grpSpPr>
            <a:xfrm>
              <a:off x="3292475" y="1380596"/>
              <a:ext cx="1914525" cy="1181100"/>
              <a:chOff x="4926007" y="1068746"/>
              <a:chExt cx="1914525" cy="1181100"/>
            </a:xfrm>
          </p:grpSpPr>
          <p:sp>
            <p:nvSpPr>
              <p:cNvPr id="19"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srgbClr val="000000"/>
                  </a:solidFill>
                  <a:latin typeface="Arial"/>
                </a:endParaRPr>
              </a:p>
            </p:txBody>
          </p:sp>
          <p:sp>
            <p:nvSpPr>
              <p:cNvPr id="20"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srgbClr val="000000"/>
                  </a:solidFill>
                  <a:latin typeface="Arial"/>
                </a:endParaRPr>
              </a:p>
            </p:txBody>
          </p:sp>
        </p:grpSp>
        <p:sp>
          <p:nvSpPr>
            <p:cNvPr id="18" name="Freeform 31"/>
            <p:cNvSpPr>
              <a:spLocks/>
            </p:cNvSpPr>
            <p:nvPr/>
          </p:nvSpPr>
          <p:spPr bwMode="auto">
            <a:xfrm>
              <a:off x="4054475" y="2648409"/>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srgbClr val="000000"/>
                </a:solidFill>
                <a:latin typeface="Arial"/>
              </a:endParaRPr>
            </a:p>
          </p:txBody>
        </p:sp>
      </p:grpSp>
      <p:pic>
        <p:nvPicPr>
          <p:cNvPr id="3" name="Picture 2"/>
          <p:cNvPicPr>
            <a:picLocks noChangeAspect="1"/>
          </p:cNvPicPr>
          <p:nvPr/>
        </p:nvPicPr>
        <p:blipFill>
          <a:blip r:embed="rId3"/>
          <a:stretch>
            <a:fillRect/>
          </a:stretch>
        </p:blipFill>
        <p:spPr>
          <a:xfrm>
            <a:off x="717738" y="1293356"/>
            <a:ext cx="10318374" cy="3718882"/>
          </a:xfrm>
          <a:prstGeom prst="rect">
            <a:avLst/>
          </a:prstGeom>
          <a:ln>
            <a:solidFill>
              <a:schemeClr val="bg1">
                <a:lumMod val="85000"/>
              </a:schemeClr>
            </a:solidFill>
          </a:ln>
        </p:spPr>
      </p:pic>
    </p:spTree>
    <p:extLst>
      <p:ext uri="{BB962C8B-B14F-4D97-AF65-F5344CB8AC3E}">
        <p14:creationId xmlns:p14="http://schemas.microsoft.com/office/powerpoint/2010/main" val="2188037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258660E1-6B1F-2B4B-8887-8E76D34248C6}"/>
              </a:ext>
            </a:extLst>
          </p:cNvPr>
          <p:cNvSpPr>
            <a:spLocks noGrp="1"/>
          </p:cNvSpPr>
          <p:nvPr>
            <p:ph type="body" sz="quarter" idx="20"/>
          </p:nvPr>
        </p:nvSpPr>
        <p:spPr/>
        <p:txBody>
          <a:bodyPr/>
          <a:lstStyle/>
          <a:p>
            <a:r>
              <a:rPr lang="en-US" dirty="0"/>
              <a:t>Welcome Screen</a:t>
            </a:r>
          </a:p>
        </p:txBody>
      </p:sp>
      <p:pic>
        <p:nvPicPr>
          <p:cNvPr id="20" name="Picture 19"/>
          <p:cNvPicPr>
            <a:picLocks noChangeAspect="1"/>
          </p:cNvPicPr>
          <p:nvPr/>
        </p:nvPicPr>
        <p:blipFill>
          <a:blip r:embed="rId3"/>
          <a:stretch>
            <a:fillRect/>
          </a:stretch>
        </p:blipFill>
        <p:spPr>
          <a:xfrm>
            <a:off x="2083005" y="1851006"/>
            <a:ext cx="243941" cy="257880"/>
          </a:xfrm>
          <a:prstGeom prst="rect">
            <a:avLst/>
          </a:prstGeom>
        </p:spPr>
      </p:pic>
      <p:sp>
        <p:nvSpPr>
          <p:cNvPr id="9" name="Text Placeholder 3"/>
          <p:cNvSpPr txBox="1">
            <a:spLocks/>
          </p:cNvSpPr>
          <p:nvPr/>
        </p:nvSpPr>
        <p:spPr>
          <a:xfrm>
            <a:off x="1699078" y="1468437"/>
            <a:ext cx="8778422" cy="4494213"/>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buClr>
                <a:srgbClr val="032D66"/>
              </a:buClr>
              <a:buFont typeface="Courier New" panose="02070309020205020404" pitchFamily="49" charset="0"/>
              <a:buChar char="o"/>
            </a:pPr>
            <a:endParaRPr lang="en-US" sz="1700" dirty="0">
              <a:solidFill>
                <a:srgbClr val="032D66"/>
              </a:solidFill>
            </a:endParaRPr>
          </a:p>
        </p:txBody>
      </p:sp>
      <p:sp>
        <p:nvSpPr>
          <p:cNvPr id="8" name="Text Placeholder 3"/>
          <p:cNvSpPr txBox="1">
            <a:spLocks/>
          </p:cNvSpPr>
          <p:nvPr/>
        </p:nvSpPr>
        <p:spPr>
          <a:xfrm>
            <a:off x="1699078" y="4971817"/>
            <a:ext cx="8778422" cy="428625"/>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buClr>
                <a:srgbClr val="032D66"/>
              </a:buClr>
            </a:pPr>
            <a:endParaRPr lang="en-US" sz="1800" b="1" dirty="0">
              <a:solidFill>
                <a:srgbClr val="032D66"/>
              </a:solidFill>
            </a:endParaRPr>
          </a:p>
        </p:txBody>
      </p:sp>
      <p:sp>
        <p:nvSpPr>
          <p:cNvPr id="46" name="TextBox 45"/>
          <p:cNvSpPr txBox="1"/>
          <p:nvPr/>
        </p:nvSpPr>
        <p:spPr>
          <a:xfrm>
            <a:off x="550682" y="5410677"/>
            <a:ext cx="9926818" cy="830997"/>
          </a:xfrm>
          <a:prstGeom prst="rect">
            <a:avLst/>
          </a:prstGeom>
          <a:noFill/>
        </p:spPr>
        <p:txBody>
          <a:bodyPr wrap="square" rtlCol="0">
            <a:spAutoFit/>
          </a:bodyPr>
          <a:lstStyle/>
          <a:p>
            <a:pPr eaLnBrk="1" fontAlgn="auto" hangingPunct="1">
              <a:spcBef>
                <a:spcPts val="0"/>
              </a:spcBef>
              <a:spcAft>
                <a:spcPts val="0"/>
              </a:spcAft>
            </a:pPr>
            <a:r>
              <a:rPr lang="en-US" sz="1600" b="1" u="sng" dirty="0">
                <a:solidFill>
                  <a:schemeClr val="accent6"/>
                </a:solidFill>
                <a:latin typeface="Arial"/>
                <a:ea typeface="Segoe UI" panose="020B0502040204020203" pitchFamily="34" charset="0"/>
                <a:cs typeface="Segoe UI" panose="020B0502040204020203" pitchFamily="34" charset="0"/>
              </a:rPr>
              <a:t>Note</a:t>
            </a:r>
            <a:r>
              <a:rPr lang="en-US" sz="1600" b="1" dirty="0">
                <a:solidFill>
                  <a:schemeClr val="accent6"/>
                </a:solidFill>
                <a:latin typeface="Arial"/>
                <a:ea typeface="Segoe UI" panose="020B0502040204020203" pitchFamily="34" charset="0"/>
                <a:cs typeface="Segoe UI" panose="020B0502040204020203" pitchFamily="34" charset="0"/>
              </a:rPr>
              <a:t>: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You can access the</a:t>
            </a:r>
            <a:r>
              <a:rPr lang="en-US" sz="1600" b="1" dirty="0">
                <a:solidFill>
                  <a:srgbClr val="000000">
                    <a:lumMod val="50000"/>
                    <a:lumOff val="50000"/>
                  </a:srgbClr>
                </a:solidFill>
                <a:latin typeface="Arial"/>
                <a:ea typeface="Segoe UI" panose="020B0502040204020203" pitchFamily="34" charset="0"/>
                <a:cs typeface="Segoe UI" panose="020B0502040204020203" pitchFamily="34" charset="0"/>
              </a:rPr>
              <a:t> </a:t>
            </a:r>
            <a:r>
              <a:rPr lang="en-US" sz="1600" b="1" dirty="0">
                <a:solidFill>
                  <a:schemeClr val="accent6"/>
                </a:solidFill>
                <a:latin typeface="Arial"/>
                <a:ea typeface="Segoe UI" panose="020B0502040204020203" pitchFamily="34" charset="0"/>
                <a:cs typeface="Segoe UI" panose="020B0502040204020203" pitchFamily="34" charset="0"/>
              </a:rPr>
              <a:t>MedSolutions Portal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at any time without having to provide additional log-in information. Click the MedSolutions Portal on the </a:t>
            </a:r>
            <a:r>
              <a:rPr lang="en-US" sz="1600" b="1" dirty="0" smtClean="0">
                <a:solidFill>
                  <a:schemeClr val="tx1">
                    <a:lumMod val="75000"/>
                    <a:lumOff val="25000"/>
                  </a:schemeClr>
                </a:solidFill>
                <a:latin typeface="Arial"/>
                <a:ea typeface="Segoe UI" panose="020B0502040204020203" pitchFamily="34" charset="0"/>
                <a:cs typeface="Segoe UI" panose="020B0502040204020203" pitchFamily="34" charset="0"/>
              </a:rPr>
              <a:t>top-right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corner to seamlessly toggle back and forth between the two portals.</a:t>
            </a:r>
            <a:endParaRPr lang="en-US" sz="1600" dirty="0">
              <a:solidFill>
                <a:schemeClr val="tx1">
                  <a:lumMod val="75000"/>
                  <a:lumOff val="25000"/>
                </a:schemeClr>
              </a:solidFill>
              <a:latin typeface="Arial"/>
            </a:endParaRPr>
          </a:p>
        </p:txBody>
      </p:sp>
      <p:sp>
        <p:nvSpPr>
          <p:cNvPr id="2" name="Rectangle 1"/>
          <p:cNvSpPr/>
          <p:nvPr/>
        </p:nvSpPr>
        <p:spPr>
          <a:xfrm>
            <a:off x="6861544" y="2785280"/>
            <a:ext cx="1307805" cy="94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3" name="Rectangle 12"/>
          <p:cNvSpPr/>
          <p:nvPr/>
        </p:nvSpPr>
        <p:spPr>
          <a:xfrm>
            <a:off x="5700819" y="3437407"/>
            <a:ext cx="1307805" cy="2249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14" name="Picture 13"/>
          <p:cNvPicPr>
            <a:picLocks noChangeAspect="1"/>
          </p:cNvPicPr>
          <p:nvPr/>
        </p:nvPicPr>
        <p:blipFill>
          <a:blip r:embed="rId4"/>
          <a:stretch>
            <a:fillRect/>
          </a:stretch>
        </p:blipFill>
        <p:spPr>
          <a:xfrm>
            <a:off x="1643332" y="2132849"/>
            <a:ext cx="1150669" cy="153071"/>
          </a:xfrm>
          <a:prstGeom prst="rect">
            <a:avLst/>
          </a:prstGeom>
        </p:spPr>
      </p:pic>
      <p:sp>
        <p:nvSpPr>
          <p:cNvPr id="3" name="Rectangle 2"/>
          <p:cNvSpPr/>
          <p:nvPr/>
        </p:nvSpPr>
        <p:spPr>
          <a:xfrm>
            <a:off x="1643332" y="2146439"/>
            <a:ext cx="1150669" cy="1394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5" name="Rectangle 14"/>
          <p:cNvSpPr/>
          <p:nvPr/>
        </p:nvSpPr>
        <p:spPr>
          <a:xfrm>
            <a:off x="9377976" y="2146439"/>
            <a:ext cx="1150669" cy="1394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5" name="Picture 4"/>
          <p:cNvPicPr>
            <a:picLocks noChangeAspect="1"/>
          </p:cNvPicPr>
          <p:nvPr/>
        </p:nvPicPr>
        <p:blipFill>
          <a:blip r:embed="rId5"/>
          <a:stretch>
            <a:fillRect/>
          </a:stretch>
        </p:blipFill>
        <p:spPr>
          <a:xfrm>
            <a:off x="1429968" y="1409961"/>
            <a:ext cx="9098677" cy="3840480"/>
          </a:xfrm>
          <a:prstGeom prst="rect">
            <a:avLst/>
          </a:prstGeom>
          <a:ln>
            <a:solidFill>
              <a:schemeClr val="bg1">
                <a:lumMod val="85000"/>
              </a:schemeClr>
            </a:solidFill>
          </a:ln>
        </p:spPr>
      </p:pic>
    </p:spTree>
    <p:extLst>
      <p:ext uri="{BB962C8B-B14F-4D97-AF65-F5344CB8AC3E}">
        <p14:creationId xmlns:p14="http://schemas.microsoft.com/office/powerpoint/2010/main" val="168749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E6499D33-B103-FE40-90B7-B4366FAED29E}"/>
              </a:ext>
            </a:extLst>
          </p:cNvPr>
          <p:cNvSpPr>
            <a:spLocks noGrp="1"/>
          </p:cNvSpPr>
          <p:nvPr>
            <p:ph sz="half" idx="21"/>
          </p:nvPr>
        </p:nvSpPr>
        <p:spPr>
          <a:xfrm flipH="1">
            <a:off x="339669" y="4713347"/>
            <a:ext cx="11593234" cy="1524251"/>
          </a:xfrm>
        </p:spPr>
        <p:txBody>
          <a:bodyPr/>
          <a:lstStyle/>
          <a:p>
            <a:pPr marL="228600" indent="-228600" fontAlgn="auto">
              <a:spcAft>
                <a:spcPts val="0"/>
              </a:spcAft>
              <a:buClr>
                <a:srgbClr val="003977"/>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Select </a:t>
            </a:r>
            <a:r>
              <a:rPr lang="en-US" dirty="0" smtClean="0">
                <a:solidFill>
                  <a:schemeClr val="tx1">
                    <a:lumMod val="75000"/>
                    <a:lumOff val="25000"/>
                  </a:schemeClr>
                </a:solidFill>
                <a:ea typeface="Segoe UI" panose="020B0502040204020203" pitchFamily="34" charset="0"/>
                <a:cs typeface="Segoe UI" panose="020B0502040204020203" pitchFamily="34" charset="0"/>
              </a:rPr>
              <a:t>the “</a:t>
            </a:r>
            <a:r>
              <a:rPr lang="en-US" b="1" dirty="0" smtClean="0">
                <a:solidFill>
                  <a:schemeClr val="accent6"/>
                </a:solidFill>
                <a:ea typeface="Segoe UI" panose="020B0502040204020203" pitchFamily="34" charset="0"/>
                <a:cs typeface="Segoe UI" panose="020B0502040204020203" pitchFamily="34" charset="0"/>
              </a:rPr>
              <a:t>Manage Your Account</a:t>
            </a:r>
            <a:r>
              <a:rPr lang="en-US" dirty="0">
                <a:solidFill>
                  <a:schemeClr val="tx1">
                    <a:lumMod val="75000"/>
                    <a:lumOff val="25000"/>
                  </a:schemeClr>
                </a:solidFill>
                <a:ea typeface="Segoe UI" panose="020B0502040204020203" pitchFamily="34" charset="0"/>
                <a:cs typeface="Segoe UI" panose="020B0502040204020203" pitchFamily="34" charset="0"/>
              </a:rPr>
              <a:t>” </a:t>
            </a:r>
            <a:r>
              <a:rPr lang="en-US" dirty="0">
                <a:solidFill>
                  <a:schemeClr val="tx1">
                    <a:lumMod val="75000"/>
                    <a:lumOff val="25000"/>
                  </a:schemeClr>
                </a:solidFill>
              </a:rPr>
              <a:t>tab, then the </a:t>
            </a:r>
            <a:r>
              <a:rPr lang="en-US" b="1" dirty="0">
                <a:solidFill>
                  <a:schemeClr val="accent6"/>
                </a:solidFill>
                <a:ea typeface="Segoe UI" panose="020B0502040204020203" pitchFamily="34" charset="0"/>
                <a:cs typeface="Segoe UI" panose="020B0502040204020203" pitchFamily="34" charset="0"/>
              </a:rPr>
              <a:t>Add Provider</a:t>
            </a:r>
          </a:p>
          <a:p>
            <a:pPr marL="228600" indent="-228600" fontAlgn="auto">
              <a:spcAft>
                <a:spcPts val="0"/>
              </a:spcAft>
              <a:buClr>
                <a:srgbClr val="003977"/>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Enter the NPI, </a:t>
            </a:r>
            <a:r>
              <a:rPr lang="en-US" dirty="0" smtClean="0">
                <a:solidFill>
                  <a:schemeClr val="tx1">
                    <a:lumMod val="75000"/>
                    <a:lumOff val="25000"/>
                  </a:schemeClr>
                </a:solidFill>
                <a:ea typeface="Segoe UI" panose="020B0502040204020203" pitchFamily="34" charset="0"/>
                <a:cs typeface="Segoe UI" panose="020B0502040204020203" pitchFamily="34" charset="0"/>
              </a:rPr>
              <a:t>state, </a:t>
            </a:r>
            <a:r>
              <a:rPr lang="en-US" dirty="0">
                <a:solidFill>
                  <a:schemeClr val="tx1">
                    <a:lumMod val="75000"/>
                    <a:lumOff val="25000"/>
                  </a:schemeClr>
                </a:solidFill>
                <a:ea typeface="Segoe UI" panose="020B0502040204020203" pitchFamily="34" charset="0"/>
                <a:cs typeface="Segoe UI" panose="020B0502040204020203" pitchFamily="34" charset="0"/>
              </a:rPr>
              <a:t>and zip code to search for the provider</a:t>
            </a:r>
          </a:p>
          <a:p>
            <a:pPr marL="228600" indent="-228600" fontAlgn="auto">
              <a:spcAft>
                <a:spcPts val="0"/>
              </a:spcAft>
              <a:buClr>
                <a:srgbClr val="003977"/>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Select the matching record based upon your search criteria</a:t>
            </a:r>
          </a:p>
          <a:p>
            <a:pPr marL="228600" indent="-228600" fontAlgn="auto">
              <a:spcAft>
                <a:spcPts val="0"/>
              </a:spcAft>
              <a:buClr>
                <a:srgbClr val="003977"/>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Once you have selected a practitioner, your registration will be complete </a:t>
            </a:r>
          </a:p>
          <a:p>
            <a:pPr marL="228600" indent="-228600" fontAlgn="auto">
              <a:spcAft>
                <a:spcPts val="0"/>
              </a:spcAft>
              <a:buClr>
                <a:srgbClr val="003977"/>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You can also click “</a:t>
            </a:r>
            <a:r>
              <a:rPr lang="en-US" b="1" dirty="0">
                <a:solidFill>
                  <a:schemeClr val="accent6"/>
                </a:solidFill>
                <a:ea typeface="Segoe UI" panose="020B0502040204020203" pitchFamily="34" charset="0"/>
                <a:cs typeface="Segoe UI" panose="020B0502040204020203" pitchFamily="34" charset="0"/>
              </a:rPr>
              <a:t>Add Another Practitioner</a:t>
            </a:r>
            <a:r>
              <a:rPr lang="en-US" dirty="0">
                <a:solidFill>
                  <a:schemeClr val="tx1">
                    <a:lumMod val="75000"/>
                    <a:lumOff val="25000"/>
                  </a:schemeClr>
                </a:solidFill>
                <a:ea typeface="Segoe UI" panose="020B0502040204020203" pitchFamily="34" charset="0"/>
                <a:cs typeface="Segoe UI" panose="020B0502040204020203" pitchFamily="34" charset="0"/>
              </a:rPr>
              <a:t>” to add another provider to your account</a:t>
            </a:r>
          </a:p>
          <a:p>
            <a:pPr marL="228600" indent="-228600" fontAlgn="auto">
              <a:spcAft>
                <a:spcPts val="0"/>
              </a:spcAft>
              <a:buClr>
                <a:srgbClr val="003977"/>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You can access the “</a:t>
            </a:r>
            <a:r>
              <a:rPr lang="en-US" b="1" dirty="0">
                <a:solidFill>
                  <a:schemeClr val="accent6"/>
                </a:solidFill>
                <a:ea typeface="Segoe UI" panose="020B0502040204020203" pitchFamily="34" charset="0"/>
                <a:cs typeface="Segoe UI" panose="020B0502040204020203" pitchFamily="34" charset="0"/>
              </a:rPr>
              <a:t>Manage Your Account</a:t>
            </a:r>
            <a:r>
              <a:rPr lang="en-US" dirty="0">
                <a:solidFill>
                  <a:schemeClr val="tx1">
                    <a:lumMod val="75000"/>
                    <a:lumOff val="25000"/>
                  </a:schemeClr>
                </a:solidFill>
                <a:ea typeface="Segoe UI" panose="020B0502040204020203" pitchFamily="34" charset="0"/>
                <a:cs typeface="Segoe UI" panose="020B0502040204020203" pitchFamily="34" charset="0"/>
              </a:rPr>
              <a:t>” at any time to make any necessary updates or changes</a:t>
            </a:r>
            <a:endParaRPr lang="en-US" u="sng" dirty="0">
              <a:solidFill>
                <a:schemeClr val="tx1">
                  <a:lumMod val="75000"/>
                  <a:lumOff val="25000"/>
                </a:schemeClr>
              </a:solidFill>
              <a:ea typeface="Segoe UI" panose="020B0502040204020203" pitchFamily="34" charset="0"/>
              <a:cs typeface="Segoe UI" panose="020B0502040204020203" pitchFamily="34" charset="0"/>
            </a:endParaRPr>
          </a:p>
          <a:p>
            <a:endParaRPr lang="en-US" dirty="0"/>
          </a:p>
        </p:txBody>
      </p:sp>
      <p:sp>
        <p:nvSpPr>
          <p:cNvPr id="3" name="Text Placeholder 2">
            <a:extLst>
              <a:ext uri="{FF2B5EF4-FFF2-40B4-BE49-F238E27FC236}">
                <a16:creationId xmlns="" xmlns:a16="http://schemas.microsoft.com/office/drawing/2014/main" id="{A753775A-3B87-A848-8950-0B8F60A89BFF}"/>
              </a:ext>
            </a:extLst>
          </p:cNvPr>
          <p:cNvSpPr>
            <a:spLocks noGrp="1"/>
          </p:cNvSpPr>
          <p:nvPr>
            <p:ph type="body" sz="quarter" idx="20"/>
          </p:nvPr>
        </p:nvSpPr>
        <p:spPr/>
        <p:txBody>
          <a:bodyPr/>
          <a:lstStyle/>
          <a:p>
            <a:r>
              <a:rPr lang="en-US" dirty="0"/>
              <a:t>Add Practitioners</a:t>
            </a:r>
          </a:p>
        </p:txBody>
      </p:sp>
      <p:sp>
        <p:nvSpPr>
          <p:cNvPr id="22" name="Rectangle 21"/>
          <p:cNvSpPr/>
          <p:nvPr/>
        </p:nvSpPr>
        <p:spPr>
          <a:xfrm>
            <a:off x="3448050" y="3155151"/>
            <a:ext cx="3705225" cy="101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5" name="Rectangle 14"/>
          <p:cNvSpPr/>
          <p:nvPr/>
        </p:nvSpPr>
        <p:spPr>
          <a:xfrm>
            <a:off x="7739" y="1398697"/>
            <a:ext cx="1996141" cy="2083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6" name="Rectangle 15"/>
          <p:cNvSpPr/>
          <p:nvPr/>
        </p:nvSpPr>
        <p:spPr>
          <a:xfrm>
            <a:off x="9517332" y="1626500"/>
            <a:ext cx="1150669" cy="17769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7" name="Rectangle 16"/>
          <p:cNvSpPr/>
          <p:nvPr/>
        </p:nvSpPr>
        <p:spPr>
          <a:xfrm>
            <a:off x="3018169" y="1376503"/>
            <a:ext cx="1995619" cy="2305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2" name="Picture 1"/>
          <p:cNvPicPr>
            <a:picLocks noChangeAspect="1"/>
          </p:cNvPicPr>
          <p:nvPr/>
        </p:nvPicPr>
        <p:blipFill>
          <a:blip r:embed="rId3"/>
          <a:stretch>
            <a:fillRect/>
          </a:stretch>
        </p:blipFill>
        <p:spPr>
          <a:xfrm>
            <a:off x="485500" y="1412290"/>
            <a:ext cx="5345874" cy="3046661"/>
          </a:xfrm>
          <a:prstGeom prst="rect">
            <a:avLst/>
          </a:prstGeom>
          <a:ln>
            <a:solidFill>
              <a:schemeClr val="bg1">
                <a:lumMod val="75000"/>
              </a:schemeClr>
            </a:solidFill>
          </a:ln>
        </p:spPr>
      </p:pic>
      <p:pic>
        <p:nvPicPr>
          <p:cNvPr id="8" name="Picture 7"/>
          <p:cNvPicPr>
            <a:picLocks noChangeAspect="1"/>
          </p:cNvPicPr>
          <p:nvPr/>
        </p:nvPicPr>
        <p:blipFill>
          <a:blip r:embed="rId4"/>
          <a:stretch>
            <a:fillRect/>
          </a:stretch>
        </p:blipFill>
        <p:spPr>
          <a:xfrm>
            <a:off x="5191705" y="2263263"/>
            <a:ext cx="5506861" cy="2231475"/>
          </a:xfrm>
          <a:prstGeom prst="rect">
            <a:avLst/>
          </a:prstGeom>
          <a:ln>
            <a:solidFill>
              <a:schemeClr val="bg1">
                <a:lumMod val="75000"/>
              </a:schemeClr>
            </a:solidFill>
          </a:ln>
        </p:spPr>
      </p:pic>
    </p:spTree>
    <p:extLst>
      <p:ext uri="{BB962C8B-B14F-4D97-AF65-F5344CB8AC3E}">
        <p14:creationId xmlns:p14="http://schemas.microsoft.com/office/powerpoint/2010/main" val="3939558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Company Overview</a:t>
            </a:r>
          </a:p>
        </p:txBody>
      </p:sp>
    </p:spTree>
    <p:extLst>
      <p:ext uri="{BB962C8B-B14F-4D97-AF65-F5344CB8AC3E}">
        <p14:creationId xmlns:p14="http://schemas.microsoft.com/office/powerpoint/2010/main" val="1360622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F41247E0-E53A-3445-A769-6B47B414685A}"/>
              </a:ext>
            </a:extLst>
          </p:cNvPr>
          <p:cNvSpPr>
            <a:spLocks noGrp="1"/>
          </p:cNvSpPr>
          <p:nvPr>
            <p:ph sz="half" idx="21"/>
          </p:nvPr>
        </p:nvSpPr>
        <p:spPr>
          <a:xfrm flipH="1">
            <a:off x="339487" y="5295767"/>
            <a:ext cx="11593234" cy="1039045"/>
          </a:xfrm>
        </p:spPr>
        <p:txBody>
          <a:bodyPr/>
          <a:lstStyle/>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Choose </a:t>
            </a:r>
            <a:r>
              <a:rPr lang="en-US" b="1" dirty="0">
                <a:solidFill>
                  <a:schemeClr val="accent6"/>
                </a:solidFill>
                <a:ea typeface="Segoe UI" panose="020B0502040204020203" pitchFamily="34" charset="0"/>
                <a:cs typeface="Segoe UI" panose="020B0502040204020203" pitchFamily="34" charset="0"/>
              </a:rPr>
              <a:t>Clinical Certification </a:t>
            </a:r>
            <a:r>
              <a:rPr lang="en-US" b="1" dirty="0">
                <a:solidFill>
                  <a:schemeClr val="tx1">
                    <a:lumMod val="75000"/>
                    <a:lumOff val="25000"/>
                  </a:schemeClr>
                </a:solidFill>
                <a:ea typeface="Segoe UI" panose="020B0502040204020203" pitchFamily="34" charset="0"/>
                <a:cs typeface="Segoe UI" panose="020B0502040204020203" pitchFamily="34" charset="0"/>
              </a:rPr>
              <a:t>to begin a new request</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Select the appropriate </a:t>
            </a:r>
            <a:r>
              <a:rPr lang="en-US" b="1" dirty="0" smtClean="0">
                <a:solidFill>
                  <a:schemeClr val="tx1">
                    <a:lumMod val="75000"/>
                    <a:lumOff val="25000"/>
                  </a:schemeClr>
                </a:solidFill>
                <a:ea typeface="Segoe UI" panose="020B0502040204020203" pitchFamily="34" charset="0"/>
                <a:cs typeface="Segoe UI" panose="020B0502040204020203" pitchFamily="34" charset="0"/>
              </a:rPr>
              <a:t>program: Musculoskeletal Management</a:t>
            </a:r>
            <a:endParaRPr lang="en-US" b="1" dirty="0">
              <a:solidFill>
                <a:schemeClr val="tx1">
                  <a:lumMod val="75000"/>
                  <a:lumOff val="25000"/>
                </a:schemeClr>
              </a:solidFill>
              <a:ea typeface="Segoe UI" panose="020B0502040204020203" pitchFamily="34" charset="0"/>
              <a:cs typeface="Segoe UI" panose="020B0502040204020203" pitchFamily="34" charset="0"/>
            </a:endParaRP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Select </a:t>
            </a:r>
            <a:r>
              <a:rPr lang="en-US" b="1" dirty="0" smtClean="0">
                <a:solidFill>
                  <a:schemeClr val="tx1">
                    <a:lumMod val="75000"/>
                    <a:lumOff val="25000"/>
                  </a:schemeClr>
                </a:solidFill>
                <a:ea typeface="Segoe UI" panose="020B0502040204020203" pitchFamily="34" charset="0"/>
                <a:cs typeface="Segoe UI" panose="020B0502040204020203" pitchFamily="34" charset="0"/>
              </a:rPr>
              <a:t>‘Continue to Build a New Case’</a:t>
            </a:r>
            <a:endParaRPr lang="en-US" b="1" dirty="0">
              <a:solidFill>
                <a:schemeClr val="tx1">
                  <a:lumMod val="75000"/>
                  <a:lumOff val="25000"/>
                </a:schemeClr>
              </a:solidFill>
              <a:ea typeface="Segoe UI" panose="020B0502040204020203" pitchFamily="34" charset="0"/>
              <a:cs typeface="Segoe UI" panose="020B0502040204020203" pitchFamily="34" charset="0"/>
            </a:endParaRPr>
          </a:p>
          <a:p>
            <a:pPr algn="ctr" fontAlgn="auto">
              <a:spcAft>
                <a:spcPts val="0"/>
              </a:spcAft>
            </a:pPr>
            <a:endParaRPr lang="en-US" dirty="0">
              <a:solidFill>
                <a:srgbClr val="000000"/>
              </a:solidFill>
            </a:endParaRPr>
          </a:p>
          <a:p>
            <a:endParaRPr lang="en-US" dirty="0"/>
          </a:p>
        </p:txBody>
      </p:sp>
      <p:sp>
        <p:nvSpPr>
          <p:cNvPr id="2" name="Text Placeholder 1">
            <a:extLst>
              <a:ext uri="{FF2B5EF4-FFF2-40B4-BE49-F238E27FC236}">
                <a16:creationId xmlns="" xmlns:a16="http://schemas.microsoft.com/office/drawing/2014/main" id="{86AA5E71-99FD-F649-AB1E-A34D9C420BE3}"/>
              </a:ext>
            </a:extLst>
          </p:cNvPr>
          <p:cNvSpPr>
            <a:spLocks noGrp="1"/>
          </p:cNvSpPr>
          <p:nvPr>
            <p:ph type="body" sz="quarter" idx="20"/>
          </p:nvPr>
        </p:nvSpPr>
        <p:spPr/>
        <p:txBody>
          <a:bodyPr/>
          <a:lstStyle/>
          <a:p>
            <a:r>
              <a:rPr lang="en-US" dirty="0"/>
              <a:t>Initiating A Case</a:t>
            </a:r>
          </a:p>
        </p:txBody>
      </p:sp>
      <p:pic>
        <p:nvPicPr>
          <p:cNvPr id="20" name="Picture 19"/>
          <p:cNvPicPr>
            <a:picLocks noChangeAspect="1"/>
          </p:cNvPicPr>
          <p:nvPr/>
        </p:nvPicPr>
        <p:blipFill>
          <a:blip r:embed="rId3"/>
          <a:stretch>
            <a:fillRect/>
          </a:stretch>
        </p:blipFill>
        <p:spPr>
          <a:xfrm>
            <a:off x="2083005" y="2283578"/>
            <a:ext cx="243941" cy="257880"/>
          </a:xfrm>
          <a:prstGeom prst="rect">
            <a:avLst/>
          </a:prstGeom>
        </p:spPr>
      </p:pic>
      <p:sp>
        <p:nvSpPr>
          <p:cNvPr id="9" name="Text Placeholder 3"/>
          <p:cNvSpPr txBox="1">
            <a:spLocks/>
          </p:cNvSpPr>
          <p:nvPr/>
        </p:nvSpPr>
        <p:spPr>
          <a:xfrm>
            <a:off x="1699078" y="1468437"/>
            <a:ext cx="8778422" cy="4494213"/>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buClr>
                <a:srgbClr val="032D66"/>
              </a:buClr>
              <a:buFont typeface="Courier New" panose="02070309020205020404" pitchFamily="49" charset="0"/>
              <a:buChar char="o"/>
            </a:pPr>
            <a:endParaRPr lang="en-US" sz="1700" dirty="0">
              <a:solidFill>
                <a:srgbClr val="032D66"/>
              </a:solidFill>
            </a:endParaRPr>
          </a:p>
        </p:txBody>
      </p:sp>
      <p:sp>
        <p:nvSpPr>
          <p:cNvPr id="10" name="Rectangle 9"/>
          <p:cNvSpPr/>
          <p:nvPr/>
        </p:nvSpPr>
        <p:spPr>
          <a:xfrm>
            <a:off x="1548933" y="1752494"/>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1" name="Rectangle 10"/>
          <p:cNvSpPr/>
          <p:nvPr/>
        </p:nvSpPr>
        <p:spPr>
          <a:xfrm>
            <a:off x="9241343" y="1752494"/>
            <a:ext cx="1426658" cy="2675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5" name="Picture 4"/>
          <p:cNvPicPr>
            <a:picLocks noChangeAspect="1"/>
          </p:cNvPicPr>
          <p:nvPr/>
        </p:nvPicPr>
        <p:blipFill>
          <a:blip r:embed="rId4"/>
          <a:stretch>
            <a:fillRect/>
          </a:stretch>
        </p:blipFill>
        <p:spPr>
          <a:xfrm>
            <a:off x="387111" y="1402133"/>
            <a:ext cx="6917427" cy="3153685"/>
          </a:xfrm>
          <a:prstGeom prst="rect">
            <a:avLst/>
          </a:prstGeom>
          <a:ln>
            <a:solidFill>
              <a:schemeClr val="bg1">
                <a:lumMod val="85000"/>
              </a:schemeClr>
            </a:solidFill>
          </a:ln>
        </p:spPr>
      </p:pic>
      <p:pic>
        <p:nvPicPr>
          <p:cNvPr id="6" name="Picture 5"/>
          <p:cNvPicPr>
            <a:picLocks noChangeAspect="1"/>
          </p:cNvPicPr>
          <p:nvPr/>
        </p:nvPicPr>
        <p:blipFill>
          <a:blip r:embed="rId5"/>
          <a:stretch>
            <a:fillRect/>
          </a:stretch>
        </p:blipFill>
        <p:spPr>
          <a:xfrm>
            <a:off x="7079899" y="2020092"/>
            <a:ext cx="4709568" cy="3574090"/>
          </a:xfrm>
          <a:prstGeom prst="rect">
            <a:avLst/>
          </a:prstGeom>
          <a:ln>
            <a:solidFill>
              <a:schemeClr val="bg1">
                <a:lumMod val="85000"/>
              </a:schemeClr>
            </a:solidFill>
          </a:ln>
        </p:spPr>
      </p:pic>
    </p:spTree>
    <p:extLst>
      <p:ext uri="{BB962C8B-B14F-4D97-AF65-F5344CB8AC3E}">
        <p14:creationId xmlns:p14="http://schemas.microsoft.com/office/powerpoint/2010/main" val="3827183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F41247E0-E53A-3445-A769-6B47B414685A}"/>
              </a:ext>
            </a:extLst>
          </p:cNvPr>
          <p:cNvSpPr>
            <a:spLocks noGrp="1"/>
          </p:cNvSpPr>
          <p:nvPr>
            <p:ph sz="half" idx="21"/>
          </p:nvPr>
        </p:nvSpPr>
        <p:spPr>
          <a:xfrm flipH="1">
            <a:off x="339487" y="5295767"/>
            <a:ext cx="11593234" cy="1039045"/>
          </a:xfrm>
        </p:spPr>
        <p:txBody>
          <a:bodyPr/>
          <a:lstStyle/>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Choose </a:t>
            </a:r>
            <a:r>
              <a:rPr lang="en-US" b="1" dirty="0">
                <a:solidFill>
                  <a:schemeClr val="accent6"/>
                </a:solidFill>
                <a:ea typeface="Segoe UI" panose="020B0502040204020203" pitchFamily="34" charset="0"/>
                <a:cs typeface="Segoe UI" panose="020B0502040204020203" pitchFamily="34" charset="0"/>
              </a:rPr>
              <a:t>Clinical Certification </a:t>
            </a:r>
            <a:r>
              <a:rPr lang="en-US" b="1" dirty="0">
                <a:solidFill>
                  <a:schemeClr val="tx1">
                    <a:lumMod val="75000"/>
                    <a:lumOff val="25000"/>
                  </a:schemeClr>
                </a:solidFill>
                <a:ea typeface="Segoe UI" panose="020B0502040204020203" pitchFamily="34" charset="0"/>
                <a:cs typeface="Segoe UI" panose="020B0502040204020203" pitchFamily="34" charset="0"/>
              </a:rPr>
              <a:t>to begin a new request</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Select the appropriate </a:t>
            </a:r>
            <a:r>
              <a:rPr lang="en-US" b="1" dirty="0" smtClean="0">
                <a:solidFill>
                  <a:schemeClr val="tx1">
                    <a:lumMod val="75000"/>
                    <a:lumOff val="25000"/>
                  </a:schemeClr>
                </a:solidFill>
                <a:ea typeface="Segoe UI" panose="020B0502040204020203" pitchFamily="34" charset="0"/>
                <a:cs typeface="Segoe UI" panose="020B0502040204020203" pitchFamily="34" charset="0"/>
              </a:rPr>
              <a:t>program: Musculoskeletal Management</a:t>
            </a:r>
            <a:endParaRPr lang="en-US" b="1" dirty="0">
              <a:solidFill>
                <a:schemeClr val="tx1">
                  <a:lumMod val="75000"/>
                  <a:lumOff val="25000"/>
                </a:schemeClr>
              </a:solidFill>
              <a:ea typeface="Segoe UI" panose="020B0502040204020203" pitchFamily="34" charset="0"/>
              <a:cs typeface="Segoe UI" panose="020B0502040204020203" pitchFamily="34" charset="0"/>
            </a:endParaRP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Select </a:t>
            </a:r>
            <a:r>
              <a:rPr lang="en-US" b="1" dirty="0" smtClean="0">
                <a:solidFill>
                  <a:schemeClr val="tx1">
                    <a:lumMod val="75000"/>
                    <a:lumOff val="25000"/>
                  </a:schemeClr>
                </a:solidFill>
                <a:ea typeface="Segoe UI" panose="020B0502040204020203" pitchFamily="34" charset="0"/>
                <a:cs typeface="Segoe UI" panose="020B0502040204020203" pitchFamily="34" charset="0"/>
              </a:rPr>
              <a:t>‘Continue to Build a New Case’</a:t>
            </a:r>
            <a:endParaRPr lang="en-US" b="1" dirty="0">
              <a:solidFill>
                <a:schemeClr val="tx1">
                  <a:lumMod val="75000"/>
                  <a:lumOff val="25000"/>
                </a:schemeClr>
              </a:solidFill>
              <a:ea typeface="Segoe UI" panose="020B0502040204020203" pitchFamily="34" charset="0"/>
              <a:cs typeface="Segoe UI" panose="020B0502040204020203" pitchFamily="34" charset="0"/>
            </a:endParaRPr>
          </a:p>
          <a:p>
            <a:pPr algn="ctr" fontAlgn="auto">
              <a:spcAft>
                <a:spcPts val="0"/>
              </a:spcAft>
            </a:pPr>
            <a:endParaRPr lang="en-US" dirty="0">
              <a:solidFill>
                <a:srgbClr val="000000"/>
              </a:solidFill>
            </a:endParaRPr>
          </a:p>
          <a:p>
            <a:endParaRPr lang="en-US" dirty="0"/>
          </a:p>
        </p:txBody>
      </p:sp>
      <p:sp>
        <p:nvSpPr>
          <p:cNvPr id="2" name="Text Placeholder 1">
            <a:extLst>
              <a:ext uri="{FF2B5EF4-FFF2-40B4-BE49-F238E27FC236}">
                <a16:creationId xmlns="" xmlns:a16="http://schemas.microsoft.com/office/drawing/2014/main" id="{86AA5E71-99FD-F649-AB1E-A34D9C420BE3}"/>
              </a:ext>
            </a:extLst>
          </p:cNvPr>
          <p:cNvSpPr>
            <a:spLocks noGrp="1"/>
          </p:cNvSpPr>
          <p:nvPr>
            <p:ph type="body" sz="quarter" idx="20"/>
          </p:nvPr>
        </p:nvSpPr>
        <p:spPr/>
        <p:txBody>
          <a:bodyPr/>
          <a:lstStyle/>
          <a:p>
            <a:r>
              <a:rPr lang="en-US" dirty="0" smtClean="0"/>
              <a:t>Requesting Provider Information</a:t>
            </a:r>
            <a:endParaRPr lang="en-US" dirty="0"/>
          </a:p>
        </p:txBody>
      </p:sp>
      <p:pic>
        <p:nvPicPr>
          <p:cNvPr id="20" name="Picture 19"/>
          <p:cNvPicPr>
            <a:picLocks noChangeAspect="1"/>
          </p:cNvPicPr>
          <p:nvPr/>
        </p:nvPicPr>
        <p:blipFill>
          <a:blip r:embed="rId3"/>
          <a:stretch>
            <a:fillRect/>
          </a:stretch>
        </p:blipFill>
        <p:spPr>
          <a:xfrm>
            <a:off x="2083005" y="2283578"/>
            <a:ext cx="243941" cy="257880"/>
          </a:xfrm>
          <a:prstGeom prst="rect">
            <a:avLst/>
          </a:prstGeom>
        </p:spPr>
      </p:pic>
      <p:sp>
        <p:nvSpPr>
          <p:cNvPr id="9" name="Text Placeholder 3"/>
          <p:cNvSpPr txBox="1">
            <a:spLocks/>
          </p:cNvSpPr>
          <p:nvPr/>
        </p:nvSpPr>
        <p:spPr>
          <a:xfrm>
            <a:off x="1699078" y="1468437"/>
            <a:ext cx="8778422" cy="4494213"/>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buClr>
                <a:srgbClr val="032D66"/>
              </a:buClr>
              <a:buFont typeface="Courier New" panose="02070309020205020404" pitchFamily="49" charset="0"/>
              <a:buChar char="o"/>
            </a:pPr>
            <a:endParaRPr lang="en-US" sz="1700" dirty="0">
              <a:solidFill>
                <a:srgbClr val="032D66"/>
              </a:solidFill>
            </a:endParaRPr>
          </a:p>
        </p:txBody>
      </p:sp>
      <p:sp>
        <p:nvSpPr>
          <p:cNvPr id="10" name="Rectangle 9"/>
          <p:cNvSpPr/>
          <p:nvPr/>
        </p:nvSpPr>
        <p:spPr>
          <a:xfrm>
            <a:off x="1548933" y="1752494"/>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1" name="Rectangle 10"/>
          <p:cNvSpPr/>
          <p:nvPr/>
        </p:nvSpPr>
        <p:spPr>
          <a:xfrm>
            <a:off x="9241343" y="1752494"/>
            <a:ext cx="1426658" cy="2675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3" name="Picture 2"/>
          <p:cNvPicPr>
            <a:picLocks noChangeAspect="1"/>
          </p:cNvPicPr>
          <p:nvPr/>
        </p:nvPicPr>
        <p:blipFill>
          <a:blip r:embed="rId4"/>
          <a:stretch>
            <a:fillRect/>
          </a:stretch>
        </p:blipFill>
        <p:spPr>
          <a:xfrm>
            <a:off x="341314" y="1647127"/>
            <a:ext cx="7140559" cy="2751058"/>
          </a:xfrm>
          <a:prstGeom prst="rect">
            <a:avLst/>
          </a:prstGeom>
          <a:ln>
            <a:solidFill>
              <a:schemeClr val="bg1">
                <a:lumMod val="85000"/>
              </a:schemeClr>
            </a:solidFill>
          </a:ln>
        </p:spPr>
      </p:pic>
    </p:spTree>
    <p:extLst>
      <p:ext uri="{BB962C8B-B14F-4D97-AF65-F5344CB8AC3E}">
        <p14:creationId xmlns:p14="http://schemas.microsoft.com/office/powerpoint/2010/main" val="1209979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 xmlns:a16="http://schemas.microsoft.com/office/drawing/2014/main" id="{6558E1EA-571E-854B-89CC-9855A65D4FAA}"/>
              </a:ext>
            </a:extLst>
          </p:cNvPr>
          <p:cNvSpPr>
            <a:spLocks noGrp="1"/>
          </p:cNvSpPr>
          <p:nvPr>
            <p:ph sz="half" idx="21"/>
          </p:nvPr>
        </p:nvSpPr>
        <p:spPr>
          <a:xfrm flipH="1">
            <a:off x="339487" y="4695167"/>
            <a:ext cx="11593234" cy="2180925"/>
          </a:xfrm>
        </p:spPr>
        <p:txBody>
          <a:bodyPr/>
          <a:lstStyle/>
          <a:p>
            <a:pPr marL="285750" indent="-285750" fontAlgn="auto">
              <a:spcAft>
                <a:spcPts val="0"/>
              </a:spcAft>
              <a:buClr>
                <a:srgbClr val="003977"/>
              </a:buClr>
              <a:buFont typeface="Arial" panose="020B0604020202020204" pitchFamily="34" charset="0"/>
              <a:buChar char="•"/>
            </a:pPr>
            <a:r>
              <a:rPr lang="en-US" b="1" dirty="0" smtClean="0">
                <a:solidFill>
                  <a:schemeClr val="tx1">
                    <a:lumMod val="75000"/>
                    <a:lumOff val="25000"/>
                  </a:schemeClr>
                </a:solidFill>
                <a:ea typeface="Segoe UI" panose="020B0502040204020203" pitchFamily="34" charset="0"/>
                <a:cs typeface="Segoe UI" panose="020B0502040204020203" pitchFamily="34" charset="0"/>
              </a:rPr>
              <a:t>Choose </a:t>
            </a:r>
            <a:r>
              <a:rPr lang="en-US" b="1" dirty="0">
                <a:solidFill>
                  <a:schemeClr val="tx1">
                    <a:lumMod val="75000"/>
                    <a:lumOff val="25000"/>
                  </a:schemeClr>
                </a:solidFill>
                <a:ea typeface="Segoe UI" panose="020B0502040204020203" pitchFamily="34" charset="0"/>
                <a:cs typeface="Segoe UI" panose="020B0502040204020203" pitchFamily="34" charset="0"/>
              </a:rPr>
              <a:t>the appropriate </a:t>
            </a:r>
            <a:r>
              <a:rPr lang="en-US" b="1" dirty="0">
                <a:solidFill>
                  <a:schemeClr val="accent6"/>
                </a:solidFill>
                <a:ea typeface="Segoe UI" panose="020B0502040204020203" pitchFamily="34" charset="0"/>
                <a:cs typeface="Segoe UI" panose="020B0502040204020203" pitchFamily="34" charset="0"/>
              </a:rPr>
              <a:t>Health Plan </a:t>
            </a:r>
            <a:r>
              <a:rPr lang="en-US" b="1" dirty="0">
                <a:solidFill>
                  <a:schemeClr val="tx1">
                    <a:lumMod val="75000"/>
                    <a:lumOff val="25000"/>
                  </a:schemeClr>
                </a:solidFill>
                <a:ea typeface="Segoe UI" panose="020B0502040204020203" pitchFamily="34" charset="0"/>
                <a:cs typeface="Segoe UI" panose="020B0502040204020203" pitchFamily="34" charset="0"/>
              </a:rPr>
              <a:t>for the request</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Once the plan is chosen, select the provider address in the next </a:t>
            </a:r>
            <a:r>
              <a:rPr lang="en-US" b="1" dirty="0" smtClean="0">
                <a:solidFill>
                  <a:schemeClr val="tx1">
                    <a:lumMod val="75000"/>
                    <a:lumOff val="25000"/>
                  </a:schemeClr>
                </a:solidFill>
                <a:ea typeface="Segoe UI" panose="020B0502040204020203" pitchFamily="34" charset="0"/>
                <a:cs typeface="Segoe UI" panose="020B0502040204020203" pitchFamily="34" charset="0"/>
              </a:rPr>
              <a:t>drop-down </a:t>
            </a:r>
            <a:r>
              <a:rPr lang="en-US" b="1" dirty="0">
                <a:solidFill>
                  <a:schemeClr val="tx1">
                    <a:lumMod val="75000"/>
                    <a:lumOff val="25000"/>
                  </a:schemeClr>
                </a:solidFill>
                <a:ea typeface="Segoe UI" panose="020B0502040204020203" pitchFamily="34" charset="0"/>
                <a:cs typeface="Segoe UI" panose="020B0502040204020203" pitchFamily="34" charset="0"/>
              </a:rPr>
              <a:t>box</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Select </a:t>
            </a:r>
            <a:r>
              <a:rPr lang="en-US" b="1" dirty="0" smtClean="0">
                <a:solidFill>
                  <a:schemeClr val="tx1">
                    <a:lumMod val="75000"/>
                    <a:lumOff val="25000"/>
                  </a:schemeClr>
                </a:solidFill>
                <a:ea typeface="Segoe UI" panose="020B0502040204020203" pitchFamily="34" charset="0"/>
                <a:cs typeface="Segoe UI" panose="020B0502040204020203" pitchFamily="34" charset="0"/>
              </a:rPr>
              <a:t>CONTINUE and </a:t>
            </a:r>
            <a:r>
              <a:rPr lang="en-US" b="1" dirty="0">
                <a:solidFill>
                  <a:schemeClr val="tx1">
                    <a:lumMod val="75000"/>
                    <a:lumOff val="25000"/>
                  </a:schemeClr>
                </a:solidFill>
                <a:ea typeface="Segoe UI" panose="020B0502040204020203" pitchFamily="34" charset="0"/>
                <a:cs typeface="Segoe UI" panose="020B0502040204020203" pitchFamily="34" charset="0"/>
              </a:rPr>
              <a:t>on the next screen</a:t>
            </a:r>
            <a:r>
              <a:rPr lang="en-US" b="1" dirty="0">
                <a:solidFill>
                  <a:srgbClr val="7F7F7F"/>
                </a:solidFill>
                <a:ea typeface="Segoe UI" panose="020B0502040204020203" pitchFamily="34" charset="0"/>
                <a:cs typeface="Segoe UI" panose="020B0502040204020203" pitchFamily="34" charset="0"/>
              </a:rPr>
              <a:t> </a:t>
            </a:r>
            <a:r>
              <a:rPr lang="en-US" b="1" dirty="0">
                <a:solidFill>
                  <a:schemeClr val="accent6"/>
                </a:solidFill>
                <a:ea typeface="Segoe UI" panose="020B0502040204020203" pitchFamily="34" charset="0"/>
                <a:cs typeface="Segoe UI" panose="020B0502040204020203" pitchFamily="34" charset="0"/>
              </a:rPr>
              <a:t>Add your contact info</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Provider name, fax and phone will pre-populate, you can edit as necessary</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By entering a valid email you can receive e-notifications </a:t>
            </a:r>
            <a:r>
              <a:rPr lang="en-US" b="1" dirty="0">
                <a:solidFill>
                  <a:srgbClr val="FF0000"/>
                </a:solidFill>
                <a:ea typeface="Segoe UI" panose="020B0502040204020203" pitchFamily="34" charset="0"/>
                <a:cs typeface="Segoe UI" panose="020B0502040204020203" pitchFamily="34" charset="0"/>
              </a:rPr>
              <a:t>[confirm for new implementation]</a:t>
            </a:r>
            <a:endParaRPr lang="en-US" b="1" dirty="0">
              <a:solidFill>
                <a:srgbClr val="7F7F7F"/>
              </a:solidFill>
              <a:ea typeface="Segoe UI" panose="020B0502040204020203" pitchFamily="34" charset="0"/>
              <a:cs typeface="Segoe UI" panose="020B0502040204020203" pitchFamily="34" charset="0"/>
            </a:endParaRPr>
          </a:p>
          <a:p>
            <a:pPr algn="ctr" fontAlgn="auto">
              <a:spcAft>
                <a:spcPts val="0"/>
              </a:spcAft>
              <a:buClr>
                <a:srgbClr val="D25B73"/>
              </a:buClr>
            </a:pPr>
            <a:endParaRPr lang="en-US" b="1" dirty="0">
              <a:solidFill>
                <a:srgbClr val="7F7F7F"/>
              </a:solidFill>
              <a:ea typeface="Segoe UI" panose="020B0502040204020203" pitchFamily="34" charset="0"/>
              <a:cs typeface="Segoe UI" panose="020B0502040204020203" pitchFamily="34" charset="0"/>
            </a:endParaRPr>
          </a:p>
          <a:p>
            <a:pPr algn="ctr" fontAlgn="auto">
              <a:spcAft>
                <a:spcPts val="0"/>
              </a:spcAft>
            </a:pPr>
            <a:endParaRPr lang="en-US" dirty="0">
              <a:solidFill>
                <a:srgbClr val="000000"/>
              </a:solidFill>
            </a:endParaRPr>
          </a:p>
          <a:p>
            <a:endParaRPr lang="en-US" dirty="0"/>
          </a:p>
        </p:txBody>
      </p:sp>
      <p:sp>
        <p:nvSpPr>
          <p:cNvPr id="8" name="Text Placeholder 7">
            <a:extLst>
              <a:ext uri="{FF2B5EF4-FFF2-40B4-BE49-F238E27FC236}">
                <a16:creationId xmlns="" xmlns:a16="http://schemas.microsoft.com/office/drawing/2014/main" id="{A6D1B489-21D1-8845-ABF7-337A6848D2CA}"/>
              </a:ext>
            </a:extLst>
          </p:cNvPr>
          <p:cNvSpPr>
            <a:spLocks noGrp="1"/>
          </p:cNvSpPr>
          <p:nvPr>
            <p:ph type="body" sz="quarter" idx="20"/>
          </p:nvPr>
        </p:nvSpPr>
        <p:spPr/>
        <p:txBody>
          <a:bodyPr/>
          <a:lstStyle/>
          <a:p>
            <a:r>
              <a:rPr lang="en-US" dirty="0"/>
              <a:t>Select Health Plan &amp; Provider Contact Info</a:t>
            </a:r>
          </a:p>
        </p:txBody>
      </p:sp>
      <p:sp>
        <p:nvSpPr>
          <p:cNvPr id="9" name="Text Placeholder 3"/>
          <p:cNvSpPr txBox="1">
            <a:spLocks/>
          </p:cNvSpPr>
          <p:nvPr/>
        </p:nvSpPr>
        <p:spPr>
          <a:xfrm>
            <a:off x="1634687" y="947893"/>
            <a:ext cx="8778422" cy="4494213"/>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buClr>
                <a:srgbClr val="032D66"/>
              </a:buClr>
              <a:buFont typeface="Courier New" panose="02070309020205020404" pitchFamily="49" charset="0"/>
              <a:buChar char="o"/>
            </a:pPr>
            <a:endParaRPr lang="en-US" sz="1700" dirty="0">
              <a:solidFill>
                <a:srgbClr val="032D66"/>
              </a:solidFill>
            </a:endParaRPr>
          </a:p>
        </p:txBody>
      </p:sp>
      <p:sp>
        <p:nvSpPr>
          <p:cNvPr id="2" name="Rectangle 1"/>
          <p:cNvSpPr/>
          <p:nvPr/>
        </p:nvSpPr>
        <p:spPr>
          <a:xfrm>
            <a:off x="4210051" y="3948507"/>
            <a:ext cx="604837" cy="5000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Rectangle 17"/>
          <p:cNvSpPr/>
          <p:nvPr/>
        </p:nvSpPr>
        <p:spPr>
          <a:xfrm>
            <a:off x="4512469" y="3332866"/>
            <a:ext cx="748506" cy="799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9" name="Rectangle 18"/>
          <p:cNvSpPr/>
          <p:nvPr/>
        </p:nvSpPr>
        <p:spPr>
          <a:xfrm>
            <a:off x="4171157" y="2415265"/>
            <a:ext cx="264319" cy="9103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1" name="Rectangle 20"/>
          <p:cNvSpPr/>
          <p:nvPr/>
        </p:nvSpPr>
        <p:spPr>
          <a:xfrm>
            <a:off x="8414768" y="2483093"/>
            <a:ext cx="264319" cy="9103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2" name="Rectangle 21"/>
          <p:cNvSpPr/>
          <p:nvPr/>
        </p:nvSpPr>
        <p:spPr>
          <a:xfrm>
            <a:off x="8421435" y="2269227"/>
            <a:ext cx="257652" cy="9103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Rectangle 13"/>
          <p:cNvSpPr/>
          <p:nvPr/>
        </p:nvSpPr>
        <p:spPr>
          <a:xfrm>
            <a:off x="1566356" y="1442507"/>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5" name="Picture 4"/>
          <p:cNvPicPr>
            <a:picLocks noChangeAspect="1"/>
          </p:cNvPicPr>
          <p:nvPr/>
        </p:nvPicPr>
        <p:blipFill>
          <a:blip r:embed="rId3"/>
          <a:stretch>
            <a:fillRect/>
          </a:stretch>
        </p:blipFill>
        <p:spPr>
          <a:xfrm>
            <a:off x="532351" y="1373878"/>
            <a:ext cx="8016935" cy="2400508"/>
          </a:xfrm>
          <a:prstGeom prst="rect">
            <a:avLst/>
          </a:prstGeom>
          <a:ln>
            <a:solidFill>
              <a:schemeClr val="bg1">
                <a:lumMod val="75000"/>
              </a:schemeClr>
            </a:solidFill>
          </a:ln>
        </p:spPr>
      </p:pic>
      <p:pic>
        <p:nvPicPr>
          <p:cNvPr id="6" name="Picture 5"/>
          <p:cNvPicPr>
            <a:picLocks noChangeAspect="1"/>
          </p:cNvPicPr>
          <p:nvPr/>
        </p:nvPicPr>
        <p:blipFill>
          <a:blip r:embed="rId4"/>
          <a:stretch>
            <a:fillRect/>
          </a:stretch>
        </p:blipFill>
        <p:spPr>
          <a:xfrm>
            <a:off x="8890308" y="2634415"/>
            <a:ext cx="2606266" cy="2728196"/>
          </a:xfrm>
          <a:prstGeom prst="rect">
            <a:avLst/>
          </a:prstGeom>
          <a:ln>
            <a:solidFill>
              <a:schemeClr val="bg1">
                <a:lumMod val="75000"/>
              </a:schemeClr>
            </a:solidFill>
          </a:ln>
        </p:spPr>
      </p:pic>
    </p:spTree>
    <p:extLst>
      <p:ext uri="{BB962C8B-B14F-4D97-AF65-F5344CB8AC3E}">
        <p14:creationId xmlns:p14="http://schemas.microsoft.com/office/powerpoint/2010/main" val="207386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C07BD909-DC01-1C4E-A56D-A4F8B8DBD16D}"/>
              </a:ext>
            </a:extLst>
          </p:cNvPr>
          <p:cNvSpPr>
            <a:spLocks noGrp="1"/>
          </p:cNvSpPr>
          <p:nvPr>
            <p:ph sz="half" idx="21"/>
          </p:nvPr>
        </p:nvSpPr>
        <p:spPr>
          <a:xfrm flipH="1">
            <a:off x="339485" y="5219627"/>
            <a:ext cx="11776314" cy="1222762"/>
          </a:xfrm>
        </p:spPr>
        <p:txBody>
          <a:bodyPr/>
          <a:lstStyle/>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Enter the </a:t>
            </a:r>
            <a:r>
              <a:rPr lang="en-US" b="1" dirty="0">
                <a:solidFill>
                  <a:schemeClr val="accent6"/>
                </a:solidFill>
                <a:ea typeface="Segoe UI" panose="020B0502040204020203" pitchFamily="34" charset="0"/>
                <a:cs typeface="Segoe UI" panose="020B0502040204020203" pitchFamily="34" charset="0"/>
              </a:rPr>
              <a:t>member </a:t>
            </a:r>
            <a:r>
              <a:rPr lang="en-US" b="1" dirty="0" smtClean="0">
                <a:solidFill>
                  <a:schemeClr val="accent6"/>
                </a:solidFill>
                <a:ea typeface="Segoe UI" panose="020B0502040204020203" pitchFamily="34" charset="0"/>
                <a:cs typeface="Segoe UI" panose="020B0502040204020203" pitchFamily="34" charset="0"/>
              </a:rPr>
              <a:t>information, </a:t>
            </a:r>
            <a:r>
              <a:rPr lang="en-US" b="1" dirty="0">
                <a:solidFill>
                  <a:schemeClr val="tx1">
                    <a:lumMod val="75000"/>
                    <a:lumOff val="25000"/>
                  </a:schemeClr>
                </a:solidFill>
                <a:ea typeface="Segoe UI" panose="020B0502040204020203" pitchFamily="34" charset="0"/>
                <a:cs typeface="Segoe UI" panose="020B0502040204020203" pitchFamily="34" charset="0"/>
              </a:rPr>
              <a:t>including the patient ID number, date of </a:t>
            </a:r>
            <a:r>
              <a:rPr lang="en-US" b="1" dirty="0" smtClean="0">
                <a:solidFill>
                  <a:schemeClr val="tx1">
                    <a:lumMod val="75000"/>
                    <a:lumOff val="25000"/>
                  </a:schemeClr>
                </a:solidFill>
                <a:ea typeface="Segoe UI" panose="020B0502040204020203" pitchFamily="34" charset="0"/>
                <a:cs typeface="Segoe UI" panose="020B0502040204020203" pitchFamily="34" charset="0"/>
              </a:rPr>
              <a:t>birth, </a:t>
            </a:r>
            <a:r>
              <a:rPr lang="en-US" b="1" dirty="0">
                <a:solidFill>
                  <a:schemeClr val="tx1">
                    <a:lumMod val="75000"/>
                    <a:lumOff val="25000"/>
                  </a:schemeClr>
                </a:solidFill>
                <a:ea typeface="Segoe UI" panose="020B0502040204020203" pitchFamily="34" charset="0"/>
                <a:cs typeface="Segoe UI" panose="020B0502040204020203" pitchFamily="34" charset="0"/>
              </a:rPr>
              <a:t>and last name. Click </a:t>
            </a:r>
            <a:r>
              <a:rPr lang="en-US" b="1" dirty="0">
                <a:solidFill>
                  <a:schemeClr val="accent6"/>
                </a:solidFill>
                <a:ea typeface="Segoe UI" panose="020B0502040204020203" pitchFamily="34" charset="0"/>
                <a:cs typeface="Segoe UI" panose="020B0502040204020203" pitchFamily="34" charset="0"/>
              </a:rPr>
              <a:t>Eligibility Lookup</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Next screen you can enter CPT </a:t>
            </a:r>
            <a:r>
              <a:rPr lang="en-US" b="1" dirty="0" smtClean="0">
                <a:solidFill>
                  <a:schemeClr val="tx1">
                    <a:lumMod val="75000"/>
                    <a:lumOff val="25000"/>
                  </a:schemeClr>
                </a:solidFill>
                <a:ea typeface="Segoe UI" panose="020B0502040204020203" pitchFamily="34" charset="0"/>
                <a:cs typeface="Segoe UI" panose="020B0502040204020203" pitchFamily="34" charset="0"/>
              </a:rPr>
              <a:t>code or description: Spine (Spine Surgery), Joint (Joint Surgery) &amp; CPT code for interventional pain</a:t>
            </a:r>
            <a:endParaRPr lang="en-US" b="1" dirty="0">
              <a:solidFill>
                <a:schemeClr val="tx1">
                  <a:lumMod val="75000"/>
                  <a:lumOff val="25000"/>
                </a:schemeClr>
              </a:solidFill>
              <a:ea typeface="Segoe UI" panose="020B0502040204020203" pitchFamily="34" charset="0"/>
              <a:cs typeface="Segoe UI" panose="020B0502040204020203" pitchFamily="34" charset="0"/>
            </a:endParaRPr>
          </a:p>
          <a:p>
            <a:pPr marL="285750" indent="-285750" fontAlgn="auto">
              <a:spcAft>
                <a:spcPts val="0"/>
              </a:spcAft>
              <a:buClr>
                <a:srgbClr val="003977"/>
              </a:buClr>
              <a:buFont typeface="Arial" panose="020B0604020202020204" pitchFamily="34" charset="0"/>
              <a:buChar char="•"/>
            </a:pPr>
            <a:r>
              <a:rPr lang="en-US" b="1" dirty="0" smtClean="0">
                <a:solidFill>
                  <a:schemeClr val="tx1">
                    <a:lumMod val="75000"/>
                    <a:lumOff val="25000"/>
                  </a:schemeClr>
                </a:solidFill>
                <a:ea typeface="Segoe UI" panose="020B0502040204020203" pitchFamily="34" charset="0"/>
                <a:cs typeface="Segoe UI" panose="020B0502040204020203" pitchFamily="34" charset="0"/>
              </a:rPr>
              <a:t>Enter diagnosis code</a:t>
            </a:r>
            <a:endParaRPr lang="en-US" b="1" dirty="0">
              <a:solidFill>
                <a:schemeClr val="tx1">
                  <a:lumMod val="75000"/>
                  <a:lumOff val="25000"/>
                </a:schemeClr>
              </a:solidFill>
              <a:ea typeface="Segoe UI" panose="020B0502040204020203" pitchFamily="34" charset="0"/>
              <a:cs typeface="Segoe UI" panose="020B0502040204020203" pitchFamily="34" charset="0"/>
            </a:endParaRPr>
          </a:p>
          <a:p>
            <a:pPr fontAlgn="auto">
              <a:spcAft>
                <a:spcPts val="0"/>
              </a:spcAft>
            </a:pPr>
            <a:endParaRPr lang="en-US" dirty="0">
              <a:solidFill>
                <a:srgbClr val="000000"/>
              </a:solidFill>
            </a:endParaRPr>
          </a:p>
          <a:p>
            <a:endParaRPr lang="en-US" dirty="0"/>
          </a:p>
        </p:txBody>
      </p:sp>
      <p:sp>
        <p:nvSpPr>
          <p:cNvPr id="8" name="Text Placeholder 7">
            <a:extLst>
              <a:ext uri="{FF2B5EF4-FFF2-40B4-BE49-F238E27FC236}">
                <a16:creationId xmlns="" xmlns:a16="http://schemas.microsoft.com/office/drawing/2014/main" id="{7E2D8E13-01A0-C14D-B462-ACB580A20E33}"/>
              </a:ext>
            </a:extLst>
          </p:cNvPr>
          <p:cNvSpPr>
            <a:spLocks noGrp="1"/>
          </p:cNvSpPr>
          <p:nvPr>
            <p:ph type="body" sz="quarter" idx="20"/>
          </p:nvPr>
        </p:nvSpPr>
        <p:spPr/>
        <p:txBody>
          <a:bodyPr/>
          <a:lstStyle/>
          <a:p>
            <a:r>
              <a:rPr lang="en-US" dirty="0"/>
              <a:t>Member &amp; Request Information </a:t>
            </a:r>
          </a:p>
        </p:txBody>
      </p:sp>
      <p:pic>
        <p:nvPicPr>
          <p:cNvPr id="20" name="Picture 19"/>
          <p:cNvPicPr>
            <a:picLocks noChangeAspect="1"/>
          </p:cNvPicPr>
          <p:nvPr/>
        </p:nvPicPr>
        <p:blipFill>
          <a:blip r:embed="rId3"/>
          <a:stretch>
            <a:fillRect/>
          </a:stretch>
        </p:blipFill>
        <p:spPr>
          <a:xfrm>
            <a:off x="2083005" y="2127464"/>
            <a:ext cx="243941" cy="257880"/>
          </a:xfrm>
          <a:prstGeom prst="rect">
            <a:avLst/>
          </a:prstGeom>
        </p:spPr>
      </p:pic>
      <p:sp>
        <p:nvSpPr>
          <p:cNvPr id="22" name="Rectangle 21"/>
          <p:cNvSpPr/>
          <p:nvPr/>
        </p:nvSpPr>
        <p:spPr>
          <a:xfrm>
            <a:off x="7168554" y="3899984"/>
            <a:ext cx="276743" cy="125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3" name="Rectangle 22"/>
          <p:cNvSpPr/>
          <p:nvPr/>
        </p:nvSpPr>
        <p:spPr>
          <a:xfrm>
            <a:off x="6199472" y="3143677"/>
            <a:ext cx="36576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1" name="Rectangle 10"/>
          <p:cNvSpPr/>
          <p:nvPr/>
        </p:nvSpPr>
        <p:spPr>
          <a:xfrm>
            <a:off x="1566356" y="1419051"/>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3" name="Picture 2"/>
          <p:cNvPicPr>
            <a:picLocks noChangeAspect="1"/>
          </p:cNvPicPr>
          <p:nvPr/>
        </p:nvPicPr>
        <p:blipFill>
          <a:blip r:embed="rId4"/>
          <a:stretch>
            <a:fillRect/>
          </a:stretch>
        </p:blipFill>
        <p:spPr>
          <a:xfrm>
            <a:off x="458538" y="1482299"/>
            <a:ext cx="3147333" cy="1950889"/>
          </a:xfrm>
          <a:prstGeom prst="rect">
            <a:avLst/>
          </a:prstGeom>
          <a:ln>
            <a:solidFill>
              <a:schemeClr val="bg1">
                <a:lumMod val="85000"/>
              </a:schemeClr>
            </a:solidFill>
          </a:ln>
        </p:spPr>
      </p:pic>
      <p:pic>
        <p:nvPicPr>
          <p:cNvPr id="2" name="Picture 1"/>
          <p:cNvPicPr>
            <a:picLocks noChangeAspect="1"/>
          </p:cNvPicPr>
          <p:nvPr/>
        </p:nvPicPr>
        <p:blipFill>
          <a:blip r:embed="rId5"/>
          <a:stretch>
            <a:fillRect/>
          </a:stretch>
        </p:blipFill>
        <p:spPr>
          <a:xfrm>
            <a:off x="4225654" y="1419050"/>
            <a:ext cx="5104447" cy="3495849"/>
          </a:xfrm>
          <a:prstGeom prst="rect">
            <a:avLst/>
          </a:prstGeom>
          <a:ln>
            <a:solidFill>
              <a:schemeClr val="bg1">
                <a:lumMod val="75000"/>
              </a:schemeClr>
            </a:solidFill>
          </a:ln>
        </p:spPr>
      </p:pic>
    </p:spTree>
    <p:extLst>
      <p:ext uri="{BB962C8B-B14F-4D97-AF65-F5344CB8AC3E}">
        <p14:creationId xmlns:p14="http://schemas.microsoft.com/office/powerpoint/2010/main" val="405267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p:txBody>
          <a:bodyPr/>
          <a:lstStyle/>
          <a:p>
            <a:r>
              <a:rPr lang="en-US" dirty="0" smtClean="0"/>
              <a:t>Clinical Details</a:t>
            </a:r>
            <a:endParaRPr lang="en-US" dirty="0"/>
          </a:p>
        </p:txBody>
      </p:sp>
      <p:sp>
        <p:nvSpPr>
          <p:cNvPr id="8" name="Rectangle 7"/>
          <p:cNvSpPr/>
          <p:nvPr/>
        </p:nvSpPr>
        <p:spPr>
          <a:xfrm>
            <a:off x="10167582" y="3193576"/>
            <a:ext cx="1064525" cy="423081"/>
          </a:xfrm>
          <a:prstGeom prst="rect">
            <a:avLst/>
          </a:prstGeom>
          <a:solidFill>
            <a:schemeClr val="bg1">
              <a:alpha val="82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sp>
        <p:nvSpPr>
          <p:cNvPr id="9" name="Rectangle 8"/>
          <p:cNvSpPr/>
          <p:nvPr/>
        </p:nvSpPr>
        <p:spPr>
          <a:xfrm>
            <a:off x="10167582" y="3889612"/>
            <a:ext cx="1064525" cy="436728"/>
          </a:xfrm>
          <a:prstGeom prst="rect">
            <a:avLst/>
          </a:prstGeom>
          <a:solidFill>
            <a:schemeClr val="bg1">
              <a:alpha val="82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sp>
        <p:nvSpPr>
          <p:cNvPr id="10" name="Rectangle 9"/>
          <p:cNvSpPr/>
          <p:nvPr/>
        </p:nvSpPr>
        <p:spPr>
          <a:xfrm>
            <a:off x="11368585" y="2224585"/>
            <a:ext cx="685302" cy="136478"/>
          </a:xfrm>
          <a:prstGeom prst="rect">
            <a:avLst/>
          </a:prstGeom>
          <a:solidFill>
            <a:schemeClr val="bg1">
              <a:alpha val="82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sp>
        <p:nvSpPr>
          <p:cNvPr id="6" name="Rectangle 5"/>
          <p:cNvSpPr/>
          <p:nvPr/>
        </p:nvSpPr>
        <p:spPr>
          <a:xfrm>
            <a:off x="9601200" y="3597891"/>
            <a:ext cx="1447800" cy="472743"/>
          </a:xfrm>
          <a:prstGeom prst="rect">
            <a:avLst/>
          </a:prstGeom>
          <a:solidFill>
            <a:schemeClr val="bg1">
              <a:alpha val="82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sp>
        <p:nvSpPr>
          <p:cNvPr id="11" name="Rectangle 10"/>
          <p:cNvSpPr/>
          <p:nvPr/>
        </p:nvSpPr>
        <p:spPr>
          <a:xfrm>
            <a:off x="9601200" y="4414846"/>
            <a:ext cx="1447800" cy="472743"/>
          </a:xfrm>
          <a:prstGeom prst="rect">
            <a:avLst/>
          </a:prstGeom>
          <a:solidFill>
            <a:schemeClr val="bg1">
              <a:alpha val="82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19075" y="1502391"/>
            <a:ext cx="5581650" cy="4191000"/>
          </a:xfrm>
          <a:prstGeom prst="rect">
            <a:avLst/>
          </a:prstGeom>
        </p:spPr>
      </p:pic>
      <p:pic>
        <p:nvPicPr>
          <p:cNvPr id="7" name="Picture 6"/>
          <p:cNvPicPr>
            <a:picLocks noChangeAspect="1"/>
          </p:cNvPicPr>
          <p:nvPr/>
        </p:nvPicPr>
        <p:blipFill>
          <a:blip r:embed="rId4"/>
          <a:stretch>
            <a:fillRect/>
          </a:stretch>
        </p:blipFill>
        <p:spPr>
          <a:xfrm>
            <a:off x="6075611" y="1521441"/>
            <a:ext cx="5581650" cy="4152900"/>
          </a:xfrm>
          <a:prstGeom prst="rect">
            <a:avLst/>
          </a:prstGeom>
        </p:spPr>
      </p:pic>
    </p:spTree>
    <p:extLst>
      <p:ext uri="{BB962C8B-B14F-4D97-AF65-F5344CB8AC3E}">
        <p14:creationId xmlns:p14="http://schemas.microsoft.com/office/powerpoint/2010/main" val="3816466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3E460A6-F70A-0943-9A7C-A172670A3C22}"/>
              </a:ext>
            </a:extLst>
          </p:cNvPr>
          <p:cNvSpPr>
            <a:spLocks noGrp="1"/>
          </p:cNvSpPr>
          <p:nvPr>
            <p:ph type="body" sz="quarter" idx="20"/>
          </p:nvPr>
        </p:nvSpPr>
        <p:spPr/>
        <p:txBody>
          <a:bodyPr/>
          <a:lstStyle/>
          <a:p>
            <a:r>
              <a:rPr lang="en-US" dirty="0"/>
              <a:t>Verify Service Selection</a:t>
            </a:r>
          </a:p>
        </p:txBody>
      </p:sp>
      <p:pic>
        <p:nvPicPr>
          <p:cNvPr id="20" name="Picture 19"/>
          <p:cNvPicPr>
            <a:picLocks noChangeAspect="1"/>
          </p:cNvPicPr>
          <p:nvPr/>
        </p:nvPicPr>
        <p:blipFill>
          <a:blip r:embed="rId3"/>
          <a:stretch>
            <a:fillRect/>
          </a:stretch>
        </p:blipFill>
        <p:spPr>
          <a:xfrm>
            <a:off x="2083005" y="2127464"/>
            <a:ext cx="243941" cy="257880"/>
          </a:xfrm>
          <a:prstGeom prst="rect">
            <a:avLst/>
          </a:prstGeom>
        </p:spPr>
      </p:pic>
      <p:sp>
        <p:nvSpPr>
          <p:cNvPr id="2" name="Rectangle 1"/>
          <p:cNvSpPr/>
          <p:nvPr/>
        </p:nvSpPr>
        <p:spPr>
          <a:xfrm>
            <a:off x="5227077" y="3870254"/>
            <a:ext cx="1570672" cy="944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1" name="Rectangle 10"/>
          <p:cNvSpPr/>
          <p:nvPr/>
        </p:nvSpPr>
        <p:spPr>
          <a:xfrm>
            <a:off x="1524001" y="1457089"/>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3" name="Rectangle 12"/>
          <p:cNvSpPr/>
          <p:nvPr/>
        </p:nvSpPr>
        <p:spPr>
          <a:xfrm>
            <a:off x="9211770" y="1432752"/>
            <a:ext cx="1551481" cy="2253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7" name="Rectangle 6">
            <a:extLst>
              <a:ext uri="{FF2B5EF4-FFF2-40B4-BE49-F238E27FC236}">
                <a16:creationId xmlns="" xmlns:a16="http://schemas.microsoft.com/office/drawing/2014/main" id="{F2C3DE13-A7D6-844D-9186-7432578B2E80}"/>
              </a:ext>
            </a:extLst>
          </p:cNvPr>
          <p:cNvSpPr/>
          <p:nvPr/>
        </p:nvSpPr>
        <p:spPr>
          <a:xfrm>
            <a:off x="4785623" y="1765087"/>
            <a:ext cx="6096000" cy="1323439"/>
          </a:xfrm>
          <a:prstGeom prst="rect">
            <a:avLst/>
          </a:prstGeom>
        </p:spPr>
        <p:txBody>
          <a:bodyPr>
            <a:spAutoFit/>
          </a:bodyPr>
          <a:lstStyle/>
          <a:p>
            <a:pPr marL="285750" indent="-285750" eaLnBrk="1" fontAlgn="auto" hangingPunct="1">
              <a:spcBef>
                <a:spcPts val="0"/>
              </a:spcBef>
              <a:spcAft>
                <a:spcPts val="0"/>
              </a:spcAft>
              <a:buClr>
                <a:srgbClr val="002855"/>
              </a:buClr>
              <a:buFont typeface="Arial" panose="020B0604020202020204" pitchFamily="34" charset="0"/>
              <a:buChar char="•"/>
            </a:pP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Verify requested service &amp; diagnosis</a:t>
            </a:r>
          </a:p>
          <a:p>
            <a:pPr marL="285750" indent="-285750" eaLnBrk="1" fontAlgn="auto" hangingPunct="1">
              <a:spcBef>
                <a:spcPts val="0"/>
              </a:spcBef>
              <a:spcAft>
                <a:spcPts val="0"/>
              </a:spcAft>
              <a:buClr>
                <a:srgbClr val="002855"/>
              </a:buClr>
              <a:buFont typeface="Arial" panose="020B0604020202020204" pitchFamily="34" charset="0"/>
              <a:buChar char="•"/>
            </a:pP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Edit any information if needed by selecting </a:t>
            </a:r>
            <a:r>
              <a:rPr lang="en-US" sz="1600" b="1" dirty="0" smtClean="0">
                <a:solidFill>
                  <a:schemeClr val="tx1">
                    <a:lumMod val="75000"/>
                    <a:lumOff val="25000"/>
                  </a:schemeClr>
                </a:solidFill>
                <a:latin typeface="Arial"/>
                <a:ea typeface="Segoe UI" panose="020B0502040204020203" pitchFamily="34" charset="0"/>
                <a:cs typeface="Segoe UI" panose="020B0502040204020203" pitchFamily="34" charset="0"/>
              </a:rPr>
              <a:t>Change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P</a:t>
            </a:r>
            <a:r>
              <a:rPr lang="en-US" sz="1600" b="1" dirty="0" smtClean="0">
                <a:solidFill>
                  <a:schemeClr val="tx1">
                    <a:lumMod val="75000"/>
                    <a:lumOff val="25000"/>
                  </a:schemeClr>
                </a:solidFill>
                <a:latin typeface="Arial"/>
                <a:ea typeface="Segoe UI" panose="020B0502040204020203" pitchFamily="34" charset="0"/>
                <a:cs typeface="Segoe UI" panose="020B0502040204020203" pitchFamily="34" charset="0"/>
              </a:rPr>
              <a:t>rocedure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or </a:t>
            </a:r>
            <a:r>
              <a:rPr lang="en-US" sz="1600" b="1" dirty="0" smtClean="0">
                <a:solidFill>
                  <a:schemeClr val="tx1">
                    <a:lumMod val="75000"/>
                    <a:lumOff val="25000"/>
                  </a:schemeClr>
                </a:solidFill>
                <a:latin typeface="Arial"/>
                <a:ea typeface="Segoe UI" panose="020B0502040204020203" pitchFamily="34" charset="0"/>
                <a:cs typeface="Segoe UI" panose="020B0502040204020203" pitchFamily="34" charset="0"/>
              </a:rPr>
              <a:t>Primary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D</a:t>
            </a:r>
            <a:r>
              <a:rPr lang="en-US" sz="1600" b="1" dirty="0" smtClean="0">
                <a:solidFill>
                  <a:schemeClr val="tx1">
                    <a:lumMod val="75000"/>
                    <a:lumOff val="25000"/>
                  </a:schemeClr>
                </a:solidFill>
                <a:latin typeface="Arial"/>
                <a:ea typeface="Segoe UI" panose="020B0502040204020203" pitchFamily="34" charset="0"/>
                <a:cs typeface="Segoe UI" panose="020B0502040204020203" pitchFamily="34" charset="0"/>
              </a:rPr>
              <a:t>iagnosis</a:t>
            </a:r>
            <a:endPar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endParaRPr>
          </a:p>
          <a:p>
            <a:pPr marL="285750" indent="-285750" eaLnBrk="1" fontAlgn="auto" hangingPunct="1">
              <a:spcBef>
                <a:spcPts val="0"/>
              </a:spcBef>
              <a:spcAft>
                <a:spcPts val="0"/>
              </a:spcAft>
              <a:buClr>
                <a:srgbClr val="002855"/>
              </a:buClr>
              <a:buFont typeface="Arial" panose="020B0604020202020204" pitchFamily="34" charset="0"/>
              <a:buChar char="•"/>
            </a:pP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Click </a:t>
            </a:r>
            <a:r>
              <a:rPr lang="en-US" sz="1600" b="1" dirty="0">
                <a:solidFill>
                  <a:schemeClr val="accent6"/>
                </a:solidFill>
                <a:latin typeface="Arial"/>
                <a:ea typeface="Segoe UI" panose="020B0502040204020203" pitchFamily="34" charset="0"/>
                <a:cs typeface="Segoe UI" panose="020B0502040204020203" pitchFamily="34" charset="0"/>
              </a:rPr>
              <a:t>continue</a:t>
            </a:r>
            <a:r>
              <a:rPr lang="en-US" sz="1600" b="1" dirty="0">
                <a:solidFill>
                  <a:srgbClr val="34657F"/>
                </a:solidFill>
                <a:latin typeface="Arial"/>
                <a:ea typeface="Segoe UI" panose="020B0502040204020203" pitchFamily="34" charset="0"/>
                <a:cs typeface="Segoe UI" panose="020B0502040204020203" pitchFamily="34" charset="0"/>
              </a:rPr>
              <a:t>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to confirm your selection</a:t>
            </a:r>
          </a:p>
          <a:p>
            <a:pPr algn="ctr" eaLnBrk="1" fontAlgn="auto" hangingPunct="1">
              <a:spcBef>
                <a:spcPts val="0"/>
              </a:spcBef>
              <a:spcAft>
                <a:spcPts val="0"/>
              </a:spcAft>
            </a:pPr>
            <a:endParaRPr lang="en-US" sz="1600" dirty="0">
              <a:solidFill>
                <a:srgbClr val="000000"/>
              </a:solidFill>
              <a:latin typeface="Arial"/>
            </a:endParaRPr>
          </a:p>
        </p:txBody>
      </p:sp>
      <p:pic>
        <p:nvPicPr>
          <p:cNvPr id="4" name="Picture 3"/>
          <p:cNvPicPr>
            <a:picLocks noChangeAspect="1"/>
          </p:cNvPicPr>
          <p:nvPr/>
        </p:nvPicPr>
        <p:blipFill>
          <a:blip r:embed="rId4"/>
          <a:stretch>
            <a:fillRect/>
          </a:stretch>
        </p:blipFill>
        <p:spPr>
          <a:xfrm>
            <a:off x="408251" y="1545408"/>
            <a:ext cx="3775192" cy="2912291"/>
          </a:xfrm>
          <a:prstGeom prst="rect">
            <a:avLst/>
          </a:prstGeom>
          <a:ln>
            <a:solidFill>
              <a:schemeClr val="bg1">
                <a:lumMod val="75000"/>
              </a:schemeClr>
            </a:solidFill>
          </a:ln>
        </p:spPr>
      </p:pic>
    </p:spTree>
    <p:extLst>
      <p:ext uri="{BB962C8B-B14F-4D97-AF65-F5344CB8AC3E}">
        <p14:creationId xmlns:p14="http://schemas.microsoft.com/office/powerpoint/2010/main" val="2496250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 xmlns:a16="http://schemas.microsoft.com/office/drawing/2014/main" id="{B1974B91-5FD4-FE4F-A569-491FBDE9A603}"/>
              </a:ext>
            </a:extLst>
          </p:cNvPr>
          <p:cNvSpPr>
            <a:spLocks noGrp="1"/>
          </p:cNvSpPr>
          <p:nvPr>
            <p:ph type="body" sz="quarter" idx="20"/>
          </p:nvPr>
        </p:nvSpPr>
        <p:spPr/>
        <p:txBody>
          <a:bodyPr/>
          <a:lstStyle/>
          <a:p>
            <a:r>
              <a:rPr lang="en-US" dirty="0"/>
              <a:t>Site Selection</a:t>
            </a:r>
          </a:p>
        </p:txBody>
      </p:sp>
      <p:sp>
        <p:nvSpPr>
          <p:cNvPr id="58" name="TextBox 57"/>
          <p:cNvSpPr txBox="1"/>
          <p:nvPr/>
        </p:nvSpPr>
        <p:spPr>
          <a:xfrm>
            <a:off x="444581" y="5331960"/>
            <a:ext cx="8008621" cy="615553"/>
          </a:xfrm>
          <a:prstGeom prst="rect">
            <a:avLst/>
          </a:prstGeom>
          <a:noFill/>
        </p:spPr>
        <p:txBody>
          <a:bodyPr wrap="square" rtlCol="0">
            <a:spAutoFit/>
          </a:bodyPr>
          <a:lstStyle/>
          <a:p>
            <a:pPr marL="285750" indent="-285750" eaLnBrk="1" fontAlgn="auto" hangingPunct="1">
              <a:spcBef>
                <a:spcPts val="0"/>
              </a:spcBef>
              <a:spcAft>
                <a:spcPts val="0"/>
              </a:spcAft>
              <a:buClr>
                <a:schemeClr val="accent1"/>
              </a:buClr>
              <a:buFont typeface="Arial" panose="020B0604020202020204" pitchFamily="34" charset="0"/>
              <a:buChar char="•"/>
            </a:pP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Select the </a:t>
            </a:r>
            <a:r>
              <a:rPr lang="en-US" sz="1600" b="1" dirty="0">
                <a:solidFill>
                  <a:schemeClr val="accent6"/>
                </a:solidFill>
                <a:latin typeface="Arial"/>
                <a:ea typeface="Segoe UI" panose="020B0502040204020203" pitchFamily="34" charset="0"/>
                <a:cs typeface="Segoe UI" panose="020B0502040204020203" pitchFamily="34" charset="0"/>
              </a:rPr>
              <a:t>specific site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where the testing/treatment will be performed. </a:t>
            </a:r>
            <a:endParaRPr lang="en-US" sz="1600" b="1" u="sng" dirty="0">
              <a:solidFill>
                <a:schemeClr val="tx1">
                  <a:lumMod val="75000"/>
                  <a:lumOff val="25000"/>
                </a:schemeClr>
              </a:solidFill>
              <a:latin typeface="Arial"/>
              <a:ea typeface="Segoe UI" panose="020B0502040204020203" pitchFamily="34" charset="0"/>
              <a:cs typeface="Segoe UI" panose="020B0502040204020203" pitchFamily="34" charset="0"/>
            </a:endParaRPr>
          </a:p>
          <a:p>
            <a:pPr marL="285750" indent="-285750" eaLnBrk="1" fontAlgn="auto" hangingPunct="1">
              <a:spcBef>
                <a:spcPts val="0"/>
              </a:spcBef>
              <a:spcAft>
                <a:spcPts val="0"/>
              </a:spcAft>
              <a:buClr>
                <a:schemeClr val="accent1"/>
              </a:buClr>
              <a:buFont typeface="Arial" panose="020B0604020202020204" pitchFamily="34" charset="0"/>
              <a:buChar char="•"/>
            </a:pPr>
            <a:endParaRPr lang="en-US" dirty="0">
              <a:solidFill>
                <a:srgbClr val="000000"/>
              </a:solidFill>
              <a:latin typeface="Arial"/>
            </a:endParaRPr>
          </a:p>
        </p:txBody>
      </p:sp>
      <p:sp>
        <p:nvSpPr>
          <p:cNvPr id="4" name="Rectangle 3"/>
          <p:cNvSpPr/>
          <p:nvPr/>
        </p:nvSpPr>
        <p:spPr>
          <a:xfrm>
            <a:off x="4537708" y="3458532"/>
            <a:ext cx="1259843" cy="50513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2" name="Picture 1"/>
          <p:cNvPicPr>
            <a:picLocks noChangeAspect="1"/>
          </p:cNvPicPr>
          <p:nvPr/>
        </p:nvPicPr>
        <p:blipFill>
          <a:blip r:embed="rId3"/>
          <a:stretch>
            <a:fillRect/>
          </a:stretch>
        </p:blipFill>
        <p:spPr>
          <a:xfrm>
            <a:off x="444581" y="2397070"/>
            <a:ext cx="11450650" cy="2524553"/>
          </a:xfrm>
          <a:prstGeom prst="rect">
            <a:avLst/>
          </a:prstGeom>
          <a:ln>
            <a:solidFill>
              <a:schemeClr val="bg1">
                <a:lumMod val="75000"/>
              </a:schemeClr>
            </a:solidFill>
          </a:ln>
        </p:spPr>
      </p:pic>
      <p:sp>
        <p:nvSpPr>
          <p:cNvPr id="3" name="TextBox 2"/>
          <p:cNvSpPr txBox="1"/>
          <p:nvPr/>
        </p:nvSpPr>
        <p:spPr>
          <a:xfrm>
            <a:off x="444581" y="1401958"/>
            <a:ext cx="11450650" cy="584775"/>
          </a:xfrm>
          <a:prstGeom prst="rect">
            <a:avLst/>
          </a:prstGeom>
          <a:noFill/>
        </p:spPr>
        <p:txBody>
          <a:bodyPr wrap="square" rtlCol="0">
            <a:spAutoFit/>
          </a:bodyPr>
          <a:lstStyle/>
          <a:p>
            <a:r>
              <a:rPr lang="en-US" sz="1600" dirty="0">
                <a:solidFill>
                  <a:schemeClr val="tx1">
                    <a:lumMod val="75000"/>
                    <a:lumOff val="25000"/>
                  </a:schemeClr>
                </a:solidFill>
              </a:rPr>
              <a:t>Start by searching NPI or TIN for the site </a:t>
            </a:r>
            <a:r>
              <a:rPr lang="en-US" sz="1600" dirty="0" smtClean="0">
                <a:solidFill>
                  <a:schemeClr val="tx1">
                    <a:lumMod val="75000"/>
                    <a:lumOff val="25000"/>
                  </a:schemeClr>
                </a:solidFill>
              </a:rPr>
              <a:t>where </a:t>
            </a:r>
            <a:r>
              <a:rPr lang="en-US" sz="1600" dirty="0">
                <a:solidFill>
                  <a:schemeClr val="tx1">
                    <a:lumMod val="75000"/>
                    <a:lumOff val="25000"/>
                  </a:schemeClr>
                </a:solidFill>
              </a:rPr>
              <a:t>the procedure will be performed. You can search by any fields listed. Searching with NPI, </a:t>
            </a:r>
            <a:r>
              <a:rPr lang="en-US" sz="1600" dirty="0" smtClean="0">
                <a:solidFill>
                  <a:schemeClr val="tx1">
                    <a:lumMod val="75000"/>
                    <a:lumOff val="25000"/>
                  </a:schemeClr>
                </a:solidFill>
              </a:rPr>
              <a:t>TIN, </a:t>
            </a:r>
            <a:r>
              <a:rPr lang="en-US" sz="1600" dirty="0">
                <a:solidFill>
                  <a:schemeClr val="tx1">
                    <a:lumMod val="75000"/>
                    <a:lumOff val="25000"/>
                  </a:schemeClr>
                </a:solidFill>
              </a:rPr>
              <a:t>and zip code is the most efficient. </a:t>
            </a:r>
          </a:p>
        </p:txBody>
      </p:sp>
    </p:spTree>
    <p:extLst>
      <p:ext uri="{BB962C8B-B14F-4D97-AF65-F5344CB8AC3E}">
        <p14:creationId xmlns:p14="http://schemas.microsoft.com/office/powerpoint/2010/main" val="3198874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FEC98132-C765-1D47-8744-45ED31006BA4}"/>
              </a:ext>
            </a:extLst>
          </p:cNvPr>
          <p:cNvSpPr>
            <a:spLocks noGrp="1"/>
          </p:cNvSpPr>
          <p:nvPr>
            <p:ph type="body" sz="quarter" idx="20"/>
          </p:nvPr>
        </p:nvSpPr>
        <p:spPr/>
        <p:txBody>
          <a:bodyPr/>
          <a:lstStyle/>
          <a:p>
            <a:r>
              <a:rPr lang="en-US" dirty="0"/>
              <a:t>Clinical Certification</a:t>
            </a:r>
          </a:p>
        </p:txBody>
      </p:sp>
      <p:pic>
        <p:nvPicPr>
          <p:cNvPr id="20" name="Picture 19"/>
          <p:cNvPicPr>
            <a:picLocks noChangeAspect="1"/>
          </p:cNvPicPr>
          <p:nvPr/>
        </p:nvPicPr>
        <p:blipFill>
          <a:blip r:embed="rId3"/>
          <a:stretch>
            <a:fillRect/>
          </a:stretch>
        </p:blipFill>
        <p:spPr>
          <a:xfrm>
            <a:off x="2083005" y="2127464"/>
            <a:ext cx="243941" cy="257880"/>
          </a:xfrm>
          <a:prstGeom prst="rect">
            <a:avLst/>
          </a:prstGeom>
        </p:spPr>
      </p:pic>
      <p:sp>
        <p:nvSpPr>
          <p:cNvPr id="22" name="TextBox 21"/>
          <p:cNvSpPr txBox="1"/>
          <p:nvPr/>
        </p:nvSpPr>
        <p:spPr>
          <a:xfrm>
            <a:off x="339669" y="4776053"/>
            <a:ext cx="8008621" cy="1107996"/>
          </a:xfrm>
          <a:prstGeom prst="rect">
            <a:avLst/>
          </a:prstGeom>
          <a:noFill/>
        </p:spPr>
        <p:txBody>
          <a:bodyPr wrap="square" rtlCol="0">
            <a:spAutoFit/>
          </a:bodyPr>
          <a:lstStyle/>
          <a:p>
            <a:pPr marL="285750" indent="-285750" eaLnBrk="1" fontAlgn="auto" hangingPunct="1">
              <a:spcBef>
                <a:spcPts val="0"/>
              </a:spcBef>
              <a:spcAft>
                <a:spcPts val="0"/>
              </a:spcAft>
              <a:buClr>
                <a:srgbClr val="002855"/>
              </a:buClr>
              <a:buFont typeface="Arial" panose="020B0604020202020204" pitchFamily="34" charset="0"/>
              <a:buChar char="•"/>
            </a:pP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Verify </a:t>
            </a:r>
            <a:r>
              <a:rPr lang="en-US" sz="1600" b="1" dirty="0" smtClean="0">
                <a:solidFill>
                  <a:schemeClr val="tx1">
                    <a:lumMod val="75000"/>
                    <a:lumOff val="25000"/>
                  </a:schemeClr>
                </a:solidFill>
                <a:latin typeface="Arial"/>
                <a:ea typeface="Segoe UI" panose="020B0502040204020203" pitchFamily="34" charset="0"/>
                <a:cs typeface="Segoe UI" panose="020B0502040204020203" pitchFamily="34" charset="0"/>
              </a:rPr>
              <a:t>that all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information </a:t>
            </a:r>
            <a:r>
              <a:rPr lang="en-US" sz="1600" b="1" dirty="0" smtClean="0">
                <a:solidFill>
                  <a:schemeClr val="tx1">
                    <a:lumMod val="75000"/>
                    <a:lumOff val="25000"/>
                  </a:schemeClr>
                </a:solidFill>
                <a:latin typeface="Arial"/>
                <a:ea typeface="Segoe UI" panose="020B0502040204020203" pitchFamily="34" charset="0"/>
                <a:cs typeface="Segoe UI" panose="020B0502040204020203" pitchFamily="34" charset="0"/>
              </a:rPr>
              <a:t>is entered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and make any changes needed</a:t>
            </a:r>
          </a:p>
          <a:p>
            <a:pPr eaLnBrk="1" fontAlgn="auto" hangingPunct="1">
              <a:spcBef>
                <a:spcPts val="0"/>
              </a:spcBef>
              <a:spcAft>
                <a:spcPts val="0"/>
              </a:spcAft>
              <a:buClr>
                <a:srgbClr val="002855"/>
              </a:buClr>
            </a:pPr>
            <a:endParaRPr lang="en-US" sz="1600" b="1" dirty="0">
              <a:solidFill>
                <a:srgbClr val="7F7F7F"/>
              </a:solidFill>
              <a:latin typeface="Arial"/>
              <a:ea typeface="Segoe UI" panose="020B0502040204020203" pitchFamily="34" charset="0"/>
              <a:cs typeface="Segoe UI" panose="020B0502040204020203" pitchFamily="34" charset="0"/>
            </a:endParaRPr>
          </a:p>
          <a:p>
            <a:pPr marL="285750" indent="-285750" eaLnBrk="1" fontAlgn="auto" hangingPunct="1">
              <a:spcBef>
                <a:spcPts val="0"/>
              </a:spcBef>
              <a:spcAft>
                <a:spcPts val="0"/>
              </a:spcAft>
              <a:buClr>
                <a:srgbClr val="002855"/>
              </a:buClr>
              <a:buFont typeface="Arial" panose="020B0604020202020204" pitchFamily="34" charset="0"/>
              <a:buChar char="•"/>
            </a:pPr>
            <a:r>
              <a:rPr lang="en-US" sz="1600" b="1" u="sng" dirty="0">
                <a:solidFill>
                  <a:schemeClr val="accent6"/>
                </a:solidFill>
                <a:latin typeface="Arial"/>
                <a:ea typeface="Segoe UI" panose="020B0502040204020203" pitchFamily="34" charset="0"/>
                <a:cs typeface="Segoe UI" panose="020B0502040204020203" pitchFamily="34" charset="0"/>
              </a:rPr>
              <a:t>You will not have the opportunity to make changes after this point</a:t>
            </a:r>
          </a:p>
          <a:p>
            <a:pPr algn="ctr" eaLnBrk="1" fontAlgn="auto" hangingPunct="1">
              <a:spcBef>
                <a:spcPts val="0"/>
              </a:spcBef>
              <a:spcAft>
                <a:spcPts val="0"/>
              </a:spcAft>
            </a:pPr>
            <a:endParaRPr lang="en-US" dirty="0">
              <a:solidFill>
                <a:srgbClr val="000000"/>
              </a:solidFill>
              <a:latin typeface="Arial"/>
            </a:endParaRPr>
          </a:p>
        </p:txBody>
      </p:sp>
      <p:sp>
        <p:nvSpPr>
          <p:cNvPr id="14" name="Rectangle 13"/>
          <p:cNvSpPr/>
          <p:nvPr/>
        </p:nvSpPr>
        <p:spPr>
          <a:xfrm>
            <a:off x="1566356" y="1430453"/>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2" name="Picture 1"/>
          <p:cNvPicPr>
            <a:picLocks noChangeAspect="1"/>
          </p:cNvPicPr>
          <p:nvPr/>
        </p:nvPicPr>
        <p:blipFill>
          <a:blip r:embed="rId4"/>
          <a:stretch>
            <a:fillRect/>
          </a:stretch>
        </p:blipFill>
        <p:spPr>
          <a:xfrm>
            <a:off x="423149" y="1399286"/>
            <a:ext cx="7841660" cy="2949196"/>
          </a:xfrm>
          <a:prstGeom prst="rect">
            <a:avLst/>
          </a:prstGeom>
          <a:ln>
            <a:solidFill>
              <a:schemeClr val="bg1">
                <a:lumMod val="85000"/>
              </a:schemeClr>
            </a:solidFill>
          </a:ln>
        </p:spPr>
      </p:pic>
    </p:spTree>
    <p:extLst>
      <p:ext uri="{BB962C8B-B14F-4D97-AF65-F5344CB8AC3E}">
        <p14:creationId xmlns:p14="http://schemas.microsoft.com/office/powerpoint/2010/main" val="2720507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2B216607-D7EA-3946-A2DC-AF35A589D906}"/>
              </a:ext>
            </a:extLst>
          </p:cNvPr>
          <p:cNvSpPr>
            <a:spLocks noGrp="1"/>
          </p:cNvSpPr>
          <p:nvPr>
            <p:ph sz="half" idx="21"/>
          </p:nvPr>
        </p:nvSpPr>
        <p:spPr>
          <a:xfrm flipH="1">
            <a:off x="339669" y="1519424"/>
            <a:ext cx="5845978" cy="4344742"/>
          </a:xfrm>
        </p:spPr>
        <p:txBody>
          <a:bodyPr/>
          <a:lstStyle/>
          <a:p>
            <a:pPr marL="285750" indent="-285750">
              <a:buFont typeface="Arial" panose="020B0604020202020204" pitchFamily="34" charset="0"/>
              <a:buChar char="•"/>
            </a:pPr>
            <a:r>
              <a:rPr lang="en-US" dirty="0"/>
              <a:t>If your request is </a:t>
            </a:r>
            <a:r>
              <a:rPr lang="en-US" dirty="0">
                <a:solidFill>
                  <a:schemeClr val="accent6"/>
                </a:solidFill>
              </a:rPr>
              <a:t>urgent</a:t>
            </a:r>
            <a:r>
              <a:rPr lang="en-US" dirty="0"/>
              <a:t> select </a:t>
            </a:r>
            <a:r>
              <a:rPr lang="en-US" b="1" dirty="0">
                <a:solidFill>
                  <a:schemeClr val="accent6"/>
                </a:solidFill>
              </a:rPr>
              <a:t>No</a:t>
            </a:r>
          </a:p>
          <a:p>
            <a:pPr marL="285750" indent="-285750">
              <a:buFont typeface="Arial" panose="020B0604020202020204" pitchFamily="34" charset="0"/>
              <a:buChar char="•"/>
            </a:pPr>
            <a:r>
              <a:rPr lang="en-US" dirty="0"/>
              <a:t>When a request is submitted as </a:t>
            </a:r>
            <a:r>
              <a:rPr lang="en-US" dirty="0" smtClean="0"/>
              <a:t>Urgent, </a:t>
            </a:r>
            <a:r>
              <a:rPr lang="en-US" dirty="0"/>
              <a:t>you will be </a:t>
            </a:r>
            <a:r>
              <a:rPr lang="en-US" u="sng" dirty="0">
                <a:solidFill>
                  <a:schemeClr val="accent6"/>
                </a:solidFill>
              </a:rPr>
              <a:t>required</a:t>
            </a:r>
            <a:r>
              <a:rPr lang="en-US" dirty="0"/>
              <a:t> to upload relevant clinical information </a:t>
            </a:r>
          </a:p>
          <a:p>
            <a:pPr marL="285750" indent="-285750">
              <a:buFont typeface="Arial" panose="020B0604020202020204" pitchFamily="34" charset="0"/>
              <a:buChar char="•"/>
            </a:pPr>
            <a:r>
              <a:rPr lang="en-US" dirty="0"/>
              <a:t>If the case is </a:t>
            </a:r>
            <a:r>
              <a:rPr lang="en-US" dirty="0">
                <a:solidFill>
                  <a:schemeClr val="accent6"/>
                </a:solidFill>
              </a:rPr>
              <a:t>standard</a:t>
            </a:r>
            <a:r>
              <a:rPr lang="en-US" dirty="0"/>
              <a:t> select </a:t>
            </a:r>
            <a:r>
              <a:rPr lang="en-US" b="1" dirty="0">
                <a:solidFill>
                  <a:schemeClr val="accent6"/>
                </a:solidFill>
              </a:rPr>
              <a:t>Yes</a:t>
            </a:r>
          </a:p>
          <a:p>
            <a:pPr marL="285750" indent="-285750">
              <a:buFont typeface="Arial" panose="020B0604020202020204" pitchFamily="34" charset="0"/>
              <a:buChar char="•"/>
            </a:pPr>
            <a:r>
              <a:rPr lang="en-US" dirty="0"/>
              <a:t>You can upload up to </a:t>
            </a:r>
            <a:r>
              <a:rPr lang="en-US" dirty="0">
                <a:solidFill>
                  <a:schemeClr val="accent6"/>
                </a:solidFill>
              </a:rPr>
              <a:t>FIVE document</a:t>
            </a:r>
            <a:r>
              <a:rPr lang="en-US" dirty="0"/>
              <a:t>s in .doc, .docx, or .pdf format</a:t>
            </a:r>
          </a:p>
          <a:p>
            <a:pPr marL="285750" indent="-285750">
              <a:buFont typeface="Arial" panose="020B0604020202020204" pitchFamily="34" charset="0"/>
              <a:buChar char="•"/>
            </a:pPr>
            <a:r>
              <a:rPr lang="en-US" dirty="0"/>
              <a:t>Your case will only be considered Urgent if there is a successful upload</a:t>
            </a:r>
          </a:p>
          <a:p>
            <a:pPr marL="285750" indent="-285750">
              <a:buFont typeface="Arial" panose="020B0604020202020204" pitchFamily="34" charset="0"/>
              <a:buChar char="•"/>
            </a:pPr>
            <a:endParaRPr lang="en-US" dirty="0"/>
          </a:p>
        </p:txBody>
      </p:sp>
      <p:sp>
        <p:nvSpPr>
          <p:cNvPr id="4" name="Text Placeholder 3">
            <a:extLst>
              <a:ext uri="{FF2B5EF4-FFF2-40B4-BE49-F238E27FC236}">
                <a16:creationId xmlns="" xmlns:a16="http://schemas.microsoft.com/office/drawing/2014/main" id="{DC57BDA3-02E9-C340-8314-B2DFDBAAD559}"/>
              </a:ext>
            </a:extLst>
          </p:cNvPr>
          <p:cNvSpPr>
            <a:spLocks noGrp="1"/>
          </p:cNvSpPr>
          <p:nvPr>
            <p:ph type="body" sz="quarter" idx="20"/>
          </p:nvPr>
        </p:nvSpPr>
        <p:spPr/>
        <p:txBody>
          <a:bodyPr/>
          <a:lstStyle/>
          <a:p>
            <a:r>
              <a:rPr lang="en-US" dirty="0"/>
              <a:t>Standard or Urgent Request?</a:t>
            </a:r>
          </a:p>
        </p:txBody>
      </p:sp>
      <p:pic>
        <p:nvPicPr>
          <p:cNvPr id="7" name="Picture 6"/>
          <p:cNvPicPr>
            <a:picLocks noChangeAspect="1"/>
          </p:cNvPicPr>
          <p:nvPr/>
        </p:nvPicPr>
        <p:blipFill>
          <a:blip r:embed="rId3"/>
          <a:stretch>
            <a:fillRect/>
          </a:stretch>
        </p:blipFill>
        <p:spPr>
          <a:xfrm>
            <a:off x="7073891" y="1795563"/>
            <a:ext cx="3670309" cy="1334658"/>
          </a:xfrm>
          <a:prstGeom prst="rect">
            <a:avLst/>
          </a:prstGeom>
          <a:ln>
            <a:solidFill>
              <a:schemeClr val="bg1">
                <a:lumMod val="85000"/>
              </a:schemeClr>
            </a:solidFill>
          </a:ln>
        </p:spPr>
      </p:pic>
    </p:spTree>
    <p:extLst>
      <p:ext uri="{BB962C8B-B14F-4D97-AF65-F5344CB8AC3E}">
        <p14:creationId xmlns:p14="http://schemas.microsoft.com/office/powerpoint/2010/main" val="2836123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 xmlns:a16="http://schemas.microsoft.com/office/drawing/2014/main" id="{1D9F61E9-CE82-984B-B905-7650F1114AA3}"/>
              </a:ext>
            </a:extLst>
          </p:cNvPr>
          <p:cNvSpPr>
            <a:spLocks noGrp="1"/>
          </p:cNvSpPr>
          <p:nvPr>
            <p:ph type="body" sz="quarter" idx="20"/>
          </p:nvPr>
        </p:nvSpPr>
        <p:spPr/>
        <p:txBody>
          <a:bodyPr/>
          <a:lstStyle/>
          <a:p>
            <a:r>
              <a:rPr lang="en-US" dirty="0"/>
              <a:t>Proceed to Clinical Information – Example of Questions</a:t>
            </a:r>
          </a:p>
        </p:txBody>
      </p:sp>
      <p:sp>
        <p:nvSpPr>
          <p:cNvPr id="10" name="TextBox 9"/>
          <p:cNvSpPr txBox="1"/>
          <p:nvPr/>
        </p:nvSpPr>
        <p:spPr>
          <a:xfrm>
            <a:off x="502321" y="4322297"/>
            <a:ext cx="5725416" cy="1569660"/>
          </a:xfrm>
          <a:prstGeom prst="rect">
            <a:avLst/>
          </a:prstGeom>
          <a:noFill/>
          <a:ln>
            <a:noFill/>
          </a:ln>
        </p:spPr>
        <p:txBody>
          <a:bodyPr wrap="square" rtlCol="0">
            <a:spAutoFit/>
          </a:bodyPr>
          <a:lstStyle/>
          <a:p>
            <a:pPr marL="285750" indent="-285750">
              <a:buClr>
                <a:srgbClr val="002855"/>
              </a:buClr>
              <a:buFont typeface="Arial" panose="020B0604020202020204" pitchFamily="34" charset="0"/>
              <a:buChar char="•"/>
            </a:pPr>
            <a:r>
              <a:rPr lang="en-US" sz="1600" b="1" dirty="0">
                <a:solidFill>
                  <a:schemeClr val="accent6"/>
                </a:solidFill>
                <a:latin typeface="Arial"/>
                <a:ea typeface="Segoe UI" panose="020B0502040204020203" pitchFamily="34" charset="0"/>
                <a:cs typeface="Segoe UI" panose="020B0502040204020203" pitchFamily="34" charset="0"/>
              </a:rPr>
              <a:t>Clinical Certification </a:t>
            </a:r>
            <a:r>
              <a:rPr lang="en-US" sz="1600" dirty="0">
                <a:solidFill>
                  <a:schemeClr val="tx1">
                    <a:lumMod val="75000"/>
                    <a:lumOff val="25000"/>
                  </a:schemeClr>
                </a:solidFill>
                <a:latin typeface="Arial"/>
                <a:ea typeface="Segoe UI" panose="020B0502040204020203" pitchFamily="34" charset="0"/>
                <a:cs typeface="Segoe UI" panose="020B0502040204020203" pitchFamily="34" charset="0"/>
              </a:rPr>
              <a:t>questions may populate based upon the information provided</a:t>
            </a:r>
          </a:p>
          <a:p>
            <a:pPr marL="285750" indent="-285750">
              <a:buClr>
                <a:srgbClr val="002855"/>
              </a:buClr>
              <a:buFont typeface="Arial" panose="020B0604020202020204" pitchFamily="34" charset="0"/>
              <a:buChar char="•"/>
            </a:pPr>
            <a:r>
              <a:rPr lang="en-US" sz="1600" dirty="0">
                <a:solidFill>
                  <a:schemeClr val="tx1">
                    <a:lumMod val="75000"/>
                    <a:lumOff val="25000"/>
                  </a:schemeClr>
                </a:solidFill>
                <a:latin typeface="Arial"/>
                <a:ea typeface="Segoe UI" panose="020B0502040204020203" pitchFamily="34" charset="0"/>
                <a:cs typeface="Segoe UI" panose="020B0502040204020203" pitchFamily="34" charset="0"/>
              </a:rPr>
              <a:t>You can save your request and finish later if needed</a:t>
            </a:r>
          </a:p>
          <a:p>
            <a:pPr marL="285750" indent="-285750">
              <a:buClr>
                <a:srgbClr val="002855"/>
              </a:buClr>
              <a:buFont typeface="Arial" panose="020B0604020202020204" pitchFamily="34" charset="0"/>
              <a:buChar char="•"/>
            </a:pPr>
            <a:r>
              <a:rPr lang="en-US" sz="1600" b="1" dirty="0">
                <a:solidFill>
                  <a:schemeClr val="accent6"/>
                </a:solidFill>
                <a:latin typeface="Arial"/>
                <a:ea typeface="Segoe UI" panose="020B0502040204020203" pitchFamily="34" charset="0"/>
                <a:cs typeface="Segoe UI" panose="020B0502040204020203" pitchFamily="34" charset="0"/>
              </a:rPr>
              <a:t>Note</a:t>
            </a:r>
            <a:r>
              <a:rPr lang="en-US" sz="1600" dirty="0">
                <a:solidFill>
                  <a:schemeClr val="accent6"/>
                </a:solidFill>
                <a:latin typeface="Arial"/>
                <a:ea typeface="Segoe UI" panose="020B0502040204020203" pitchFamily="34" charset="0"/>
                <a:cs typeface="Segoe UI" panose="020B0502040204020203" pitchFamily="34" charset="0"/>
              </a:rPr>
              <a:t>: </a:t>
            </a:r>
            <a:r>
              <a:rPr lang="en-US" sz="1600" dirty="0">
                <a:solidFill>
                  <a:schemeClr val="tx1">
                    <a:lumMod val="75000"/>
                    <a:lumOff val="25000"/>
                  </a:schemeClr>
                </a:solidFill>
                <a:latin typeface="Arial"/>
                <a:ea typeface="Segoe UI" panose="020B0502040204020203" pitchFamily="34" charset="0"/>
                <a:cs typeface="Segoe UI" panose="020B0502040204020203" pitchFamily="34" charset="0"/>
              </a:rPr>
              <a:t>You will have 2 business days to complete the case</a:t>
            </a:r>
          </a:p>
          <a:p>
            <a:pPr marL="285750" indent="-285750">
              <a:buClr>
                <a:srgbClr val="002855"/>
              </a:buClr>
              <a:buFont typeface="Arial" panose="020B0604020202020204" pitchFamily="34" charset="0"/>
              <a:buChar char="•"/>
            </a:pPr>
            <a:r>
              <a:rPr lang="en-US" sz="1600" dirty="0">
                <a:solidFill>
                  <a:schemeClr val="tx1">
                    <a:lumMod val="75000"/>
                    <a:lumOff val="25000"/>
                  </a:schemeClr>
                </a:solidFill>
                <a:latin typeface="Arial"/>
                <a:ea typeface="Segoe UI" panose="020B0502040204020203" pitchFamily="34" charset="0"/>
                <a:cs typeface="Segoe UI" panose="020B0502040204020203" pitchFamily="34" charset="0"/>
              </a:rPr>
              <a:t>When logged in, you can resume a saved request by going to Certification Requests in Progress</a:t>
            </a:r>
          </a:p>
        </p:txBody>
      </p:sp>
      <p:pic>
        <p:nvPicPr>
          <p:cNvPr id="4" name="Picture 3"/>
          <p:cNvPicPr>
            <a:picLocks noChangeAspect="1"/>
          </p:cNvPicPr>
          <p:nvPr/>
        </p:nvPicPr>
        <p:blipFill>
          <a:blip r:embed="rId3"/>
          <a:stretch>
            <a:fillRect/>
          </a:stretch>
        </p:blipFill>
        <p:spPr>
          <a:xfrm>
            <a:off x="403975" y="1382763"/>
            <a:ext cx="8542598" cy="1753529"/>
          </a:xfrm>
          <a:prstGeom prst="rect">
            <a:avLst/>
          </a:prstGeom>
          <a:ln>
            <a:solidFill>
              <a:schemeClr val="bg1">
                <a:lumMod val="75000"/>
              </a:schemeClr>
            </a:solidFill>
          </a:ln>
        </p:spPr>
      </p:pic>
      <p:pic>
        <p:nvPicPr>
          <p:cNvPr id="11" name="Picture 10"/>
          <p:cNvPicPr>
            <a:picLocks noChangeAspect="1"/>
          </p:cNvPicPr>
          <p:nvPr/>
        </p:nvPicPr>
        <p:blipFill>
          <a:blip r:embed="rId4"/>
          <a:stretch>
            <a:fillRect/>
          </a:stretch>
        </p:blipFill>
        <p:spPr>
          <a:xfrm>
            <a:off x="5766954" y="2512242"/>
            <a:ext cx="5983292" cy="1103170"/>
          </a:xfrm>
          <a:prstGeom prst="rect">
            <a:avLst/>
          </a:prstGeom>
          <a:ln>
            <a:solidFill>
              <a:schemeClr val="bg1">
                <a:lumMod val="75000"/>
              </a:schemeClr>
            </a:solidFill>
          </a:ln>
        </p:spPr>
      </p:pic>
      <p:pic>
        <p:nvPicPr>
          <p:cNvPr id="12" name="Picture 11"/>
          <p:cNvPicPr>
            <a:picLocks noChangeAspect="1"/>
          </p:cNvPicPr>
          <p:nvPr/>
        </p:nvPicPr>
        <p:blipFill>
          <a:blip r:embed="rId5"/>
          <a:stretch>
            <a:fillRect/>
          </a:stretch>
        </p:blipFill>
        <p:spPr>
          <a:xfrm>
            <a:off x="7055427" y="3458376"/>
            <a:ext cx="4435683" cy="2636119"/>
          </a:xfrm>
          <a:prstGeom prst="rect">
            <a:avLst/>
          </a:prstGeom>
          <a:ln>
            <a:solidFill>
              <a:schemeClr val="bg1">
                <a:lumMod val="75000"/>
              </a:schemeClr>
            </a:solidFill>
          </a:ln>
        </p:spPr>
      </p:pic>
    </p:spTree>
    <p:extLst>
      <p:ext uri="{BB962C8B-B14F-4D97-AF65-F5344CB8AC3E}">
        <p14:creationId xmlns:p14="http://schemas.microsoft.com/office/powerpoint/2010/main" val="2841973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0"/>
          </p:nvPr>
        </p:nvSpPr>
        <p:spPr>
          <a:xfrm>
            <a:off x="5067300" y="320015"/>
            <a:ext cx="6858000" cy="731520"/>
          </a:xfrm>
        </p:spPr>
        <p:txBody>
          <a:bodyPr/>
          <a:lstStyle/>
          <a:p>
            <a:r>
              <a:rPr lang="en-US" dirty="0"/>
              <a:t>Medical Benefits Management (MBM)</a:t>
            </a:r>
          </a:p>
        </p:txBody>
      </p:sp>
      <p:sp>
        <p:nvSpPr>
          <p:cNvPr id="4" name="Text Placeholder 3"/>
          <p:cNvSpPr>
            <a:spLocks noGrp="1"/>
          </p:cNvSpPr>
          <p:nvPr>
            <p:ph type="body" sz="quarter" idx="24"/>
          </p:nvPr>
        </p:nvSpPr>
        <p:spPr/>
        <p:txBody>
          <a:bodyPr/>
          <a:lstStyle/>
          <a:p>
            <a:r>
              <a:rPr lang="en-US" dirty="0"/>
              <a:t>Addressing the complexity of the healthcare system</a:t>
            </a:r>
          </a:p>
        </p:txBody>
      </p:sp>
      <p:sp>
        <p:nvSpPr>
          <p:cNvPr id="8" name="Oval 7"/>
          <p:cNvSpPr/>
          <p:nvPr/>
        </p:nvSpPr>
        <p:spPr>
          <a:xfrm>
            <a:off x="6208868" y="2207259"/>
            <a:ext cx="781051" cy="781051"/>
          </a:xfrm>
          <a:prstGeom prst="ellipse">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55857">
              <a:defRPr/>
            </a:pPr>
            <a:endParaRPr lang="en-US" sz="1620" dirty="0"/>
          </a:p>
        </p:txBody>
      </p:sp>
      <p:sp>
        <p:nvSpPr>
          <p:cNvPr id="9" name="TextBox 8"/>
          <p:cNvSpPr txBox="1"/>
          <p:nvPr/>
        </p:nvSpPr>
        <p:spPr>
          <a:xfrm>
            <a:off x="5875492" y="3114038"/>
            <a:ext cx="1411605" cy="646331"/>
          </a:xfrm>
          <a:prstGeom prst="rect">
            <a:avLst/>
          </a:prstGeom>
          <a:noFill/>
        </p:spPr>
        <p:txBody>
          <a:bodyPr>
            <a:spAutoFit/>
          </a:bodyPr>
          <a:lstStyle/>
          <a:p>
            <a:pPr algn="ctr" defTabSz="855857">
              <a:defRPr/>
            </a:pPr>
            <a:r>
              <a:rPr lang="en-US" sz="1200" dirty="0">
                <a:solidFill>
                  <a:schemeClr val="tx1">
                    <a:lumMod val="75000"/>
                    <a:lumOff val="25000"/>
                  </a:schemeClr>
                </a:solidFill>
                <a:latin typeface="Arial"/>
                <a:cs typeface="Arial"/>
              </a:rPr>
              <a:t>10 Comprehensive </a:t>
            </a:r>
          </a:p>
          <a:p>
            <a:pPr algn="ctr" defTabSz="855857">
              <a:defRPr/>
            </a:pPr>
            <a:r>
              <a:rPr lang="en-US" sz="1200" dirty="0">
                <a:solidFill>
                  <a:schemeClr val="tx1">
                    <a:lumMod val="75000"/>
                    <a:lumOff val="25000"/>
                  </a:schemeClr>
                </a:solidFill>
                <a:latin typeface="Arial"/>
                <a:cs typeface="Arial"/>
              </a:rPr>
              <a:t>solutions</a:t>
            </a:r>
          </a:p>
        </p:txBody>
      </p:sp>
      <p:grpSp>
        <p:nvGrpSpPr>
          <p:cNvPr id="10" name="Group 13"/>
          <p:cNvGrpSpPr>
            <a:grpSpLocks/>
          </p:cNvGrpSpPr>
          <p:nvPr/>
        </p:nvGrpSpPr>
        <p:grpSpPr bwMode="auto">
          <a:xfrm>
            <a:off x="9448181" y="2207259"/>
            <a:ext cx="781051" cy="781051"/>
            <a:chOff x="5139074" y="2568458"/>
            <a:chExt cx="650937" cy="650937"/>
          </a:xfrm>
        </p:grpSpPr>
        <p:sp>
          <p:nvSpPr>
            <p:cNvPr id="11" name="Oval 10"/>
            <p:cNvSpPr/>
            <p:nvPr/>
          </p:nvSpPr>
          <p:spPr>
            <a:xfrm>
              <a:off x="5139074" y="2568458"/>
              <a:ext cx="650937" cy="650937"/>
            </a:xfrm>
            <a:prstGeom prst="ellipse">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55857">
                <a:defRPr/>
              </a:pPr>
              <a:endParaRPr lang="en-US" sz="1620" dirty="0"/>
            </a:p>
          </p:txBody>
        </p:sp>
        <p:sp>
          <p:nvSpPr>
            <p:cNvPr id="12" name="Freeform 63"/>
            <p:cNvSpPr>
              <a:spLocks noEditPoints="1"/>
            </p:cNvSpPr>
            <p:nvPr/>
          </p:nvSpPr>
          <p:spPr bwMode="auto">
            <a:xfrm>
              <a:off x="5289900" y="2744688"/>
              <a:ext cx="349283" cy="298478"/>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rgbClr val="FFFFFF"/>
            </a:solidFill>
            <a:ln w="9525">
              <a:noFill/>
              <a:round/>
              <a:headEnd/>
              <a:tailEnd/>
            </a:ln>
          </p:spPr>
          <p:txBody>
            <a:bodyPr/>
            <a:lstStyle/>
            <a:p>
              <a:pPr defTabSz="855857">
                <a:defRPr/>
              </a:pPr>
              <a:endParaRPr lang="en-US" sz="1685" dirty="0"/>
            </a:p>
          </p:txBody>
        </p:sp>
      </p:grpSp>
      <p:sp>
        <p:nvSpPr>
          <p:cNvPr id="13" name="TextBox 12"/>
          <p:cNvSpPr txBox="1"/>
          <p:nvPr/>
        </p:nvSpPr>
        <p:spPr>
          <a:xfrm>
            <a:off x="9051941" y="3114040"/>
            <a:ext cx="1573531" cy="461665"/>
          </a:xfrm>
          <a:prstGeom prst="rect">
            <a:avLst/>
          </a:prstGeom>
          <a:noFill/>
        </p:spPr>
        <p:txBody>
          <a:bodyPr>
            <a:spAutoFit/>
          </a:bodyPr>
          <a:lstStyle/>
          <a:p>
            <a:pPr algn="ctr" defTabSz="855857">
              <a:defRPr/>
            </a:pPr>
            <a:r>
              <a:rPr lang="en-US" sz="1200" dirty="0">
                <a:solidFill>
                  <a:schemeClr val="tx1">
                    <a:lumMod val="75000"/>
                    <a:lumOff val="25000"/>
                  </a:schemeClr>
                </a:solidFill>
                <a:latin typeface="Arial"/>
                <a:cs typeface="Arial"/>
              </a:rPr>
              <a:t> Evidence-based </a:t>
            </a:r>
          </a:p>
          <a:p>
            <a:pPr algn="ctr" defTabSz="855857">
              <a:defRPr/>
            </a:pPr>
            <a:r>
              <a:rPr lang="en-US" sz="1200" dirty="0">
                <a:solidFill>
                  <a:schemeClr val="tx1">
                    <a:lumMod val="75000"/>
                    <a:lumOff val="25000"/>
                  </a:schemeClr>
                </a:solidFill>
                <a:latin typeface="Arial"/>
                <a:cs typeface="Arial"/>
              </a:rPr>
              <a:t>clinical guidelines</a:t>
            </a:r>
          </a:p>
        </p:txBody>
      </p:sp>
      <p:sp>
        <p:nvSpPr>
          <p:cNvPr id="14" name="Oval 13"/>
          <p:cNvSpPr/>
          <p:nvPr/>
        </p:nvSpPr>
        <p:spPr>
          <a:xfrm>
            <a:off x="6208868" y="4277787"/>
            <a:ext cx="781051" cy="781051"/>
          </a:xfrm>
          <a:prstGeom prst="ellipse">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55857">
              <a:defRPr/>
            </a:pPr>
            <a:endParaRPr lang="en-US" sz="1620" dirty="0"/>
          </a:p>
        </p:txBody>
      </p:sp>
      <p:sp>
        <p:nvSpPr>
          <p:cNvPr id="15" name="TextBox 14"/>
          <p:cNvSpPr txBox="1"/>
          <p:nvPr/>
        </p:nvSpPr>
        <p:spPr>
          <a:xfrm>
            <a:off x="5540213" y="5184569"/>
            <a:ext cx="2080260" cy="646331"/>
          </a:xfrm>
          <a:prstGeom prst="rect">
            <a:avLst/>
          </a:prstGeom>
          <a:noFill/>
        </p:spPr>
        <p:txBody>
          <a:bodyPr>
            <a:spAutoFit/>
          </a:bodyPr>
          <a:lstStyle/>
          <a:p>
            <a:pPr algn="ctr" defTabSz="855857">
              <a:defRPr/>
            </a:pPr>
            <a:r>
              <a:rPr lang="en-US" sz="1200" dirty="0">
                <a:solidFill>
                  <a:schemeClr val="tx1">
                    <a:lumMod val="75000"/>
                    <a:lumOff val="25000"/>
                  </a:schemeClr>
                </a:solidFill>
                <a:latin typeface="Arial"/>
                <a:cs typeface="Arial"/>
              </a:rPr>
              <a:t>5k</a:t>
            </a:r>
            <a:r>
              <a:rPr lang="en-US" sz="1200" baseline="30000" dirty="0">
                <a:solidFill>
                  <a:schemeClr val="tx1">
                    <a:lumMod val="75000"/>
                    <a:lumOff val="25000"/>
                  </a:schemeClr>
                </a:solidFill>
                <a:latin typeface="Arial"/>
                <a:cs typeface="Arial"/>
              </a:rPr>
              <a:t>+</a:t>
            </a:r>
            <a:r>
              <a:rPr lang="en-US" sz="1200" dirty="0">
                <a:solidFill>
                  <a:schemeClr val="tx1">
                    <a:lumMod val="75000"/>
                    <a:lumOff val="25000"/>
                  </a:schemeClr>
                </a:solidFill>
                <a:latin typeface="Arial"/>
                <a:cs typeface="Arial"/>
              </a:rPr>
              <a:t> </a:t>
            </a:r>
            <a:r>
              <a:rPr lang="en-US" sz="1200" dirty="0" smtClean="0">
                <a:solidFill>
                  <a:schemeClr val="tx1">
                    <a:lumMod val="75000"/>
                    <a:lumOff val="25000"/>
                  </a:schemeClr>
                </a:solidFill>
                <a:latin typeface="Arial"/>
                <a:cs typeface="Arial"/>
              </a:rPr>
              <a:t>employees, </a:t>
            </a:r>
            <a:endParaRPr lang="en-US" sz="1200" dirty="0">
              <a:solidFill>
                <a:schemeClr val="tx1">
                  <a:lumMod val="75000"/>
                  <a:lumOff val="25000"/>
                </a:schemeClr>
              </a:solidFill>
              <a:latin typeface="Arial"/>
              <a:cs typeface="Arial"/>
            </a:endParaRPr>
          </a:p>
          <a:p>
            <a:pPr algn="ctr" defTabSz="855857">
              <a:defRPr/>
            </a:pPr>
            <a:r>
              <a:rPr lang="en-US" sz="1200" dirty="0">
                <a:solidFill>
                  <a:schemeClr val="tx1">
                    <a:lumMod val="75000"/>
                    <a:lumOff val="25000"/>
                  </a:schemeClr>
                </a:solidFill>
                <a:latin typeface="Arial"/>
                <a:cs typeface="Arial"/>
              </a:rPr>
              <a:t>including </a:t>
            </a:r>
          </a:p>
          <a:p>
            <a:pPr algn="ctr" defTabSz="855857">
              <a:defRPr/>
            </a:pPr>
            <a:r>
              <a:rPr lang="en-US" sz="1200" b="1" dirty="0">
                <a:solidFill>
                  <a:schemeClr val="tx1">
                    <a:lumMod val="75000"/>
                    <a:lumOff val="25000"/>
                  </a:schemeClr>
                </a:solidFill>
                <a:latin typeface="Arial"/>
                <a:cs typeface="Arial"/>
              </a:rPr>
              <a:t>1k+ clinicians</a:t>
            </a:r>
          </a:p>
        </p:txBody>
      </p:sp>
      <p:sp>
        <p:nvSpPr>
          <p:cNvPr id="16" name="Oval 15"/>
          <p:cNvSpPr/>
          <p:nvPr/>
        </p:nvSpPr>
        <p:spPr>
          <a:xfrm>
            <a:off x="9448181" y="4277787"/>
            <a:ext cx="781051" cy="781051"/>
          </a:xfrm>
          <a:prstGeom prst="ellipse">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55857">
              <a:defRPr/>
            </a:pPr>
            <a:endParaRPr lang="en-US" sz="1620" dirty="0"/>
          </a:p>
        </p:txBody>
      </p:sp>
      <p:sp>
        <p:nvSpPr>
          <p:cNvPr id="17" name="TextBox 16"/>
          <p:cNvSpPr txBox="1"/>
          <p:nvPr/>
        </p:nvSpPr>
        <p:spPr>
          <a:xfrm>
            <a:off x="8924305" y="5184569"/>
            <a:ext cx="1817371" cy="646331"/>
          </a:xfrm>
          <a:prstGeom prst="rect">
            <a:avLst/>
          </a:prstGeom>
          <a:noFill/>
        </p:spPr>
        <p:txBody>
          <a:bodyPr>
            <a:spAutoFit/>
          </a:bodyPr>
          <a:lstStyle>
            <a:lvl1pPr>
              <a:defRPr sz="1400">
                <a:solidFill>
                  <a:schemeClr val="tx1"/>
                </a:solidFill>
                <a:latin typeface="Calibri" charset="0"/>
              </a:defRPr>
            </a:lvl1pPr>
            <a:lvl2pPr marL="742950" indent="-285750">
              <a:defRPr sz="1400">
                <a:solidFill>
                  <a:schemeClr val="tx1"/>
                </a:solidFill>
                <a:latin typeface="Calibri" charset="0"/>
              </a:defRPr>
            </a:lvl2pPr>
            <a:lvl3pPr marL="1143000" indent="-228600">
              <a:defRPr sz="1400">
                <a:solidFill>
                  <a:schemeClr val="tx1"/>
                </a:solidFill>
                <a:latin typeface="Calibri" charset="0"/>
              </a:defRPr>
            </a:lvl3pPr>
            <a:lvl4pPr marL="1600200" indent="-228600">
              <a:defRPr sz="1400">
                <a:solidFill>
                  <a:schemeClr val="tx1"/>
                </a:solidFill>
                <a:latin typeface="Calibri" charset="0"/>
              </a:defRPr>
            </a:lvl4pPr>
            <a:lvl5pPr marL="2057400" indent="-228600">
              <a:defRPr sz="1400">
                <a:solidFill>
                  <a:schemeClr val="tx1"/>
                </a:solidFill>
                <a:latin typeface="Calibri" charset="0"/>
              </a:defRPr>
            </a:lvl5pPr>
            <a:lvl6pPr marL="2514600" indent="-228600" defTabSz="712788" fontAlgn="base">
              <a:spcBef>
                <a:spcPct val="0"/>
              </a:spcBef>
              <a:spcAft>
                <a:spcPct val="0"/>
              </a:spcAft>
              <a:defRPr sz="1400">
                <a:solidFill>
                  <a:schemeClr val="tx1"/>
                </a:solidFill>
                <a:latin typeface="Calibri" charset="0"/>
              </a:defRPr>
            </a:lvl6pPr>
            <a:lvl7pPr marL="2971800" indent="-228600" defTabSz="712788" fontAlgn="base">
              <a:spcBef>
                <a:spcPct val="0"/>
              </a:spcBef>
              <a:spcAft>
                <a:spcPct val="0"/>
              </a:spcAft>
              <a:defRPr sz="1400">
                <a:solidFill>
                  <a:schemeClr val="tx1"/>
                </a:solidFill>
                <a:latin typeface="Calibri" charset="0"/>
              </a:defRPr>
            </a:lvl7pPr>
            <a:lvl8pPr marL="3429000" indent="-228600" defTabSz="712788" fontAlgn="base">
              <a:spcBef>
                <a:spcPct val="0"/>
              </a:spcBef>
              <a:spcAft>
                <a:spcPct val="0"/>
              </a:spcAft>
              <a:defRPr sz="1400">
                <a:solidFill>
                  <a:schemeClr val="tx1"/>
                </a:solidFill>
                <a:latin typeface="Calibri" charset="0"/>
              </a:defRPr>
            </a:lvl8pPr>
            <a:lvl9pPr marL="3886200" indent="-228600" defTabSz="712788" fontAlgn="base">
              <a:spcBef>
                <a:spcPct val="0"/>
              </a:spcBef>
              <a:spcAft>
                <a:spcPct val="0"/>
              </a:spcAft>
              <a:defRPr sz="1400">
                <a:solidFill>
                  <a:schemeClr val="tx1"/>
                </a:solidFill>
                <a:latin typeface="Calibri" charset="0"/>
              </a:defRPr>
            </a:lvl9pPr>
          </a:lstStyle>
          <a:p>
            <a:pPr algn="ctr" eaLnBrk="1" hangingPunct="1"/>
            <a:r>
              <a:rPr lang="en-US" altLang="en-US" sz="1200" dirty="0">
                <a:solidFill>
                  <a:srgbClr val="404040"/>
                </a:solidFill>
                <a:latin typeface="Arial" charset="0"/>
                <a:ea typeface="Arial" charset="0"/>
                <a:cs typeface="Arial" charset="0"/>
              </a:rPr>
              <a:t>Advanced, innovative, </a:t>
            </a:r>
          </a:p>
          <a:p>
            <a:pPr algn="ctr" eaLnBrk="1" hangingPunct="1"/>
            <a:r>
              <a:rPr lang="en-US" altLang="en-US" sz="1200" dirty="0">
                <a:solidFill>
                  <a:srgbClr val="404040"/>
                </a:solidFill>
                <a:latin typeface="Arial" charset="0"/>
                <a:ea typeface="Arial" charset="0"/>
                <a:cs typeface="Arial" charset="0"/>
              </a:rPr>
              <a:t>and intelligent </a:t>
            </a:r>
          </a:p>
          <a:p>
            <a:pPr algn="ctr" eaLnBrk="1" hangingPunct="1"/>
            <a:r>
              <a:rPr lang="en-US" altLang="en-US" sz="1200" dirty="0">
                <a:solidFill>
                  <a:srgbClr val="404040"/>
                </a:solidFill>
                <a:latin typeface="Arial" charset="0"/>
                <a:ea typeface="Arial" charset="0"/>
                <a:cs typeface="Arial" charset="0"/>
              </a:rPr>
              <a:t>technology</a:t>
            </a:r>
            <a:endParaRPr lang="en-US" altLang="en-US" sz="1200" b="1" dirty="0">
              <a:solidFill>
                <a:srgbClr val="404040"/>
              </a:solidFill>
              <a:latin typeface="Arial" charset="0"/>
              <a:ea typeface="Arial" charset="0"/>
              <a:cs typeface="Arial" charset="0"/>
            </a:endParaRPr>
          </a:p>
        </p:txBody>
      </p:sp>
      <p:grpSp>
        <p:nvGrpSpPr>
          <p:cNvPr id="18" name="Group 21"/>
          <p:cNvGrpSpPr>
            <a:grpSpLocks/>
          </p:cNvGrpSpPr>
          <p:nvPr/>
        </p:nvGrpSpPr>
        <p:grpSpPr bwMode="auto">
          <a:xfrm>
            <a:off x="6325072" y="4462573"/>
            <a:ext cx="512445" cy="403860"/>
            <a:chOff x="5373657" y="3356941"/>
            <a:chExt cx="427009" cy="336704"/>
          </a:xfrm>
        </p:grpSpPr>
        <p:sp>
          <p:nvSpPr>
            <p:cNvPr id="19" name="Freeform 18">
              <a:extLst/>
            </p:cNvPr>
            <p:cNvSpPr>
              <a:spLocks/>
            </p:cNvSpPr>
            <p:nvPr/>
          </p:nvSpPr>
          <p:spPr bwMode="auto">
            <a:xfrm>
              <a:off x="5373657" y="3356941"/>
              <a:ext cx="258745" cy="279528"/>
            </a:xfrm>
            <a:custGeom>
              <a:avLst/>
              <a:gdLst>
                <a:gd name="T0" fmla="*/ 482 w 763"/>
                <a:gd name="T1" fmla="*/ 451 h 823"/>
                <a:gd name="T2" fmla="*/ 482 w 763"/>
                <a:gd name="T3" fmla="*/ 500 h 823"/>
                <a:gd name="T4" fmla="*/ 763 w 763"/>
                <a:gd name="T5" fmla="*/ 823 h 823"/>
                <a:gd name="T6" fmla="*/ 387 w 763"/>
                <a:gd name="T7" fmla="*/ 823 h 823"/>
                <a:gd name="T8" fmla="*/ 382 w 763"/>
                <a:gd name="T9" fmla="*/ 823 h 823"/>
                <a:gd name="T10" fmla="*/ 0 w 763"/>
                <a:gd name="T11" fmla="*/ 823 h 823"/>
                <a:gd name="T12" fmla="*/ 280 w 763"/>
                <a:gd name="T13" fmla="*/ 500 h 823"/>
                <a:gd name="T14" fmla="*/ 280 w 763"/>
                <a:gd name="T15" fmla="*/ 457 h 823"/>
                <a:gd name="T16" fmla="*/ 229 w 763"/>
                <a:gd name="T17" fmla="*/ 348 h 823"/>
                <a:gd name="T18" fmla="*/ 228 w 763"/>
                <a:gd name="T19" fmla="*/ 348 h 823"/>
                <a:gd name="T20" fmla="*/ 218 w 763"/>
                <a:gd name="T21" fmla="*/ 331 h 823"/>
                <a:gd name="T22" fmla="*/ 219 w 763"/>
                <a:gd name="T23" fmla="*/ 327 h 823"/>
                <a:gd name="T24" fmla="*/ 210 w 763"/>
                <a:gd name="T25" fmla="*/ 306 h 823"/>
                <a:gd name="T26" fmla="*/ 205 w 763"/>
                <a:gd name="T27" fmla="*/ 252 h 823"/>
                <a:gd name="T28" fmla="*/ 221 w 763"/>
                <a:gd name="T29" fmla="*/ 253 h 823"/>
                <a:gd name="T30" fmla="*/ 288 w 763"/>
                <a:gd name="T31" fmla="*/ 60 h 823"/>
                <a:gd name="T32" fmla="*/ 546 w 763"/>
                <a:gd name="T33" fmla="*/ 125 h 823"/>
                <a:gd name="T34" fmla="*/ 543 w 763"/>
                <a:gd name="T35" fmla="*/ 252 h 823"/>
                <a:gd name="T36" fmla="*/ 556 w 763"/>
                <a:gd name="T37" fmla="*/ 249 h 823"/>
                <a:gd name="T38" fmla="*/ 551 w 763"/>
                <a:gd name="T39" fmla="*/ 306 h 823"/>
                <a:gd name="T40" fmla="*/ 542 w 763"/>
                <a:gd name="T41" fmla="*/ 329 h 823"/>
                <a:gd name="T42" fmla="*/ 543 w 763"/>
                <a:gd name="T43" fmla="*/ 331 h 823"/>
                <a:gd name="T44" fmla="*/ 534 w 763"/>
                <a:gd name="T45" fmla="*/ 348 h 823"/>
                <a:gd name="T46" fmla="*/ 482 w 763"/>
                <a:gd name="T47" fmla="*/ 451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3" h="823">
                  <a:moveTo>
                    <a:pt x="482" y="451"/>
                  </a:moveTo>
                  <a:cubicBezTo>
                    <a:pt x="482" y="500"/>
                    <a:pt x="482" y="500"/>
                    <a:pt x="482" y="500"/>
                  </a:cubicBezTo>
                  <a:cubicBezTo>
                    <a:pt x="669" y="607"/>
                    <a:pt x="763" y="581"/>
                    <a:pt x="763" y="823"/>
                  </a:cubicBezTo>
                  <a:cubicBezTo>
                    <a:pt x="387" y="823"/>
                    <a:pt x="387" y="823"/>
                    <a:pt x="387" y="823"/>
                  </a:cubicBezTo>
                  <a:cubicBezTo>
                    <a:pt x="382" y="823"/>
                    <a:pt x="382" y="823"/>
                    <a:pt x="382" y="823"/>
                  </a:cubicBezTo>
                  <a:cubicBezTo>
                    <a:pt x="0" y="823"/>
                    <a:pt x="0" y="823"/>
                    <a:pt x="0" y="823"/>
                  </a:cubicBezTo>
                  <a:cubicBezTo>
                    <a:pt x="0" y="572"/>
                    <a:pt x="94" y="607"/>
                    <a:pt x="280" y="500"/>
                  </a:cubicBezTo>
                  <a:cubicBezTo>
                    <a:pt x="280" y="457"/>
                    <a:pt x="280" y="457"/>
                    <a:pt x="280" y="457"/>
                  </a:cubicBezTo>
                  <a:cubicBezTo>
                    <a:pt x="247" y="434"/>
                    <a:pt x="240" y="392"/>
                    <a:pt x="229" y="348"/>
                  </a:cubicBezTo>
                  <a:cubicBezTo>
                    <a:pt x="228" y="348"/>
                    <a:pt x="228" y="348"/>
                    <a:pt x="228" y="348"/>
                  </a:cubicBezTo>
                  <a:cubicBezTo>
                    <a:pt x="223" y="348"/>
                    <a:pt x="218" y="341"/>
                    <a:pt x="218" y="331"/>
                  </a:cubicBezTo>
                  <a:cubicBezTo>
                    <a:pt x="218" y="329"/>
                    <a:pt x="219" y="329"/>
                    <a:pt x="219" y="327"/>
                  </a:cubicBezTo>
                  <a:cubicBezTo>
                    <a:pt x="216" y="322"/>
                    <a:pt x="212" y="315"/>
                    <a:pt x="210" y="306"/>
                  </a:cubicBezTo>
                  <a:cubicBezTo>
                    <a:pt x="207" y="292"/>
                    <a:pt x="195" y="265"/>
                    <a:pt x="205" y="252"/>
                  </a:cubicBezTo>
                  <a:cubicBezTo>
                    <a:pt x="215" y="244"/>
                    <a:pt x="221" y="253"/>
                    <a:pt x="221" y="253"/>
                  </a:cubicBezTo>
                  <a:cubicBezTo>
                    <a:pt x="208" y="182"/>
                    <a:pt x="189" y="89"/>
                    <a:pt x="288" y="60"/>
                  </a:cubicBezTo>
                  <a:cubicBezTo>
                    <a:pt x="288" y="0"/>
                    <a:pt x="520" y="26"/>
                    <a:pt x="546" y="125"/>
                  </a:cubicBezTo>
                  <a:cubicBezTo>
                    <a:pt x="559" y="164"/>
                    <a:pt x="543" y="252"/>
                    <a:pt x="543" y="252"/>
                  </a:cubicBezTo>
                  <a:cubicBezTo>
                    <a:pt x="546" y="246"/>
                    <a:pt x="551" y="244"/>
                    <a:pt x="556" y="249"/>
                  </a:cubicBezTo>
                  <a:cubicBezTo>
                    <a:pt x="569" y="257"/>
                    <a:pt x="555" y="294"/>
                    <a:pt x="551" y="306"/>
                  </a:cubicBezTo>
                  <a:cubicBezTo>
                    <a:pt x="549" y="316"/>
                    <a:pt x="545" y="323"/>
                    <a:pt x="542" y="329"/>
                  </a:cubicBezTo>
                  <a:cubicBezTo>
                    <a:pt x="543" y="331"/>
                    <a:pt x="543" y="331"/>
                    <a:pt x="543" y="331"/>
                  </a:cubicBezTo>
                  <a:cubicBezTo>
                    <a:pt x="543" y="339"/>
                    <a:pt x="538" y="348"/>
                    <a:pt x="534" y="348"/>
                  </a:cubicBezTo>
                  <a:cubicBezTo>
                    <a:pt x="523" y="387"/>
                    <a:pt x="513" y="430"/>
                    <a:pt x="482" y="451"/>
                  </a:cubicBezTo>
                  <a:close/>
                </a:path>
              </a:pathLst>
            </a:custGeom>
            <a:solidFill>
              <a:schemeClr val="bg1"/>
            </a:solidFill>
            <a:ln>
              <a:noFill/>
            </a:ln>
          </p:spPr>
          <p:txBody>
            <a:bodyPr/>
            <a:lstStyle/>
            <a:p>
              <a:pPr defTabSz="855857">
                <a:defRPr/>
              </a:pPr>
              <a:endParaRPr lang="en-US" sz="1685" dirty="0"/>
            </a:p>
          </p:txBody>
        </p:sp>
        <p:sp>
          <p:nvSpPr>
            <p:cNvPr id="20" name="Freeform 19"/>
            <p:cNvSpPr/>
            <p:nvPr/>
          </p:nvSpPr>
          <p:spPr>
            <a:xfrm>
              <a:off x="5583193" y="3585646"/>
              <a:ext cx="174613" cy="104823"/>
            </a:xfrm>
            <a:custGeom>
              <a:avLst/>
              <a:gdLst>
                <a:gd name="connsiteX0" fmla="*/ 38372 w 175343"/>
                <a:gd name="connsiteY0" fmla="*/ 6350 h 104778"/>
                <a:gd name="connsiteX1" fmla="*/ 9797 w 175343"/>
                <a:gd name="connsiteY1" fmla="*/ 15875 h 104778"/>
                <a:gd name="connsiteX2" fmla="*/ 3447 w 175343"/>
                <a:gd name="connsiteY2" fmla="*/ 34925 h 104778"/>
                <a:gd name="connsiteX3" fmla="*/ 3447 w 175343"/>
                <a:gd name="connsiteY3" fmla="*/ 85725 h 104778"/>
                <a:gd name="connsiteX4" fmla="*/ 16147 w 175343"/>
                <a:gd name="connsiteY4" fmla="*/ 88900 h 104778"/>
                <a:gd name="connsiteX5" fmla="*/ 60597 w 175343"/>
                <a:gd name="connsiteY5" fmla="*/ 98425 h 104778"/>
                <a:gd name="connsiteX6" fmla="*/ 70122 w 175343"/>
                <a:gd name="connsiteY6" fmla="*/ 101600 h 104778"/>
                <a:gd name="connsiteX7" fmla="*/ 165372 w 175343"/>
                <a:gd name="connsiteY7" fmla="*/ 101600 h 104778"/>
                <a:gd name="connsiteX8" fmla="*/ 174897 w 175343"/>
                <a:gd name="connsiteY8" fmla="*/ 92075 h 104778"/>
                <a:gd name="connsiteX9" fmla="*/ 171722 w 175343"/>
                <a:gd name="connsiteY9" fmla="*/ 60325 h 104778"/>
                <a:gd name="connsiteX10" fmla="*/ 168547 w 175343"/>
                <a:gd name="connsiteY10" fmla="*/ 50800 h 104778"/>
                <a:gd name="connsiteX11" fmla="*/ 159022 w 175343"/>
                <a:gd name="connsiteY11" fmla="*/ 44450 h 104778"/>
                <a:gd name="connsiteX12" fmla="*/ 146322 w 175343"/>
                <a:gd name="connsiteY12" fmla="*/ 25400 h 104778"/>
                <a:gd name="connsiteX13" fmla="*/ 136797 w 175343"/>
                <a:gd name="connsiteY13" fmla="*/ 6350 h 104778"/>
                <a:gd name="connsiteX14" fmla="*/ 127272 w 175343"/>
                <a:gd name="connsiteY14" fmla="*/ 0 h 104778"/>
                <a:gd name="connsiteX15" fmla="*/ 101872 w 175343"/>
                <a:gd name="connsiteY15" fmla="*/ 9525 h 104778"/>
                <a:gd name="connsiteX16" fmla="*/ 95522 w 175343"/>
                <a:gd name="connsiteY16" fmla="*/ 28575 h 104778"/>
                <a:gd name="connsiteX17" fmla="*/ 92347 w 175343"/>
                <a:gd name="connsiteY17" fmla="*/ 38100 h 104778"/>
                <a:gd name="connsiteX18" fmla="*/ 63772 w 175343"/>
                <a:gd name="connsiteY18" fmla="*/ 28575 h 104778"/>
                <a:gd name="connsiteX19" fmla="*/ 47897 w 175343"/>
                <a:gd name="connsiteY19" fmla="*/ 3175 h 104778"/>
                <a:gd name="connsiteX20" fmla="*/ 38372 w 175343"/>
                <a:gd name="connsiteY20" fmla="*/ 6350 h 10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343" h="104778">
                  <a:moveTo>
                    <a:pt x="38372" y="6350"/>
                  </a:moveTo>
                  <a:cubicBezTo>
                    <a:pt x="32022" y="8467"/>
                    <a:pt x="14988" y="7569"/>
                    <a:pt x="9797" y="15875"/>
                  </a:cubicBezTo>
                  <a:cubicBezTo>
                    <a:pt x="6249" y="21551"/>
                    <a:pt x="3447" y="34925"/>
                    <a:pt x="3447" y="34925"/>
                  </a:cubicBezTo>
                  <a:cubicBezTo>
                    <a:pt x="1892" y="47366"/>
                    <a:pt x="-3465" y="73284"/>
                    <a:pt x="3447" y="85725"/>
                  </a:cubicBezTo>
                  <a:cubicBezTo>
                    <a:pt x="5566" y="89539"/>
                    <a:pt x="11967" y="87646"/>
                    <a:pt x="16147" y="88900"/>
                  </a:cubicBezTo>
                  <a:cubicBezTo>
                    <a:pt x="48462" y="98595"/>
                    <a:pt x="21964" y="93596"/>
                    <a:pt x="60597" y="98425"/>
                  </a:cubicBezTo>
                  <a:cubicBezTo>
                    <a:pt x="63772" y="99483"/>
                    <a:pt x="66805" y="101158"/>
                    <a:pt x="70122" y="101600"/>
                  </a:cubicBezTo>
                  <a:cubicBezTo>
                    <a:pt x="112117" y="107199"/>
                    <a:pt x="118132" y="104224"/>
                    <a:pt x="165372" y="101600"/>
                  </a:cubicBezTo>
                  <a:cubicBezTo>
                    <a:pt x="168547" y="98425"/>
                    <a:pt x="174214" y="96513"/>
                    <a:pt x="174897" y="92075"/>
                  </a:cubicBezTo>
                  <a:cubicBezTo>
                    <a:pt x="176514" y="81563"/>
                    <a:pt x="173339" y="70837"/>
                    <a:pt x="171722" y="60325"/>
                  </a:cubicBezTo>
                  <a:cubicBezTo>
                    <a:pt x="171213" y="57017"/>
                    <a:pt x="170638" y="53413"/>
                    <a:pt x="168547" y="50800"/>
                  </a:cubicBezTo>
                  <a:cubicBezTo>
                    <a:pt x="166163" y="47820"/>
                    <a:pt x="162197" y="46567"/>
                    <a:pt x="159022" y="44450"/>
                  </a:cubicBezTo>
                  <a:cubicBezTo>
                    <a:pt x="154789" y="38100"/>
                    <a:pt x="148735" y="32640"/>
                    <a:pt x="146322" y="25400"/>
                  </a:cubicBezTo>
                  <a:cubicBezTo>
                    <a:pt x="143740" y="17653"/>
                    <a:pt x="142952" y="12505"/>
                    <a:pt x="136797" y="6350"/>
                  </a:cubicBezTo>
                  <a:cubicBezTo>
                    <a:pt x="134099" y="3652"/>
                    <a:pt x="130447" y="2117"/>
                    <a:pt x="127272" y="0"/>
                  </a:cubicBezTo>
                  <a:cubicBezTo>
                    <a:pt x="120869" y="1281"/>
                    <a:pt x="106544" y="2050"/>
                    <a:pt x="101872" y="9525"/>
                  </a:cubicBezTo>
                  <a:cubicBezTo>
                    <a:pt x="98324" y="15201"/>
                    <a:pt x="97639" y="22225"/>
                    <a:pt x="95522" y="28575"/>
                  </a:cubicBezTo>
                  <a:lnTo>
                    <a:pt x="92347" y="38100"/>
                  </a:lnTo>
                  <a:cubicBezTo>
                    <a:pt x="86711" y="37161"/>
                    <a:pt x="68471" y="36799"/>
                    <a:pt x="63772" y="28575"/>
                  </a:cubicBezTo>
                  <a:cubicBezTo>
                    <a:pt x="45868" y="-2758"/>
                    <a:pt x="78340" y="26007"/>
                    <a:pt x="47897" y="3175"/>
                  </a:cubicBezTo>
                  <a:cubicBezTo>
                    <a:pt x="27371" y="6596"/>
                    <a:pt x="44722" y="4233"/>
                    <a:pt x="38372" y="635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55857">
                <a:defRPr/>
              </a:pPr>
              <a:endParaRPr lang="en-US" sz="1685" dirty="0"/>
            </a:p>
          </p:txBody>
        </p:sp>
        <p:sp>
          <p:nvSpPr>
            <p:cNvPr id="21" name="Freeform 13">
              <a:extLst/>
            </p:cNvPr>
            <p:cNvSpPr>
              <a:spLocks noEditPoints="1"/>
            </p:cNvSpPr>
            <p:nvPr/>
          </p:nvSpPr>
          <p:spPr bwMode="auto">
            <a:xfrm>
              <a:off x="5522872" y="3418882"/>
              <a:ext cx="258745" cy="274763"/>
            </a:xfrm>
            <a:custGeom>
              <a:avLst/>
              <a:gdLst>
                <a:gd name="T0" fmla="*/ 656 w 762"/>
                <a:gd name="T1" fmla="*/ 579 h 805"/>
                <a:gd name="T2" fmla="*/ 595 w 762"/>
                <a:gd name="T3" fmla="*/ 546 h 805"/>
                <a:gd name="T4" fmla="*/ 657 w 762"/>
                <a:gd name="T5" fmla="*/ 521 h 805"/>
                <a:gd name="T6" fmla="*/ 566 w 762"/>
                <a:gd name="T7" fmla="*/ 448 h 805"/>
                <a:gd name="T8" fmla="*/ 556 w 762"/>
                <a:gd name="T9" fmla="*/ 202 h 805"/>
                <a:gd name="T10" fmla="*/ 373 w 762"/>
                <a:gd name="T11" fmla="*/ 2 h 805"/>
                <a:gd name="T12" fmla="*/ 215 w 762"/>
                <a:gd name="T13" fmla="*/ 105 h 805"/>
                <a:gd name="T14" fmla="*/ 202 w 762"/>
                <a:gd name="T15" fmla="*/ 449 h 805"/>
                <a:gd name="T16" fmla="*/ 111 w 762"/>
                <a:gd name="T17" fmla="*/ 521 h 805"/>
                <a:gd name="T18" fmla="*/ 163 w 762"/>
                <a:gd name="T19" fmla="*/ 546 h 805"/>
                <a:gd name="T20" fmla="*/ 0 w 762"/>
                <a:gd name="T21" fmla="*/ 805 h 805"/>
                <a:gd name="T22" fmla="*/ 762 w 762"/>
                <a:gd name="T23" fmla="*/ 805 h 805"/>
                <a:gd name="T24" fmla="*/ 656 w 762"/>
                <a:gd name="T25" fmla="*/ 579 h 805"/>
                <a:gd name="T26" fmla="*/ 244 w 762"/>
                <a:gd name="T27" fmla="*/ 756 h 805"/>
                <a:gd name="T28" fmla="*/ 200 w 762"/>
                <a:gd name="T29" fmla="*/ 709 h 805"/>
                <a:gd name="T30" fmla="*/ 227 w 762"/>
                <a:gd name="T31" fmla="*/ 665 h 805"/>
                <a:gd name="T32" fmla="*/ 226 w 762"/>
                <a:gd name="T33" fmla="*/ 516 h 805"/>
                <a:gd name="T34" fmla="*/ 254 w 762"/>
                <a:gd name="T35" fmla="*/ 503 h 805"/>
                <a:gd name="T36" fmla="*/ 250 w 762"/>
                <a:gd name="T37" fmla="*/ 662 h 805"/>
                <a:gd name="T38" fmla="*/ 289 w 762"/>
                <a:gd name="T39" fmla="*/ 709 h 805"/>
                <a:gd name="T40" fmla="*/ 244 w 762"/>
                <a:gd name="T41" fmla="*/ 756 h 805"/>
                <a:gd name="T42" fmla="*/ 626 w 762"/>
                <a:gd name="T43" fmla="*/ 731 h 805"/>
                <a:gd name="T44" fmla="*/ 609 w 762"/>
                <a:gd name="T45" fmla="*/ 760 h 805"/>
                <a:gd name="T46" fmla="*/ 595 w 762"/>
                <a:gd name="T47" fmla="*/ 764 h 805"/>
                <a:gd name="T48" fmla="*/ 573 w 762"/>
                <a:gd name="T49" fmla="*/ 761 h 805"/>
                <a:gd name="T50" fmla="*/ 561 w 762"/>
                <a:gd name="T51" fmla="*/ 765 h 805"/>
                <a:gd name="T52" fmla="*/ 538 w 762"/>
                <a:gd name="T53" fmla="*/ 745 h 805"/>
                <a:gd name="T54" fmla="*/ 558 w 762"/>
                <a:gd name="T55" fmla="*/ 722 h 805"/>
                <a:gd name="T56" fmla="*/ 581 w 762"/>
                <a:gd name="T57" fmla="*/ 737 h 805"/>
                <a:gd name="T58" fmla="*/ 600 w 762"/>
                <a:gd name="T59" fmla="*/ 737 h 805"/>
                <a:gd name="T60" fmla="*/ 603 w 762"/>
                <a:gd name="T61" fmla="*/ 716 h 805"/>
                <a:gd name="T62" fmla="*/ 525 w 762"/>
                <a:gd name="T63" fmla="*/ 584 h 805"/>
                <a:gd name="T64" fmla="*/ 429 w 762"/>
                <a:gd name="T65" fmla="*/ 710 h 805"/>
                <a:gd name="T66" fmla="*/ 440 w 762"/>
                <a:gd name="T67" fmla="*/ 736 h 805"/>
                <a:gd name="T68" fmla="*/ 468 w 762"/>
                <a:gd name="T69" fmla="*/ 738 h 805"/>
                <a:gd name="T70" fmla="*/ 487 w 762"/>
                <a:gd name="T71" fmla="*/ 723 h 805"/>
                <a:gd name="T72" fmla="*/ 510 w 762"/>
                <a:gd name="T73" fmla="*/ 744 h 805"/>
                <a:gd name="T74" fmla="*/ 490 w 762"/>
                <a:gd name="T75" fmla="*/ 767 h 805"/>
                <a:gd name="T76" fmla="*/ 474 w 762"/>
                <a:gd name="T77" fmla="*/ 762 h 805"/>
                <a:gd name="T78" fmla="*/ 459 w 762"/>
                <a:gd name="T79" fmla="*/ 764 h 805"/>
                <a:gd name="T80" fmla="*/ 428 w 762"/>
                <a:gd name="T81" fmla="*/ 757 h 805"/>
                <a:gd name="T82" fmla="*/ 405 w 762"/>
                <a:gd name="T83" fmla="*/ 712 h 805"/>
                <a:gd name="T84" fmla="*/ 513 w 762"/>
                <a:gd name="T85" fmla="*/ 562 h 805"/>
                <a:gd name="T86" fmla="*/ 513 w 762"/>
                <a:gd name="T87" fmla="*/ 503 h 805"/>
                <a:gd name="T88" fmla="*/ 537 w 762"/>
                <a:gd name="T89" fmla="*/ 515 h 805"/>
                <a:gd name="T90" fmla="*/ 537 w 762"/>
                <a:gd name="T91" fmla="*/ 563 h 805"/>
                <a:gd name="T92" fmla="*/ 626 w 762"/>
                <a:gd name="T93" fmla="*/ 73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2" h="805">
                  <a:moveTo>
                    <a:pt x="656" y="579"/>
                  </a:moveTo>
                  <a:cubicBezTo>
                    <a:pt x="648" y="575"/>
                    <a:pt x="596" y="548"/>
                    <a:pt x="595" y="546"/>
                  </a:cubicBezTo>
                  <a:cubicBezTo>
                    <a:pt x="619" y="547"/>
                    <a:pt x="642" y="538"/>
                    <a:pt x="657" y="521"/>
                  </a:cubicBezTo>
                  <a:cubicBezTo>
                    <a:pt x="614" y="521"/>
                    <a:pt x="574" y="492"/>
                    <a:pt x="566" y="448"/>
                  </a:cubicBezTo>
                  <a:cubicBezTo>
                    <a:pt x="549" y="351"/>
                    <a:pt x="563" y="296"/>
                    <a:pt x="556" y="202"/>
                  </a:cubicBezTo>
                  <a:cubicBezTo>
                    <a:pt x="547" y="91"/>
                    <a:pt x="488" y="0"/>
                    <a:pt x="373" y="2"/>
                  </a:cubicBezTo>
                  <a:cubicBezTo>
                    <a:pt x="302" y="2"/>
                    <a:pt x="245" y="41"/>
                    <a:pt x="215" y="105"/>
                  </a:cubicBezTo>
                  <a:cubicBezTo>
                    <a:pt x="173" y="219"/>
                    <a:pt x="227" y="313"/>
                    <a:pt x="202" y="449"/>
                  </a:cubicBezTo>
                  <a:cubicBezTo>
                    <a:pt x="194" y="492"/>
                    <a:pt x="154" y="521"/>
                    <a:pt x="111" y="521"/>
                  </a:cubicBezTo>
                  <a:cubicBezTo>
                    <a:pt x="124" y="536"/>
                    <a:pt x="142" y="544"/>
                    <a:pt x="163" y="546"/>
                  </a:cubicBezTo>
                  <a:cubicBezTo>
                    <a:pt x="71" y="607"/>
                    <a:pt x="16" y="648"/>
                    <a:pt x="0" y="805"/>
                  </a:cubicBezTo>
                  <a:cubicBezTo>
                    <a:pt x="254" y="805"/>
                    <a:pt x="508" y="805"/>
                    <a:pt x="762" y="805"/>
                  </a:cubicBezTo>
                  <a:cubicBezTo>
                    <a:pt x="752" y="686"/>
                    <a:pt x="716" y="612"/>
                    <a:pt x="656" y="579"/>
                  </a:cubicBezTo>
                  <a:close/>
                  <a:moveTo>
                    <a:pt x="244" y="756"/>
                  </a:moveTo>
                  <a:cubicBezTo>
                    <a:pt x="220" y="756"/>
                    <a:pt x="200" y="735"/>
                    <a:pt x="200" y="709"/>
                  </a:cubicBezTo>
                  <a:cubicBezTo>
                    <a:pt x="200" y="689"/>
                    <a:pt x="211" y="673"/>
                    <a:pt x="227" y="665"/>
                  </a:cubicBezTo>
                  <a:cubicBezTo>
                    <a:pt x="220" y="636"/>
                    <a:pt x="212" y="581"/>
                    <a:pt x="226" y="516"/>
                  </a:cubicBezTo>
                  <a:cubicBezTo>
                    <a:pt x="254" y="503"/>
                    <a:pt x="254" y="503"/>
                    <a:pt x="254" y="503"/>
                  </a:cubicBezTo>
                  <a:cubicBezTo>
                    <a:pt x="236" y="572"/>
                    <a:pt x="244" y="634"/>
                    <a:pt x="250" y="662"/>
                  </a:cubicBezTo>
                  <a:cubicBezTo>
                    <a:pt x="272" y="665"/>
                    <a:pt x="289" y="685"/>
                    <a:pt x="289" y="709"/>
                  </a:cubicBezTo>
                  <a:cubicBezTo>
                    <a:pt x="289" y="735"/>
                    <a:pt x="269" y="756"/>
                    <a:pt x="244" y="756"/>
                  </a:cubicBezTo>
                  <a:close/>
                  <a:moveTo>
                    <a:pt x="626" y="731"/>
                  </a:moveTo>
                  <a:cubicBezTo>
                    <a:pt x="624" y="751"/>
                    <a:pt x="615" y="758"/>
                    <a:pt x="609" y="760"/>
                  </a:cubicBezTo>
                  <a:cubicBezTo>
                    <a:pt x="605" y="762"/>
                    <a:pt x="600" y="763"/>
                    <a:pt x="595" y="764"/>
                  </a:cubicBezTo>
                  <a:cubicBezTo>
                    <a:pt x="587" y="764"/>
                    <a:pt x="579" y="763"/>
                    <a:pt x="573" y="761"/>
                  </a:cubicBezTo>
                  <a:cubicBezTo>
                    <a:pt x="569" y="763"/>
                    <a:pt x="566" y="765"/>
                    <a:pt x="561" y="765"/>
                  </a:cubicBezTo>
                  <a:cubicBezTo>
                    <a:pt x="549" y="766"/>
                    <a:pt x="539" y="757"/>
                    <a:pt x="538" y="745"/>
                  </a:cubicBezTo>
                  <a:cubicBezTo>
                    <a:pt x="537" y="733"/>
                    <a:pt x="546" y="722"/>
                    <a:pt x="558" y="722"/>
                  </a:cubicBezTo>
                  <a:cubicBezTo>
                    <a:pt x="569" y="721"/>
                    <a:pt x="578" y="728"/>
                    <a:pt x="581" y="737"/>
                  </a:cubicBezTo>
                  <a:cubicBezTo>
                    <a:pt x="587" y="739"/>
                    <a:pt x="594" y="740"/>
                    <a:pt x="600" y="737"/>
                  </a:cubicBezTo>
                  <a:cubicBezTo>
                    <a:pt x="601" y="737"/>
                    <a:pt x="603" y="731"/>
                    <a:pt x="603" y="716"/>
                  </a:cubicBezTo>
                  <a:cubicBezTo>
                    <a:pt x="600" y="683"/>
                    <a:pt x="578" y="629"/>
                    <a:pt x="525" y="584"/>
                  </a:cubicBezTo>
                  <a:cubicBezTo>
                    <a:pt x="483" y="617"/>
                    <a:pt x="426" y="675"/>
                    <a:pt x="429" y="710"/>
                  </a:cubicBezTo>
                  <a:cubicBezTo>
                    <a:pt x="430" y="723"/>
                    <a:pt x="434" y="732"/>
                    <a:pt x="440" y="736"/>
                  </a:cubicBezTo>
                  <a:cubicBezTo>
                    <a:pt x="449" y="742"/>
                    <a:pt x="462" y="739"/>
                    <a:pt x="468" y="738"/>
                  </a:cubicBezTo>
                  <a:cubicBezTo>
                    <a:pt x="471" y="730"/>
                    <a:pt x="478" y="724"/>
                    <a:pt x="487" y="723"/>
                  </a:cubicBezTo>
                  <a:cubicBezTo>
                    <a:pt x="499" y="723"/>
                    <a:pt x="510" y="732"/>
                    <a:pt x="510" y="744"/>
                  </a:cubicBezTo>
                  <a:cubicBezTo>
                    <a:pt x="511" y="756"/>
                    <a:pt x="502" y="766"/>
                    <a:pt x="490" y="767"/>
                  </a:cubicBezTo>
                  <a:cubicBezTo>
                    <a:pt x="484" y="767"/>
                    <a:pt x="479" y="765"/>
                    <a:pt x="474" y="762"/>
                  </a:cubicBezTo>
                  <a:cubicBezTo>
                    <a:pt x="471" y="763"/>
                    <a:pt x="465" y="764"/>
                    <a:pt x="459" y="764"/>
                  </a:cubicBezTo>
                  <a:cubicBezTo>
                    <a:pt x="450" y="765"/>
                    <a:pt x="438" y="764"/>
                    <a:pt x="428" y="757"/>
                  </a:cubicBezTo>
                  <a:cubicBezTo>
                    <a:pt x="415" y="748"/>
                    <a:pt x="407" y="733"/>
                    <a:pt x="405" y="712"/>
                  </a:cubicBezTo>
                  <a:cubicBezTo>
                    <a:pt x="400" y="654"/>
                    <a:pt x="489" y="581"/>
                    <a:pt x="513" y="562"/>
                  </a:cubicBezTo>
                  <a:cubicBezTo>
                    <a:pt x="513" y="503"/>
                    <a:pt x="513" y="503"/>
                    <a:pt x="513" y="503"/>
                  </a:cubicBezTo>
                  <a:cubicBezTo>
                    <a:pt x="537" y="515"/>
                    <a:pt x="537" y="515"/>
                    <a:pt x="537" y="515"/>
                  </a:cubicBezTo>
                  <a:cubicBezTo>
                    <a:pt x="537" y="563"/>
                    <a:pt x="537" y="563"/>
                    <a:pt x="537" y="563"/>
                  </a:cubicBezTo>
                  <a:cubicBezTo>
                    <a:pt x="609" y="621"/>
                    <a:pt x="630" y="695"/>
                    <a:pt x="626" y="731"/>
                  </a:cubicBezTo>
                  <a:close/>
                </a:path>
              </a:pathLst>
            </a:custGeom>
            <a:solidFill>
              <a:srgbClr val="002855"/>
            </a:solidFill>
            <a:ln>
              <a:noFill/>
            </a:ln>
          </p:spPr>
          <p:txBody>
            <a:bodyPr/>
            <a:lstStyle/>
            <a:p>
              <a:pPr defTabSz="855857">
                <a:defRPr/>
              </a:pPr>
              <a:endParaRPr lang="en-US" sz="1685" dirty="0"/>
            </a:p>
          </p:txBody>
        </p:sp>
        <p:sp>
          <p:nvSpPr>
            <p:cNvPr id="22" name="Freeform 13">
              <a:extLst/>
            </p:cNvPr>
            <p:cNvSpPr>
              <a:spLocks noEditPoints="1"/>
            </p:cNvSpPr>
            <p:nvPr/>
          </p:nvSpPr>
          <p:spPr bwMode="auto">
            <a:xfrm>
              <a:off x="5541921" y="3417294"/>
              <a:ext cx="258745" cy="274764"/>
            </a:xfrm>
            <a:custGeom>
              <a:avLst/>
              <a:gdLst>
                <a:gd name="T0" fmla="*/ 656 w 762"/>
                <a:gd name="T1" fmla="*/ 579 h 805"/>
                <a:gd name="T2" fmla="*/ 595 w 762"/>
                <a:gd name="T3" fmla="*/ 546 h 805"/>
                <a:gd name="T4" fmla="*/ 657 w 762"/>
                <a:gd name="T5" fmla="*/ 521 h 805"/>
                <a:gd name="T6" fmla="*/ 566 w 762"/>
                <a:gd name="T7" fmla="*/ 448 h 805"/>
                <a:gd name="T8" fmla="*/ 556 w 762"/>
                <a:gd name="T9" fmla="*/ 202 h 805"/>
                <a:gd name="T10" fmla="*/ 373 w 762"/>
                <a:gd name="T11" fmla="*/ 2 h 805"/>
                <a:gd name="T12" fmla="*/ 215 w 762"/>
                <a:gd name="T13" fmla="*/ 105 h 805"/>
                <a:gd name="T14" fmla="*/ 202 w 762"/>
                <a:gd name="T15" fmla="*/ 449 h 805"/>
                <a:gd name="T16" fmla="*/ 111 w 762"/>
                <a:gd name="T17" fmla="*/ 521 h 805"/>
                <a:gd name="T18" fmla="*/ 163 w 762"/>
                <a:gd name="T19" fmla="*/ 546 h 805"/>
                <a:gd name="T20" fmla="*/ 0 w 762"/>
                <a:gd name="T21" fmla="*/ 805 h 805"/>
                <a:gd name="T22" fmla="*/ 762 w 762"/>
                <a:gd name="T23" fmla="*/ 805 h 805"/>
                <a:gd name="T24" fmla="*/ 656 w 762"/>
                <a:gd name="T25" fmla="*/ 579 h 805"/>
                <a:gd name="T26" fmla="*/ 244 w 762"/>
                <a:gd name="T27" fmla="*/ 756 h 805"/>
                <a:gd name="T28" fmla="*/ 200 w 762"/>
                <a:gd name="T29" fmla="*/ 709 h 805"/>
                <a:gd name="T30" fmla="*/ 227 w 762"/>
                <a:gd name="T31" fmla="*/ 665 h 805"/>
                <a:gd name="T32" fmla="*/ 226 w 762"/>
                <a:gd name="T33" fmla="*/ 516 h 805"/>
                <a:gd name="T34" fmla="*/ 254 w 762"/>
                <a:gd name="T35" fmla="*/ 503 h 805"/>
                <a:gd name="T36" fmla="*/ 250 w 762"/>
                <a:gd name="T37" fmla="*/ 662 h 805"/>
                <a:gd name="T38" fmla="*/ 289 w 762"/>
                <a:gd name="T39" fmla="*/ 709 h 805"/>
                <a:gd name="T40" fmla="*/ 244 w 762"/>
                <a:gd name="T41" fmla="*/ 756 h 805"/>
                <a:gd name="T42" fmla="*/ 626 w 762"/>
                <a:gd name="T43" fmla="*/ 731 h 805"/>
                <a:gd name="T44" fmla="*/ 609 w 762"/>
                <a:gd name="T45" fmla="*/ 760 h 805"/>
                <a:gd name="T46" fmla="*/ 595 w 762"/>
                <a:gd name="T47" fmla="*/ 764 h 805"/>
                <a:gd name="T48" fmla="*/ 573 w 762"/>
                <a:gd name="T49" fmla="*/ 761 h 805"/>
                <a:gd name="T50" fmla="*/ 561 w 762"/>
                <a:gd name="T51" fmla="*/ 765 h 805"/>
                <a:gd name="T52" fmla="*/ 538 w 762"/>
                <a:gd name="T53" fmla="*/ 745 h 805"/>
                <a:gd name="T54" fmla="*/ 558 w 762"/>
                <a:gd name="T55" fmla="*/ 722 h 805"/>
                <a:gd name="T56" fmla="*/ 581 w 762"/>
                <a:gd name="T57" fmla="*/ 737 h 805"/>
                <a:gd name="T58" fmla="*/ 600 w 762"/>
                <a:gd name="T59" fmla="*/ 737 h 805"/>
                <a:gd name="T60" fmla="*/ 603 w 762"/>
                <a:gd name="T61" fmla="*/ 716 h 805"/>
                <a:gd name="T62" fmla="*/ 525 w 762"/>
                <a:gd name="T63" fmla="*/ 584 h 805"/>
                <a:gd name="T64" fmla="*/ 429 w 762"/>
                <a:gd name="T65" fmla="*/ 710 h 805"/>
                <a:gd name="T66" fmla="*/ 440 w 762"/>
                <a:gd name="T67" fmla="*/ 736 h 805"/>
                <a:gd name="T68" fmla="*/ 468 w 762"/>
                <a:gd name="T69" fmla="*/ 738 h 805"/>
                <a:gd name="T70" fmla="*/ 487 w 762"/>
                <a:gd name="T71" fmla="*/ 723 h 805"/>
                <a:gd name="T72" fmla="*/ 510 w 762"/>
                <a:gd name="T73" fmla="*/ 744 h 805"/>
                <a:gd name="T74" fmla="*/ 490 w 762"/>
                <a:gd name="T75" fmla="*/ 767 h 805"/>
                <a:gd name="T76" fmla="*/ 474 w 762"/>
                <a:gd name="T77" fmla="*/ 762 h 805"/>
                <a:gd name="T78" fmla="*/ 459 w 762"/>
                <a:gd name="T79" fmla="*/ 764 h 805"/>
                <a:gd name="T80" fmla="*/ 428 w 762"/>
                <a:gd name="T81" fmla="*/ 757 h 805"/>
                <a:gd name="T82" fmla="*/ 405 w 762"/>
                <a:gd name="T83" fmla="*/ 712 h 805"/>
                <a:gd name="T84" fmla="*/ 513 w 762"/>
                <a:gd name="T85" fmla="*/ 562 h 805"/>
                <a:gd name="T86" fmla="*/ 513 w 762"/>
                <a:gd name="T87" fmla="*/ 503 h 805"/>
                <a:gd name="T88" fmla="*/ 537 w 762"/>
                <a:gd name="T89" fmla="*/ 515 h 805"/>
                <a:gd name="T90" fmla="*/ 537 w 762"/>
                <a:gd name="T91" fmla="*/ 563 h 805"/>
                <a:gd name="T92" fmla="*/ 626 w 762"/>
                <a:gd name="T93" fmla="*/ 73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2" h="805">
                  <a:moveTo>
                    <a:pt x="656" y="579"/>
                  </a:moveTo>
                  <a:cubicBezTo>
                    <a:pt x="648" y="575"/>
                    <a:pt x="596" y="548"/>
                    <a:pt x="595" y="546"/>
                  </a:cubicBezTo>
                  <a:cubicBezTo>
                    <a:pt x="619" y="547"/>
                    <a:pt x="642" y="538"/>
                    <a:pt x="657" y="521"/>
                  </a:cubicBezTo>
                  <a:cubicBezTo>
                    <a:pt x="614" y="521"/>
                    <a:pt x="574" y="492"/>
                    <a:pt x="566" y="448"/>
                  </a:cubicBezTo>
                  <a:cubicBezTo>
                    <a:pt x="549" y="351"/>
                    <a:pt x="563" y="296"/>
                    <a:pt x="556" y="202"/>
                  </a:cubicBezTo>
                  <a:cubicBezTo>
                    <a:pt x="547" y="91"/>
                    <a:pt x="488" y="0"/>
                    <a:pt x="373" y="2"/>
                  </a:cubicBezTo>
                  <a:cubicBezTo>
                    <a:pt x="302" y="2"/>
                    <a:pt x="245" y="41"/>
                    <a:pt x="215" y="105"/>
                  </a:cubicBezTo>
                  <a:cubicBezTo>
                    <a:pt x="173" y="219"/>
                    <a:pt x="227" y="313"/>
                    <a:pt x="202" y="449"/>
                  </a:cubicBezTo>
                  <a:cubicBezTo>
                    <a:pt x="194" y="492"/>
                    <a:pt x="154" y="521"/>
                    <a:pt x="111" y="521"/>
                  </a:cubicBezTo>
                  <a:cubicBezTo>
                    <a:pt x="124" y="536"/>
                    <a:pt x="142" y="544"/>
                    <a:pt x="163" y="546"/>
                  </a:cubicBezTo>
                  <a:cubicBezTo>
                    <a:pt x="71" y="607"/>
                    <a:pt x="16" y="648"/>
                    <a:pt x="0" y="805"/>
                  </a:cubicBezTo>
                  <a:cubicBezTo>
                    <a:pt x="254" y="805"/>
                    <a:pt x="508" y="805"/>
                    <a:pt x="762" y="805"/>
                  </a:cubicBezTo>
                  <a:cubicBezTo>
                    <a:pt x="752" y="686"/>
                    <a:pt x="716" y="612"/>
                    <a:pt x="656" y="579"/>
                  </a:cubicBezTo>
                  <a:close/>
                  <a:moveTo>
                    <a:pt x="244" y="756"/>
                  </a:moveTo>
                  <a:cubicBezTo>
                    <a:pt x="220" y="756"/>
                    <a:pt x="200" y="735"/>
                    <a:pt x="200" y="709"/>
                  </a:cubicBezTo>
                  <a:cubicBezTo>
                    <a:pt x="200" y="689"/>
                    <a:pt x="211" y="673"/>
                    <a:pt x="227" y="665"/>
                  </a:cubicBezTo>
                  <a:cubicBezTo>
                    <a:pt x="220" y="636"/>
                    <a:pt x="212" y="581"/>
                    <a:pt x="226" y="516"/>
                  </a:cubicBezTo>
                  <a:cubicBezTo>
                    <a:pt x="254" y="503"/>
                    <a:pt x="254" y="503"/>
                    <a:pt x="254" y="503"/>
                  </a:cubicBezTo>
                  <a:cubicBezTo>
                    <a:pt x="236" y="572"/>
                    <a:pt x="244" y="634"/>
                    <a:pt x="250" y="662"/>
                  </a:cubicBezTo>
                  <a:cubicBezTo>
                    <a:pt x="272" y="665"/>
                    <a:pt x="289" y="685"/>
                    <a:pt x="289" y="709"/>
                  </a:cubicBezTo>
                  <a:cubicBezTo>
                    <a:pt x="289" y="735"/>
                    <a:pt x="269" y="756"/>
                    <a:pt x="244" y="756"/>
                  </a:cubicBezTo>
                  <a:close/>
                  <a:moveTo>
                    <a:pt x="626" y="731"/>
                  </a:moveTo>
                  <a:cubicBezTo>
                    <a:pt x="624" y="751"/>
                    <a:pt x="615" y="758"/>
                    <a:pt x="609" y="760"/>
                  </a:cubicBezTo>
                  <a:cubicBezTo>
                    <a:pt x="605" y="762"/>
                    <a:pt x="600" y="763"/>
                    <a:pt x="595" y="764"/>
                  </a:cubicBezTo>
                  <a:cubicBezTo>
                    <a:pt x="587" y="764"/>
                    <a:pt x="579" y="763"/>
                    <a:pt x="573" y="761"/>
                  </a:cubicBezTo>
                  <a:cubicBezTo>
                    <a:pt x="569" y="763"/>
                    <a:pt x="566" y="765"/>
                    <a:pt x="561" y="765"/>
                  </a:cubicBezTo>
                  <a:cubicBezTo>
                    <a:pt x="549" y="766"/>
                    <a:pt x="539" y="757"/>
                    <a:pt x="538" y="745"/>
                  </a:cubicBezTo>
                  <a:cubicBezTo>
                    <a:pt x="537" y="733"/>
                    <a:pt x="546" y="722"/>
                    <a:pt x="558" y="722"/>
                  </a:cubicBezTo>
                  <a:cubicBezTo>
                    <a:pt x="569" y="721"/>
                    <a:pt x="578" y="728"/>
                    <a:pt x="581" y="737"/>
                  </a:cubicBezTo>
                  <a:cubicBezTo>
                    <a:pt x="587" y="739"/>
                    <a:pt x="594" y="740"/>
                    <a:pt x="600" y="737"/>
                  </a:cubicBezTo>
                  <a:cubicBezTo>
                    <a:pt x="601" y="737"/>
                    <a:pt x="603" y="731"/>
                    <a:pt x="603" y="716"/>
                  </a:cubicBezTo>
                  <a:cubicBezTo>
                    <a:pt x="600" y="683"/>
                    <a:pt x="578" y="629"/>
                    <a:pt x="525" y="584"/>
                  </a:cubicBezTo>
                  <a:cubicBezTo>
                    <a:pt x="483" y="617"/>
                    <a:pt x="426" y="675"/>
                    <a:pt x="429" y="710"/>
                  </a:cubicBezTo>
                  <a:cubicBezTo>
                    <a:pt x="430" y="723"/>
                    <a:pt x="434" y="732"/>
                    <a:pt x="440" y="736"/>
                  </a:cubicBezTo>
                  <a:cubicBezTo>
                    <a:pt x="449" y="742"/>
                    <a:pt x="462" y="739"/>
                    <a:pt x="468" y="738"/>
                  </a:cubicBezTo>
                  <a:cubicBezTo>
                    <a:pt x="471" y="730"/>
                    <a:pt x="478" y="724"/>
                    <a:pt x="487" y="723"/>
                  </a:cubicBezTo>
                  <a:cubicBezTo>
                    <a:pt x="499" y="723"/>
                    <a:pt x="510" y="732"/>
                    <a:pt x="510" y="744"/>
                  </a:cubicBezTo>
                  <a:cubicBezTo>
                    <a:pt x="511" y="756"/>
                    <a:pt x="502" y="766"/>
                    <a:pt x="490" y="767"/>
                  </a:cubicBezTo>
                  <a:cubicBezTo>
                    <a:pt x="484" y="767"/>
                    <a:pt x="479" y="765"/>
                    <a:pt x="474" y="762"/>
                  </a:cubicBezTo>
                  <a:cubicBezTo>
                    <a:pt x="471" y="763"/>
                    <a:pt x="465" y="764"/>
                    <a:pt x="459" y="764"/>
                  </a:cubicBezTo>
                  <a:cubicBezTo>
                    <a:pt x="450" y="765"/>
                    <a:pt x="438" y="764"/>
                    <a:pt x="428" y="757"/>
                  </a:cubicBezTo>
                  <a:cubicBezTo>
                    <a:pt x="415" y="748"/>
                    <a:pt x="407" y="733"/>
                    <a:pt x="405" y="712"/>
                  </a:cubicBezTo>
                  <a:cubicBezTo>
                    <a:pt x="400" y="654"/>
                    <a:pt x="489" y="581"/>
                    <a:pt x="513" y="562"/>
                  </a:cubicBezTo>
                  <a:cubicBezTo>
                    <a:pt x="513" y="503"/>
                    <a:pt x="513" y="503"/>
                    <a:pt x="513" y="503"/>
                  </a:cubicBezTo>
                  <a:cubicBezTo>
                    <a:pt x="537" y="515"/>
                    <a:pt x="537" y="515"/>
                    <a:pt x="537" y="515"/>
                  </a:cubicBezTo>
                  <a:cubicBezTo>
                    <a:pt x="537" y="563"/>
                    <a:pt x="537" y="563"/>
                    <a:pt x="537" y="563"/>
                  </a:cubicBezTo>
                  <a:cubicBezTo>
                    <a:pt x="609" y="621"/>
                    <a:pt x="630" y="695"/>
                    <a:pt x="626" y="731"/>
                  </a:cubicBezTo>
                  <a:close/>
                </a:path>
              </a:pathLst>
            </a:custGeom>
            <a:solidFill>
              <a:schemeClr val="bg1"/>
            </a:solidFill>
            <a:ln>
              <a:noFill/>
            </a:ln>
          </p:spPr>
          <p:txBody>
            <a:bodyPr/>
            <a:lstStyle/>
            <a:p>
              <a:pPr defTabSz="855857">
                <a:defRPr/>
              </a:pPr>
              <a:endParaRPr lang="en-US" sz="1685" dirty="0"/>
            </a:p>
          </p:txBody>
        </p:sp>
      </p:grpSp>
      <p:sp>
        <p:nvSpPr>
          <p:cNvPr id="23" name="Freeform 115"/>
          <p:cNvSpPr>
            <a:spLocks noChangeArrowheads="1"/>
          </p:cNvSpPr>
          <p:nvPr/>
        </p:nvSpPr>
        <p:spPr bwMode="auto">
          <a:xfrm>
            <a:off x="6464169" y="2399859"/>
            <a:ext cx="293463" cy="366179"/>
          </a:xfrm>
          <a:custGeom>
            <a:avLst/>
            <a:gdLst>
              <a:gd name="T0" fmla="*/ 170867 w 400"/>
              <a:gd name="T1" fmla="*/ 55735 h 498"/>
              <a:gd name="T2" fmla="*/ 170867 w 400"/>
              <a:gd name="T3" fmla="*/ 55735 h 498"/>
              <a:gd name="T4" fmla="*/ 103597 w 400"/>
              <a:gd name="T5" fmla="*/ 4045 h 498"/>
              <a:gd name="T6" fmla="*/ 51574 w 400"/>
              <a:gd name="T7" fmla="*/ 67871 h 498"/>
              <a:gd name="T8" fmla="*/ 59647 w 400"/>
              <a:gd name="T9" fmla="*/ 95738 h 498"/>
              <a:gd name="T10" fmla="*/ 4036 w 400"/>
              <a:gd name="T11" fmla="*/ 182936 h 498"/>
              <a:gd name="T12" fmla="*/ 0 w 400"/>
              <a:gd name="T13" fmla="*/ 195072 h 498"/>
              <a:gd name="T14" fmla="*/ 4036 w 400"/>
              <a:gd name="T15" fmla="*/ 214849 h 498"/>
              <a:gd name="T16" fmla="*/ 12109 w 400"/>
              <a:gd name="T17" fmla="*/ 223389 h 498"/>
              <a:gd name="T18" fmla="*/ 27805 w 400"/>
              <a:gd name="T19" fmla="*/ 218894 h 498"/>
              <a:gd name="T20" fmla="*/ 39914 w 400"/>
              <a:gd name="T21" fmla="*/ 211253 h 498"/>
              <a:gd name="T22" fmla="*/ 63683 w 400"/>
              <a:gd name="T23" fmla="*/ 175295 h 498"/>
              <a:gd name="T24" fmla="*/ 63683 w 400"/>
              <a:gd name="T25" fmla="*/ 175295 h 498"/>
              <a:gd name="T26" fmla="*/ 79379 w 400"/>
              <a:gd name="T27" fmla="*/ 171250 h 498"/>
              <a:gd name="T28" fmla="*/ 103597 w 400"/>
              <a:gd name="T29" fmla="*/ 127651 h 498"/>
              <a:gd name="T30" fmla="*/ 131402 w 400"/>
              <a:gd name="T31" fmla="*/ 127651 h 498"/>
              <a:gd name="T32" fmla="*/ 170867 w 400"/>
              <a:gd name="T33" fmla="*/ 55735 h 498"/>
              <a:gd name="T34" fmla="*/ 143062 w 400"/>
              <a:gd name="T35" fmla="*/ 71466 h 498"/>
              <a:gd name="T36" fmla="*/ 143062 w 400"/>
              <a:gd name="T37" fmla="*/ 71466 h 498"/>
              <a:gd name="T38" fmla="*/ 114808 w 400"/>
              <a:gd name="T39" fmla="*/ 63825 h 498"/>
              <a:gd name="T40" fmla="*/ 99112 w 400"/>
              <a:gd name="T41" fmla="*/ 35958 h 498"/>
              <a:gd name="T42" fmla="*/ 139026 w 400"/>
              <a:gd name="T43" fmla="*/ 31913 h 498"/>
              <a:gd name="T44" fmla="*/ 143062 w 400"/>
              <a:gd name="T45" fmla="*/ 71466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24" name="Freeform 127"/>
          <p:cNvSpPr>
            <a:spLocks noChangeArrowheads="1"/>
          </p:cNvSpPr>
          <p:nvPr/>
        </p:nvSpPr>
        <p:spPr bwMode="auto">
          <a:xfrm>
            <a:off x="9656192" y="4466467"/>
            <a:ext cx="353595" cy="403689"/>
          </a:xfrm>
          <a:custGeom>
            <a:avLst/>
            <a:gdLst>
              <a:gd name="T0" fmla="*/ 180089 w 531"/>
              <a:gd name="T1" fmla="*/ 112357 h 602"/>
              <a:gd name="T2" fmla="*/ 149596 w 531"/>
              <a:gd name="T3" fmla="*/ 102241 h 602"/>
              <a:gd name="T4" fmla="*/ 159641 w 531"/>
              <a:gd name="T5" fmla="*/ 51301 h 602"/>
              <a:gd name="T6" fmla="*/ 190134 w 531"/>
              <a:gd name="T7" fmla="*/ 61417 h 602"/>
              <a:gd name="T8" fmla="*/ 180089 w 531"/>
              <a:gd name="T9" fmla="*/ 112357 h 602"/>
              <a:gd name="T10" fmla="*/ 159641 w 531"/>
              <a:gd name="T11" fmla="*/ 10477 h 602"/>
              <a:gd name="T12" fmla="*/ 180089 w 531"/>
              <a:gd name="T13" fmla="*/ 10477 h 602"/>
              <a:gd name="T14" fmla="*/ 159641 w 531"/>
              <a:gd name="T15" fmla="*/ 40824 h 602"/>
              <a:gd name="T16" fmla="*/ 104036 w 531"/>
              <a:gd name="T17" fmla="*/ 166187 h 602"/>
              <a:gd name="T18" fmla="*/ 83587 w 531"/>
              <a:gd name="T19" fmla="*/ 166187 h 602"/>
              <a:gd name="T20" fmla="*/ 73542 w 531"/>
              <a:gd name="T21" fmla="*/ 114886 h 602"/>
              <a:gd name="T22" fmla="*/ 104036 w 531"/>
              <a:gd name="T23" fmla="*/ 104770 h 602"/>
              <a:gd name="T24" fmla="*/ 114081 w 531"/>
              <a:gd name="T25" fmla="*/ 155710 h 602"/>
              <a:gd name="T26" fmla="*/ 83587 w 531"/>
              <a:gd name="T27" fmla="*/ 10477 h 602"/>
              <a:gd name="T28" fmla="*/ 93632 w 531"/>
              <a:gd name="T29" fmla="*/ 0 h 602"/>
              <a:gd name="T30" fmla="*/ 104036 w 531"/>
              <a:gd name="T31" fmla="*/ 94654 h 602"/>
              <a:gd name="T32" fmla="*/ 83587 w 531"/>
              <a:gd name="T33" fmla="*/ 10477 h 602"/>
              <a:gd name="T34" fmla="*/ 30493 w 531"/>
              <a:gd name="T35" fmla="*/ 140536 h 602"/>
              <a:gd name="T36" fmla="*/ 0 w 531"/>
              <a:gd name="T37" fmla="*/ 130421 h 602"/>
              <a:gd name="T38" fmla="*/ 10045 w 531"/>
              <a:gd name="T39" fmla="*/ 79119 h 602"/>
              <a:gd name="T40" fmla="*/ 40538 w 531"/>
              <a:gd name="T41" fmla="*/ 89596 h 602"/>
              <a:gd name="T42" fmla="*/ 30493 w 531"/>
              <a:gd name="T43" fmla="*/ 140536 h 602"/>
              <a:gd name="T44" fmla="*/ 10045 w 531"/>
              <a:gd name="T45" fmla="*/ 10477 h 602"/>
              <a:gd name="T46" fmla="*/ 30493 w 531"/>
              <a:gd name="T47" fmla="*/ 10477 h 602"/>
              <a:gd name="T48" fmla="*/ 10045 w 531"/>
              <a:gd name="T49" fmla="*/ 69004 h 602"/>
              <a:gd name="T50" fmla="*/ 30493 w 531"/>
              <a:gd name="T51" fmla="*/ 207011 h 602"/>
              <a:gd name="T52" fmla="*/ 20090 w 531"/>
              <a:gd name="T53" fmla="*/ 217127 h 602"/>
              <a:gd name="T54" fmla="*/ 10045 w 531"/>
              <a:gd name="T55" fmla="*/ 150652 h 602"/>
              <a:gd name="T56" fmla="*/ 30493 w 531"/>
              <a:gd name="T57" fmla="*/ 207011 h 602"/>
              <a:gd name="T58" fmla="*/ 104036 w 531"/>
              <a:gd name="T59" fmla="*/ 207011 h 602"/>
              <a:gd name="T60" fmla="*/ 83587 w 531"/>
              <a:gd name="T61" fmla="*/ 207011 h 602"/>
              <a:gd name="T62" fmla="*/ 104036 w 531"/>
              <a:gd name="T63" fmla="*/ 176303 h 602"/>
              <a:gd name="T64" fmla="*/ 180089 w 531"/>
              <a:gd name="T65" fmla="*/ 207011 h 602"/>
              <a:gd name="T66" fmla="*/ 169686 w 531"/>
              <a:gd name="T67" fmla="*/ 217127 h 602"/>
              <a:gd name="T68" fmla="*/ 159641 w 531"/>
              <a:gd name="T69" fmla="*/ 122834 h 602"/>
              <a:gd name="T70" fmla="*/ 180089 w 531"/>
              <a:gd name="T71" fmla="*/ 207011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602">
                <a:moveTo>
                  <a:pt x="502" y="311"/>
                </a:moveTo>
                <a:lnTo>
                  <a:pt x="502" y="311"/>
                </a:lnTo>
                <a:cubicBezTo>
                  <a:pt x="445" y="311"/>
                  <a:pt x="445" y="311"/>
                  <a:pt x="445" y="311"/>
                </a:cubicBezTo>
                <a:cubicBezTo>
                  <a:pt x="424" y="311"/>
                  <a:pt x="417" y="297"/>
                  <a:pt x="417" y="283"/>
                </a:cubicBezTo>
                <a:cubicBezTo>
                  <a:pt x="417" y="170"/>
                  <a:pt x="417" y="170"/>
                  <a:pt x="417" y="170"/>
                </a:cubicBezTo>
                <a:cubicBezTo>
                  <a:pt x="417" y="156"/>
                  <a:pt x="424" y="142"/>
                  <a:pt x="445" y="142"/>
                </a:cubicBezTo>
                <a:cubicBezTo>
                  <a:pt x="502" y="142"/>
                  <a:pt x="502" y="142"/>
                  <a:pt x="502" y="142"/>
                </a:cubicBezTo>
                <a:cubicBezTo>
                  <a:pt x="516" y="142"/>
                  <a:pt x="530" y="156"/>
                  <a:pt x="530" y="170"/>
                </a:cubicBezTo>
                <a:cubicBezTo>
                  <a:pt x="530" y="283"/>
                  <a:pt x="530" y="283"/>
                  <a:pt x="530" y="283"/>
                </a:cubicBezTo>
                <a:cubicBezTo>
                  <a:pt x="530" y="297"/>
                  <a:pt x="516" y="311"/>
                  <a:pt x="502" y="311"/>
                </a:cubicBezTo>
                <a:close/>
                <a:moveTo>
                  <a:pt x="445" y="29"/>
                </a:moveTo>
                <a:lnTo>
                  <a:pt x="445" y="29"/>
                </a:lnTo>
                <a:cubicBezTo>
                  <a:pt x="445" y="15"/>
                  <a:pt x="452" y="0"/>
                  <a:pt x="473" y="0"/>
                </a:cubicBezTo>
                <a:cubicBezTo>
                  <a:pt x="487" y="0"/>
                  <a:pt x="502" y="15"/>
                  <a:pt x="502" y="29"/>
                </a:cubicBezTo>
                <a:cubicBezTo>
                  <a:pt x="502" y="113"/>
                  <a:pt x="502" y="113"/>
                  <a:pt x="502" y="113"/>
                </a:cubicBezTo>
                <a:cubicBezTo>
                  <a:pt x="445" y="113"/>
                  <a:pt x="445" y="113"/>
                  <a:pt x="445" y="113"/>
                </a:cubicBezTo>
                <a:lnTo>
                  <a:pt x="445" y="29"/>
                </a:lnTo>
                <a:close/>
                <a:moveTo>
                  <a:pt x="290" y="460"/>
                </a:moveTo>
                <a:lnTo>
                  <a:pt x="290" y="460"/>
                </a:lnTo>
                <a:cubicBezTo>
                  <a:pt x="233" y="460"/>
                  <a:pt x="233" y="460"/>
                  <a:pt x="233" y="460"/>
                </a:cubicBezTo>
                <a:cubicBezTo>
                  <a:pt x="219" y="460"/>
                  <a:pt x="205" y="453"/>
                  <a:pt x="205" y="431"/>
                </a:cubicBezTo>
                <a:cubicBezTo>
                  <a:pt x="205" y="318"/>
                  <a:pt x="205" y="318"/>
                  <a:pt x="205" y="318"/>
                </a:cubicBezTo>
                <a:cubicBezTo>
                  <a:pt x="205" y="304"/>
                  <a:pt x="219" y="290"/>
                  <a:pt x="233" y="290"/>
                </a:cubicBezTo>
                <a:cubicBezTo>
                  <a:pt x="290" y="290"/>
                  <a:pt x="290" y="290"/>
                  <a:pt x="290" y="290"/>
                </a:cubicBezTo>
                <a:cubicBezTo>
                  <a:pt x="311" y="290"/>
                  <a:pt x="318" y="304"/>
                  <a:pt x="318" y="318"/>
                </a:cubicBezTo>
                <a:cubicBezTo>
                  <a:pt x="318" y="431"/>
                  <a:pt x="318" y="431"/>
                  <a:pt x="318" y="431"/>
                </a:cubicBezTo>
                <a:cubicBezTo>
                  <a:pt x="318" y="453"/>
                  <a:pt x="311" y="460"/>
                  <a:pt x="290" y="460"/>
                </a:cubicBezTo>
                <a:close/>
                <a:moveTo>
                  <a:pt x="233" y="29"/>
                </a:moveTo>
                <a:lnTo>
                  <a:pt x="233" y="29"/>
                </a:lnTo>
                <a:cubicBezTo>
                  <a:pt x="233" y="15"/>
                  <a:pt x="247" y="0"/>
                  <a:pt x="261" y="0"/>
                </a:cubicBezTo>
                <a:cubicBezTo>
                  <a:pt x="283" y="0"/>
                  <a:pt x="290" y="15"/>
                  <a:pt x="290" y="29"/>
                </a:cubicBezTo>
                <a:cubicBezTo>
                  <a:pt x="290" y="262"/>
                  <a:pt x="290" y="262"/>
                  <a:pt x="290" y="262"/>
                </a:cubicBezTo>
                <a:cubicBezTo>
                  <a:pt x="233" y="262"/>
                  <a:pt x="233" y="262"/>
                  <a:pt x="233" y="262"/>
                </a:cubicBezTo>
                <a:lnTo>
                  <a:pt x="233" y="29"/>
                </a:lnTo>
                <a:close/>
                <a:moveTo>
                  <a:pt x="85" y="389"/>
                </a:moveTo>
                <a:lnTo>
                  <a:pt x="85" y="389"/>
                </a:lnTo>
                <a:cubicBezTo>
                  <a:pt x="28" y="389"/>
                  <a:pt x="28" y="389"/>
                  <a:pt x="28" y="389"/>
                </a:cubicBezTo>
                <a:cubicBezTo>
                  <a:pt x="14" y="389"/>
                  <a:pt x="0" y="375"/>
                  <a:pt x="0" y="361"/>
                </a:cubicBezTo>
                <a:cubicBezTo>
                  <a:pt x="0" y="248"/>
                  <a:pt x="0" y="248"/>
                  <a:pt x="0" y="248"/>
                </a:cubicBezTo>
                <a:cubicBezTo>
                  <a:pt x="0" y="226"/>
                  <a:pt x="14" y="219"/>
                  <a:pt x="28" y="219"/>
                </a:cubicBezTo>
                <a:cubicBezTo>
                  <a:pt x="85" y="219"/>
                  <a:pt x="85" y="219"/>
                  <a:pt x="85" y="219"/>
                </a:cubicBezTo>
                <a:cubicBezTo>
                  <a:pt x="99" y="219"/>
                  <a:pt x="113" y="226"/>
                  <a:pt x="113" y="248"/>
                </a:cubicBezTo>
                <a:cubicBezTo>
                  <a:pt x="113" y="361"/>
                  <a:pt x="113" y="361"/>
                  <a:pt x="113" y="361"/>
                </a:cubicBezTo>
                <a:cubicBezTo>
                  <a:pt x="113" y="375"/>
                  <a:pt x="99" y="389"/>
                  <a:pt x="85" y="389"/>
                </a:cubicBezTo>
                <a:close/>
                <a:moveTo>
                  <a:pt x="28" y="29"/>
                </a:moveTo>
                <a:lnTo>
                  <a:pt x="28" y="29"/>
                </a:lnTo>
                <a:cubicBezTo>
                  <a:pt x="28" y="15"/>
                  <a:pt x="42" y="0"/>
                  <a:pt x="56" y="0"/>
                </a:cubicBezTo>
                <a:cubicBezTo>
                  <a:pt x="71" y="0"/>
                  <a:pt x="85" y="15"/>
                  <a:pt x="85" y="29"/>
                </a:cubicBezTo>
                <a:cubicBezTo>
                  <a:pt x="85" y="191"/>
                  <a:pt x="85" y="191"/>
                  <a:pt x="85" y="191"/>
                </a:cubicBezTo>
                <a:cubicBezTo>
                  <a:pt x="28" y="191"/>
                  <a:pt x="28" y="191"/>
                  <a:pt x="28" y="191"/>
                </a:cubicBezTo>
                <a:lnTo>
                  <a:pt x="28" y="29"/>
                </a:lnTo>
                <a:close/>
                <a:moveTo>
                  <a:pt x="85" y="573"/>
                </a:moveTo>
                <a:lnTo>
                  <a:pt x="85" y="573"/>
                </a:lnTo>
                <a:cubicBezTo>
                  <a:pt x="85" y="594"/>
                  <a:pt x="71" y="601"/>
                  <a:pt x="56" y="601"/>
                </a:cubicBezTo>
                <a:cubicBezTo>
                  <a:pt x="42" y="601"/>
                  <a:pt x="28" y="594"/>
                  <a:pt x="28" y="573"/>
                </a:cubicBezTo>
                <a:cubicBezTo>
                  <a:pt x="28" y="417"/>
                  <a:pt x="28" y="417"/>
                  <a:pt x="28" y="417"/>
                </a:cubicBezTo>
                <a:cubicBezTo>
                  <a:pt x="85" y="417"/>
                  <a:pt x="85" y="417"/>
                  <a:pt x="85" y="417"/>
                </a:cubicBezTo>
                <a:lnTo>
                  <a:pt x="85" y="573"/>
                </a:lnTo>
                <a:close/>
                <a:moveTo>
                  <a:pt x="290" y="573"/>
                </a:moveTo>
                <a:lnTo>
                  <a:pt x="290" y="573"/>
                </a:lnTo>
                <a:cubicBezTo>
                  <a:pt x="290" y="594"/>
                  <a:pt x="283" y="601"/>
                  <a:pt x="261" y="601"/>
                </a:cubicBezTo>
                <a:cubicBezTo>
                  <a:pt x="247" y="601"/>
                  <a:pt x="233" y="594"/>
                  <a:pt x="233" y="573"/>
                </a:cubicBezTo>
                <a:cubicBezTo>
                  <a:pt x="233" y="488"/>
                  <a:pt x="233" y="488"/>
                  <a:pt x="233" y="488"/>
                </a:cubicBezTo>
                <a:cubicBezTo>
                  <a:pt x="290" y="488"/>
                  <a:pt x="290" y="488"/>
                  <a:pt x="290" y="488"/>
                </a:cubicBezTo>
                <a:lnTo>
                  <a:pt x="290" y="573"/>
                </a:lnTo>
                <a:close/>
                <a:moveTo>
                  <a:pt x="502" y="573"/>
                </a:moveTo>
                <a:lnTo>
                  <a:pt x="502" y="573"/>
                </a:lnTo>
                <a:cubicBezTo>
                  <a:pt x="502" y="594"/>
                  <a:pt x="487" y="601"/>
                  <a:pt x="473" y="601"/>
                </a:cubicBezTo>
                <a:cubicBezTo>
                  <a:pt x="452" y="601"/>
                  <a:pt x="445" y="594"/>
                  <a:pt x="445" y="573"/>
                </a:cubicBezTo>
                <a:cubicBezTo>
                  <a:pt x="445" y="340"/>
                  <a:pt x="445" y="340"/>
                  <a:pt x="445" y="340"/>
                </a:cubicBezTo>
                <a:cubicBezTo>
                  <a:pt x="502" y="340"/>
                  <a:pt x="502" y="340"/>
                  <a:pt x="502" y="340"/>
                </a:cubicBezTo>
                <a:lnTo>
                  <a:pt x="502" y="573"/>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endParaRPr lang="en-US" dirty="0"/>
          </a:p>
        </p:txBody>
      </p:sp>
      <p:pic>
        <p:nvPicPr>
          <p:cNvPr id="7" name="Picture Placeholder 6">
            <a:extLst>
              <a:ext uri="{FF2B5EF4-FFF2-40B4-BE49-F238E27FC236}">
                <a16:creationId xmlns="" xmlns:a16="http://schemas.microsoft.com/office/drawing/2014/main" id="{1CFBF50B-9798-C34F-8F7C-EEB3ADA58432}"/>
              </a:ext>
            </a:extLst>
          </p:cNvPr>
          <p:cNvPicPr>
            <a:picLocks noGrp="1" noChangeAspect="1"/>
          </p:cNvPicPr>
          <p:nvPr>
            <p:ph type="pic" sz="quarter" idx="19"/>
          </p:nvPr>
        </p:nvPicPr>
        <p:blipFill>
          <a:blip r:embed="rId2"/>
          <a:srcRect/>
          <a:stretch>
            <a:fillRect/>
          </a:stretch>
        </p:blipFill>
        <p:spPr/>
      </p:pic>
    </p:spTree>
    <p:extLst>
      <p:ext uri="{BB962C8B-B14F-4D97-AF65-F5344CB8AC3E}">
        <p14:creationId xmlns:p14="http://schemas.microsoft.com/office/powerpoint/2010/main" val="1928111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02AB6B7-8798-6747-892E-9D7DDC4DFA6F}"/>
              </a:ext>
            </a:extLst>
          </p:cNvPr>
          <p:cNvSpPr>
            <a:spLocks noGrp="1"/>
          </p:cNvSpPr>
          <p:nvPr>
            <p:ph sz="half" idx="21"/>
          </p:nvPr>
        </p:nvSpPr>
        <p:spPr>
          <a:xfrm flipH="1">
            <a:off x="339487" y="1484708"/>
            <a:ext cx="11593234" cy="4344742"/>
          </a:xfrm>
        </p:spPr>
        <p:txBody>
          <a:bodyPr/>
          <a:lstStyle/>
          <a:p>
            <a:r>
              <a:rPr lang="en-US" dirty="0"/>
              <a:t>If criteria </a:t>
            </a:r>
            <a:r>
              <a:rPr lang="en-US" dirty="0" smtClean="0"/>
              <a:t>are </a:t>
            </a:r>
            <a:r>
              <a:rPr lang="en-US" dirty="0"/>
              <a:t>not met based on clinical questions, you will receive a similar request for additional info:</a:t>
            </a:r>
          </a:p>
          <a:p>
            <a:endParaRPr lang="en-US" dirty="0"/>
          </a:p>
        </p:txBody>
      </p:sp>
      <p:sp>
        <p:nvSpPr>
          <p:cNvPr id="2" name="Text Placeholder 1">
            <a:extLst>
              <a:ext uri="{FF2B5EF4-FFF2-40B4-BE49-F238E27FC236}">
                <a16:creationId xmlns="" xmlns:a16="http://schemas.microsoft.com/office/drawing/2014/main" id="{0BAE1572-6555-3D40-BE03-642F8D9A8ED5}"/>
              </a:ext>
            </a:extLst>
          </p:cNvPr>
          <p:cNvSpPr>
            <a:spLocks noGrp="1"/>
          </p:cNvSpPr>
          <p:nvPr>
            <p:ph type="body" sz="quarter" idx="20"/>
          </p:nvPr>
        </p:nvSpPr>
        <p:spPr/>
        <p:txBody>
          <a:bodyPr/>
          <a:lstStyle/>
          <a:p>
            <a:r>
              <a:rPr lang="en-US" dirty="0"/>
              <a:t>Next Step: Criteria not met</a:t>
            </a:r>
          </a:p>
        </p:txBody>
      </p:sp>
      <p:sp>
        <p:nvSpPr>
          <p:cNvPr id="11" name="TextBox 10"/>
          <p:cNvSpPr txBox="1"/>
          <p:nvPr/>
        </p:nvSpPr>
        <p:spPr>
          <a:xfrm>
            <a:off x="355731" y="4576342"/>
            <a:ext cx="8536039" cy="1600438"/>
          </a:xfrm>
          <a:prstGeom prst="rect">
            <a:avLst/>
          </a:prstGeom>
          <a:noFill/>
        </p:spPr>
        <p:txBody>
          <a:bodyPr wrap="square" rtlCol="0">
            <a:spAutoFit/>
          </a:bodyPr>
          <a:lstStyle/>
          <a:p>
            <a:r>
              <a:rPr lang="en-US" b="1" dirty="0">
                <a:solidFill>
                  <a:srgbClr val="34657F"/>
                </a:solidFill>
              </a:rPr>
              <a:t>Tips:</a:t>
            </a:r>
          </a:p>
          <a:p>
            <a:pPr marL="285750" indent="-285750">
              <a:buClr>
                <a:srgbClr val="002855"/>
              </a:buClr>
              <a:buFont typeface="Arial" panose="020B0604020202020204" pitchFamily="34" charset="0"/>
              <a:buChar char="•"/>
            </a:pPr>
            <a:r>
              <a:rPr lang="en-US" sz="1600" dirty="0">
                <a:solidFill>
                  <a:schemeClr val="tx1">
                    <a:lumMod val="75000"/>
                    <a:lumOff val="25000"/>
                  </a:schemeClr>
                </a:solidFill>
              </a:rPr>
              <a:t>Upload clinical notes on the </a:t>
            </a:r>
            <a:r>
              <a:rPr lang="en-US" sz="1600" dirty="0" smtClean="0">
                <a:solidFill>
                  <a:schemeClr val="tx1">
                    <a:lumMod val="75000"/>
                    <a:lumOff val="25000"/>
                  </a:schemeClr>
                </a:solidFill>
              </a:rPr>
              <a:t>portal, </a:t>
            </a:r>
            <a:r>
              <a:rPr lang="en-US" sz="1600" dirty="0">
                <a:solidFill>
                  <a:schemeClr val="tx1">
                    <a:lumMod val="75000"/>
                    <a:lumOff val="25000"/>
                  </a:schemeClr>
                </a:solidFill>
              </a:rPr>
              <a:t>to avoid any delays </a:t>
            </a:r>
            <a:r>
              <a:rPr lang="en-US" sz="1600" dirty="0" smtClean="0">
                <a:solidFill>
                  <a:schemeClr val="tx1">
                    <a:lumMod val="75000"/>
                    <a:lumOff val="25000"/>
                  </a:schemeClr>
                </a:solidFill>
              </a:rPr>
              <a:t>(e.g., by faxing)</a:t>
            </a:r>
            <a:endParaRPr lang="en-US" sz="1600" dirty="0">
              <a:solidFill>
                <a:schemeClr val="tx1">
                  <a:lumMod val="75000"/>
                  <a:lumOff val="25000"/>
                </a:schemeClr>
              </a:solidFill>
            </a:endParaRPr>
          </a:p>
          <a:p>
            <a:pPr marL="285750" indent="-285750">
              <a:buClr>
                <a:srgbClr val="002855"/>
              </a:buClr>
              <a:buFont typeface="Arial" panose="020B0604020202020204" pitchFamily="34" charset="0"/>
              <a:buChar char="•"/>
            </a:pPr>
            <a:r>
              <a:rPr lang="en-US" sz="1600" dirty="0">
                <a:solidFill>
                  <a:schemeClr val="tx1">
                    <a:lumMod val="75000"/>
                    <a:lumOff val="25000"/>
                  </a:schemeClr>
                </a:solidFill>
              </a:rPr>
              <a:t>Enter additional notes in the space provided only when necessary</a:t>
            </a:r>
          </a:p>
          <a:p>
            <a:pPr marL="285750" indent="-285750">
              <a:buClr>
                <a:srgbClr val="002855"/>
              </a:buClr>
              <a:buFont typeface="Arial" panose="020B0604020202020204" pitchFamily="34" charset="0"/>
              <a:buChar char="•"/>
            </a:pPr>
            <a:r>
              <a:rPr lang="en-US" sz="1600" dirty="0">
                <a:solidFill>
                  <a:schemeClr val="tx1">
                    <a:lumMod val="75000"/>
                    <a:lumOff val="25000"/>
                  </a:schemeClr>
                </a:solidFill>
              </a:rPr>
              <a:t>Additional information uploaded to the case will be sent for clinical review</a:t>
            </a:r>
          </a:p>
          <a:p>
            <a:pPr marL="285750" indent="-285750">
              <a:buClr>
                <a:srgbClr val="002855"/>
              </a:buClr>
              <a:buFont typeface="Arial" panose="020B0604020202020204" pitchFamily="34" charset="0"/>
              <a:buChar char="•"/>
            </a:pPr>
            <a:r>
              <a:rPr lang="en-US" sz="1600" dirty="0" smtClean="0">
                <a:solidFill>
                  <a:schemeClr val="tx1">
                    <a:lumMod val="75000"/>
                    <a:lumOff val="25000"/>
                  </a:schemeClr>
                </a:solidFill>
              </a:rPr>
              <a:t>Print-out a summary </a:t>
            </a:r>
            <a:r>
              <a:rPr lang="en-US" sz="1600" dirty="0">
                <a:solidFill>
                  <a:schemeClr val="tx1">
                    <a:lumMod val="75000"/>
                    <a:lumOff val="25000"/>
                  </a:schemeClr>
                </a:solidFill>
              </a:rPr>
              <a:t>of </a:t>
            </a:r>
            <a:r>
              <a:rPr lang="en-US" sz="1600" dirty="0" smtClean="0">
                <a:solidFill>
                  <a:schemeClr val="tx1">
                    <a:lumMod val="75000"/>
                    <a:lumOff val="25000"/>
                  </a:schemeClr>
                </a:solidFill>
              </a:rPr>
              <a:t>the request </a:t>
            </a:r>
            <a:r>
              <a:rPr lang="en-US" sz="1600" dirty="0">
                <a:solidFill>
                  <a:schemeClr val="tx1">
                    <a:lumMod val="75000"/>
                    <a:lumOff val="25000"/>
                  </a:schemeClr>
                </a:solidFill>
              </a:rPr>
              <a:t>that includes the case # and indicates ‘Your case has been sent to clinical review’</a:t>
            </a:r>
          </a:p>
        </p:txBody>
      </p:sp>
      <p:pic>
        <p:nvPicPr>
          <p:cNvPr id="15" name="Picture 14"/>
          <p:cNvPicPr>
            <a:picLocks noChangeAspect="1"/>
          </p:cNvPicPr>
          <p:nvPr/>
        </p:nvPicPr>
        <p:blipFill>
          <a:blip r:embed="rId3"/>
          <a:stretch>
            <a:fillRect/>
          </a:stretch>
        </p:blipFill>
        <p:spPr>
          <a:xfrm>
            <a:off x="355731" y="2057500"/>
            <a:ext cx="6508044" cy="1920406"/>
          </a:xfrm>
          <a:prstGeom prst="rect">
            <a:avLst/>
          </a:prstGeom>
          <a:ln>
            <a:solidFill>
              <a:schemeClr val="bg1">
                <a:lumMod val="85000"/>
              </a:schemeClr>
            </a:solidFill>
          </a:ln>
        </p:spPr>
      </p:pic>
      <p:pic>
        <p:nvPicPr>
          <p:cNvPr id="8" name="Picture 7"/>
          <p:cNvPicPr>
            <a:picLocks noChangeAspect="1"/>
          </p:cNvPicPr>
          <p:nvPr/>
        </p:nvPicPr>
        <p:blipFill>
          <a:blip r:embed="rId4"/>
          <a:stretch>
            <a:fillRect/>
          </a:stretch>
        </p:blipFill>
        <p:spPr>
          <a:xfrm>
            <a:off x="5543501" y="2384770"/>
            <a:ext cx="6381616" cy="2544618"/>
          </a:xfrm>
          <a:prstGeom prst="rect">
            <a:avLst/>
          </a:prstGeom>
          <a:ln>
            <a:solidFill>
              <a:schemeClr val="bg1">
                <a:lumMod val="85000"/>
              </a:schemeClr>
            </a:solidFill>
          </a:ln>
        </p:spPr>
      </p:pic>
    </p:spTree>
    <p:extLst>
      <p:ext uri="{BB962C8B-B14F-4D97-AF65-F5344CB8AC3E}">
        <p14:creationId xmlns:p14="http://schemas.microsoft.com/office/powerpoint/2010/main" val="33552008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 xmlns:a16="http://schemas.microsoft.com/office/drawing/2014/main" id="{6061467C-EDBF-004A-BA9C-791BC1D6C4A3}"/>
              </a:ext>
            </a:extLst>
          </p:cNvPr>
          <p:cNvSpPr>
            <a:spLocks noGrp="1"/>
          </p:cNvSpPr>
          <p:nvPr>
            <p:ph sz="half" idx="21"/>
          </p:nvPr>
        </p:nvSpPr>
        <p:spPr>
          <a:xfrm flipH="1">
            <a:off x="339487" y="1500921"/>
            <a:ext cx="11593234" cy="4344742"/>
          </a:xfrm>
        </p:spPr>
        <p:txBody>
          <a:bodyPr/>
          <a:lstStyle/>
          <a:p>
            <a:r>
              <a:rPr lang="en-US" dirty="0"/>
              <a:t>If your request is authorized during the initial </a:t>
            </a:r>
            <a:r>
              <a:rPr lang="en-US" dirty="0" smtClean="0"/>
              <a:t>submission, </a:t>
            </a:r>
            <a:r>
              <a:rPr lang="en-US" dirty="0"/>
              <a:t>you can print </a:t>
            </a:r>
            <a:r>
              <a:rPr lang="en-US" dirty="0" smtClean="0"/>
              <a:t>the </a:t>
            </a:r>
            <a:r>
              <a:rPr lang="en-US" dirty="0"/>
              <a:t>summary of the request for your records.</a:t>
            </a:r>
          </a:p>
          <a:p>
            <a:endParaRPr lang="en-US" dirty="0"/>
          </a:p>
        </p:txBody>
      </p:sp>
      <p:sp>
        <p:nvSpPr>
          <p:cNvPr id="5" name="Text Placeholder 4">
            <a:extLst>
              <a:ext uri="{FF2B5EF4-FFF2-40B4-BE49-F238E27FC236}">
                <a16:creationId xmlns="" xmlns:a16="http://schemas.microsoft.com/office/drawing/2014/main" id="{F6DE0C22-0C3E-E342-B728-7D0A62097695}"/>
              </a:ext>
            </a:extLst>
          </p:cNvPr>
          <p:cNvSpPr>
            <a:spLocks noGrp="1"/>
          </p:cNvSpPr>
          <p:nvPr>
            <p:ph type="body" sz="quarter" idx="20"/>
          </p:nvPr>
        </p:nvSpPr>
        <p:spPr/>
        <p:txBody>
          <a:bodyPr/>
          <a:lstStyle/>
          <a:p>
            <a:r>
              <a:rPr lang="en-US" dirty="0"/>
              <a:t>Criteria Met</a:t>
            </a:r>
          </a:p>
        </p:txBody>
      </p:sp>
      <p:pic>
        <p:nvPicPr>
          <p:cNvPr id="6" name="Picture 5"/>
          <p:cNvPicPr>
            <a:picLocks noChangeAspect="1"/>
          </p:cNvPicPr>
          <p:nvPr/>
        </p:nvPicPr>
        <p:blipFill>
          <a:blip r:embed="rId3"/>
          <a:stretch>
            <a:fillRect/>
          </a:stretch>
        </p:blipFill>
        <p:spPr>
          <a:xfrm>
            <a:off x="457200" y="2039755"/>
            <a:ext cx="9583882" cy="4048528"/>
          </a:xfrm>
          <a:prstGeom prst="rect">
            <a:avLst/>
          </a:prstGeom>
          <a:ln>
            <a:solidFill>
              <a:schemeClr val="bg1">
                <a:lumMod val="75000"/>
              </a:schemeClr>
            </a:solidFill>
          </a:ln>
        </p:spPr>
      </p:pic>
    </p:spTree>
    <p:extLst>
      <p:ext uri="{BB962C8B-B14F-4D97-AF65-F5344CB8AC3E}">
        <p14:creationId xmlns:p14="http://schemas.microsoft.com/office/powerpoint/2010/main" val="2756607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Additional Provider Portal Features</a:t>
            </a:r>
          </a:p>
        </p:txBody>
      </p:sp>
    </p:spTree>
    <p:extLst>
      <p:ext uri="{BB962C8B-B14F-4D97-AF65-F5344CB8AC3E}">
        <p14:creationId xmlns:p14="http://schemas.microsoft.com/office/powerpoint/2010/main" val="3191415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B43E6499-F6FF-DD48-A87A-8E4434F139E2}"/>
              </a:ext>
            </a:extLst>
          </p:cNvPr>
          <p:cNvSpPr>
            <a:spLocks noGrp="1"/>
          </p:cNvSpPr>
          <p:nvPr>
            <p:ph type="body" sz="quarter" idx="20"/>
          </p:nvPr>
        </p:nvSpPr>
        <p:spPr/>
        <p:txBody>
          <a:bodyPr/>
          <a:lstStyle/>
          <a:p>
            <a:r>
              <a:rPr lang="en-US" dirty="0"/>
              <a:t>Certification Summary </a:t>
            </a:r>
          </a:p>
        </p:txBody>
      </p:sp>
      <p:sp>
        <p:nvSpPr>
          <p:cNvPr id="15" name="Rectangle 14"/>
          <p:cNvSpPr/>
          <p:nvPr/>
        </p:nvSpPr>
        <p:spPr>
          <a:xfrm>
            <a:off x="339669" y="4178310"/>
            <a:ext cx="9070239" cy="584775"/>
          </a:xfrm>
          <a:prstGeom prst="rect">
            <a:avLst/>
          </a:prstGeom>
        </p:spPr>
        <p:txBody>
          <a:bodyPr wrap="square">
            <a:spAutoFit/>
          </a:bodyPr>
          <a:lstStyle/>
          <a:p>
            <a:pPr marL="285750" indent="-285750" eaLnBrk="1" fontAlgn="auto" hangingPunct="1">
              <a:spcBef>
                <a:spcPts val="0"/>
              </a:spcBef>
              <a:spcAft>
                <a:spcPts val="0"/>
              </a:spcAft>
              <a:buClr>
                <a:srgbClr val="003977"/>
              </a:buClr>
              <a:buFont typeface="Arial" panose="020B0604020202020204" pitchFamily="34" charset="0"/>
              <a:buChar char="•"/>
            </a:pPr>
            <a:r>
              <a:rPr lang="en-US" sz="1600" dirty="0">
                <a:solidFill>
                  <a:schemeClr val="tx1">
                    <a:lumMod val="75000"/>
                    <a:lumOff val="25000"/>
                  </a:schemeClr>
                </a:solidFill>
                <a:latin typeface="Arial"/>
                <a:ea typeface="Segoe UI" panose="020B0502040204020203" pitchFamily="34" charset="0"/>
                <a:cs typeface="Segoe UI" panose="020B0502040204020203" pitchFamily="34" charset="0"/>
              </a:rPr>
              <a:t>Certification Summary tab allows you to track recently submitted cases </a:t>
            </a:r>
          </a:p>
          <a:p>
            <a:pPr marL="285750" indent="-285750" eaLnBrk="1" fontAlgn="auto" hangingPunct="1">
              <a:spcBef>
                <a:spcPts val="0"/>
              </a:spcBef>
              <a:spcAft>
                <a:spcPts val="0"/>
              </a:spcAft>
              <a:buClr>
                <a:srgbClr val="003977"/>
              </a:buClr>
              <a:buFont typeface="Arial" panose="020B0604020202020204" pitchFamily="34" charset="0"/>
              <a:buChar char="•"/>
            </a:pPr>
            <a:r>
              <a:rPr lang="en-US" sz="1600" dirty="0">
                <a:solidFill>
                  <a:schemeClr val="tx1">
                    <a:lumMod val="75000"/>
                    <a:lumOff val="25000"/>
                  </a:schemeClr>
                </a:solidFill>
                <a:latin typeface="Arial"/>
                <a:ea typeface="Segoe UI" panose="020B0502040204020203" pitchFamily="34" charset="0"/>
                <a:cs typeface="Segoe UI" panose="020B0502040204020203" pitchFamily="34" charset="0"/>
              </a:rPr>
              <a:t>The work list can also be filtered </a:t>
            </a:r>
          </a:p>
        </p:txBody>
      </p:sp>
      <p:cxnSp>
        <p:nvCxnSpPr>
          <p:cNvPr id="17" name="Straight Arrow Connector 16"/>
          <p:cNvCxnSpPr/>
          <p:nvPr/>
        </p:nvCxnSpPr>
        <p:spPr>
          <a:xfrm flipV="1">
            <a:off x="2530527" y="2161309"/>
            <a:ext cx="269838" cy="142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566356" y="1308154"/>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9" name="Rectangle 18"/>
          <p:cNvSpPr/>
          <p:nvPr/>
        </p:nvSpPr>
        <p:spPr>
          <a:xfrm>
            <a:off x="9116520" y="1269095"/>
            <a:ext cx="1551481" cy="3004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2" name="Picture 1"/>
          <p:cNvPicPr>
            <a:picLocks noChangeAspect="1"/>
          </p:cNvPicPr>
          <p:nvPr/>
        </p:nvPicPr>
        <p:blipFill>
          <a:blip r:embed="rId3"/>
          <a:stretch>
            <a:fillRect/>
          </a:stretch>
        </p:blipFill>
        <p:spPr>
          <a:xfrm>
            <a:off x="339669" y="1619664"/>
            <a:ext cx="10988303" cy="2049752"/>
          </a:xfrm>
          <a:prstGeom prst="rect">
            <a:avLst/>
          </a:prstGeom>
          <a:ln>
            <a:solidFill>
              <a:schemeClr val="bg1">
                <a:lumMod val="75000"/>
              </a:schemeClr>
            </a:solidFill>
          </a:ln>
        </p:spPr>
      </p:pic>
    </p:spTree>
    <p:extLst>
      <p:ext uri="{BB962C8B-B14F-4D97-AF65-F5344CB8AC3E}">
        <p14:creationId xmlns:p14="http://schemas.microsoft.com/office/powerpoint/2010/main" val="3464865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 xmlns:a16="http://schemas.microsoft.com/office/drawing/2014/main" id="{CC1D6E26-A07C-E340-A41C-FE429BC7B631}"/>
              </a:ext>
            </a:extLst>
          </p:cNvPr>
          <p:cNvSpPr>
            <a:spLocks noGrp="1"/>
          </p:cNvSpPr>
          <p:nvPr>
            <p:ph sz="half" idx="21"/>
          </p:nvPr>
        </p:nvSpPr>
        <p:spPr>
          <a:xfrm flipH="1">
            <a:off x="339487" y="4163870"/>
            <a:ext cx="11593234" cy="1458337"/>
          </a:xfrm>
        </p:spPr>
        <p:txBody>
          <a:bodyPr/>
          <a:lstStyle/>
          <a:p>
            <a:pPr marL="285750" indent="-285750">
              <a:buFont typeface="Arial" panose="020B0604020202020204" pitchFamily="34" charset="0"/>
              <a:buChar char="•"/>
            </a:pPr>
            <a:r>
              <a:rPr lang="en-US" dirty="0"/>
              <a:t>You can </a:t>
            </a:r>
            <a:r>
              <a:rPr lang="en-US" dirty="0" smtClean="0"/>
              <a:t>look-up </a:t>
            </a:r>
            <a:r>
              <a:rPr lang="en-US" dirty="0"/>
              <a:t>authorization status on the portal</a:t>
            </a:r>
          </a:p>
          <a:p>
            <a:pPr marL="285750" indent="-285750">
              <a:buFont typeface="Arial" panose="020B0604020202020204" pitchFamily="34" charset="0"/>
              <a:buChar char="•"/>
            </a:pPr>
            <a:r>
              <a:rPr lang="en-US" dirty="0"/>
              <a:t>Search by member information OR</a:t>
            </a:r>
          </a:p>
          <a:p>
            <a:pPr marL="285750" indent="-285750">
              <a:buFont typeface="Arial" panose="020B0604020202020204" pitchFamily="34" charset="0"/>
              <a:buChar char="•"/>
            </a:pPr>
            <a:r>
              <a:rPr lang="en-US" dirty="0"/>
              <a:t>Search by authorization number with ordering NPI</a:t>
            </a:r>
          </a:p>
          <a:p>
            <a:pPr marL="285750" indent="-285750">
              <a:buFont typeface="Arial" panose="020B0604020202020204" pitchFamily="34" charset="0"/>
              <a:buChar char="•"/>
            </a:pPr>
            <a:r>
              <a:rPr lang="en-US" dirty="0"/>
              <a:t>View and print any correspondence</a:t>
            </a:r>
          </a:p>
          <a:p>
            <a:pPr marL="285750" indent="-285750">
              <a:buFont typeface="Arial" panose="020B0604020202020204" pitchFamily="34" charset="0"/>
              <a:buChar char="•"/>
            </a:pPr>
            <a:endParaRPr lang="en-US" dirty="0"/>
          </a:p>
        </p:txBody>
      </p:sp>
      <p:sp>
        <p:nvSpPr>
          <p:cNvPr id="7" name="Text Placeholder 6">
            <a:extLst>
              <a:ext uri="{FF2B5EF4-FFF2-40B4-BE49-F238E27FC236}">
                <a16:creationId xmlns="" xmlns:a16="http://schemas.microsoft.com/office/drawing/2014/main" id="{688C6975-3B1A-1B45-ACCD-22A21C25DAA0}"/>
              </a:ext>
            </a:extLst>
          </p:cNvPr>
          <p:cNvSpPr>
            <a:spLocks noGrp="1"/>
          </p:cNvSpPr>
          <p:nvPr>
            <p:ph type="body" sz="quarter" idx="20"/>
          </p:nvPr>
        </p:nvSpPr>
        <p:spPr/>
        <p:txBody>
          <a:bodyPr/>
          <a:lstStyle/>
          <a:p>
            <a:r>
              <a:rPr lang="en-US" dirty="0"/>
              <a:t>Authorization Lookup</a:t>
            </a:r>
          </a:p>
        </p:txBody>
      </p:sp>
      <p:sp>
        <p:nvSpPr>
          <p:cNvPr id="18" name="Rectangle 17"/>
          <p:cNvSpPr/>
          <p:nvPr/>
        </p:nvSpPr>
        <p:spPr>
          <a:xfrm>
            <a:off x="1566356" y="1308154"/>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9" name="Rectangle 18"/>
          <p:cNvSpPr/>
          <p:nvPr/>
        </p:nvSpPr>
        <p:spPr>
          <a:xfrm>
            <a:off x="9116520" y="1269095"/>
            <a:ext cx="1551481" cy="3004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4" name="Picture 3"/>
          <p:cNvPicPr>
            <a:picLocks noChangeAspect="1"/>
          </p:cNvPicPr>
          <p:nvPr/>
        </p:nvPicPr>
        <p:blipFill>
          <a:blip r:embed="rId3"/>
          <a:stretch>
            <a:fillRect/>
          </a:stretch>
        </p:blipFill>
        <p:spPr>
          <a:xfrm>
            <a:off x="339487" y="1569573"/>
            <a:ext cx="10127858" cy="2293819"/>
          </a:xfrm>
          <a:prstGeom prst="rect">
            <a:avLst/>
          </a:prstGeom>
          <a:ln>
            <a:solidFill>
              <a:schemeClr val="bg1">
                <a:lumMod val="85000"/>
              </a:schemeClr>
            </a:solidFill>
          </a:ln>
        </p:spPr>
      </p:pic>
    </p:spTree>
    <p:extLst>
      <p:ext uri="{BB962C8B-B14F-4D97-AF65-F5344CB8AC3E}">
        <p14:creationId xmlns:p14="http://schemas.microsoft.com/office/powerpoint/2010/main" val="25273703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F9A8DB4-6756-EF42-A4C7-0E81A5F5AB06}" type="slidenum">
              <a:rPr lang="en-US" smtClean="0">
                <a:solidFill>
                  <a:srgbClr val="000000"/>
                </a:solidFill>
              </a:rPr>
              <a:pPr/>
              <a:t>45</a:t>
            </a:fld>
            <a:endParaRPr lang="en-US" dirty="0">
              <a:solidFill>
                <a:srgbClr val="000000"/>
              </a:solidFill>
            </a:endParaRPr>
          </a:p>
        </p:txBody>
      </p:sp>
      <p:sp>
        <p:nvSpPr>
          <p:cNvPr id="5" name="Title 4"/>
          <p:cNvSpPr>
            <a:spLocks noGrp="1"/>
          </p:cNvSpPr>
          <p:nvPr>
            <p:ph type="title"/>
          </p:nvPr>
        </p:nvSpPr>
        <p:spPr>
          <a:xfrm>
            <a:off x="103573" y="212650"/>
            <a:ext cx="10418177" cy="592768"/>
          </a:xfrm>
        </p:spPr>
        <p:txBody>
          <a:bodyPr/>
          <a:lstStyle/>
          <a:p>
            <a:r>
              <a:rPr lang="en-US" sz="3200" dirty="0" smtClean="0"/>
              <a:t>Duplication Feature</a:t>
            </a:r>
            <a:endParaRPr lang="en-US" sz="3200" dirty="0"/>
          </a:p>
        </p:txBody>
      </p:sp>
      <p:sp>
        <p:nvSpPr>
          <p:cNvPr id="18" name="Rectangle 17"/>
          <p:cNvSpPr/>
          <p:nvPr/>
        </p:nvSpPr>
        <p:spPr>
          <a:xfrm>
            <a:off x="1566356" y="1308154"/>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9" name="Rectangle 18"/>
          <p:cNvSpPr/>
          <p:nvPr/>
        </p:nvSpPr>
        <p:spPr>
          <a:xfrm>
            <a:off x="7248525" y="1308154"/>
            <a:ext cx="4391025" cy="415063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eaLnBrk="1" fontAlgn="auto" hangingPunct="1">
              <a:spcBef>
                <a:spcPts val="0"/>
              </a:spcBef>
              <a:spcAft>
                <a:spcPts val="0"/>
              </a:spcAft>
              <a:buClr>
                <a:srgbClr val="003977"/>
              </a:buClr>
              <a:buFont typeface="Arial" panose="020B0604020202020204" pitchFamily="34" charset="0"/>
              <a:buChar char="•"/>
            </a:pPr>
            <a:r>
              <a:rPr lang="en-US" dirty="0" smtClean="0">
                <a:solidFill>
                  <a:srgbClr val="7F7F7F"/>
                </a:solidFill>
                <a:ea typeface="Segoe UI" panose="020B0502040204020203" pitchFamily="34" charset="0"/>
                <a:cs typeface="Segoe UI" panose="020B0502040204020203" pitchFamily="34" charset="0"/>
              </a:rPr>
              <a:t>Duplicate feature allows you to start a new request using same information</a:t>
            </a:r>
          </a:p>
          <a:p>
            <a:pPr marL="285750" indent="-285750" eaLnBrk="1" fontAlgn="auto" hangingPunct="1">
              <a:spcBef>
                <a:spcPts val="0"/>
              </a:spcBef>
              <a:spcAft>
                <a:spcPts val="0"/>
              </a:spcAft>
              <a:buClr>
                <a:srgbClr val="003977"/>
              </a:buClr>
              <a:buFont typeface="Arial" panose="020B0604020202020204" pitchFamily="34" charset="0"/>
              <a:buChar char="•"/>
            </a:pPr>
            <a:r>
              <a:rPr lang="en-US" dirty="0" smtClean="0">
                <a:solidFill>
                  <a:srgbClr val="7F7F7F"/>
                </a:solidFill>
                <a:ea typeface="Segoe UI" panose="020B0502040204020203" pitchFamily="34" charset="0"/>
                <a:cs typeface="Segoe UI" panose="020B0502040204020203" pitchFamily="34" charset="0"/>
              </a:rPr>
              <a:t>Eliminates entering duplicate information</a:t>
            </a:r>
          </a:p>
          <a:p>
            <a:pPr marL="285750" indent="-285750" eaLnBrk="1" fontAlgn="auto" hangingPunct="1">
              <a:spcBef>
                <a:spcPts val="0"/>
              </a:spcBef>
              <a:spcAft>
                <a:spcPts val="0"/>
              </a:spcAft>
              <a:buClr>
                <a:srgbClr val="003977"/>
              </a:buClr>
              <a:buFont typeface="Arial" panose="020B0604020202020204" pitchFamily="34" charset="0"/>
              <a:buChar char="•"/>
            </a:pPr>
            <a:r>
              <a:rPr lang="en-US" dirty="0" smtClean="0">
                <a:solidFill>
                  <a:srgbClr val="7F7F7F"/>
                </a:solidFill>
                <a:ea typeface="Segoe UI" panose="020B0502040204020203" pitchFamily="34" charset="0"/>
                <a:cs typeface="Segoe UI" panose="020B0502040204020203" pitchFamily="34" charset="0"/>
              </a:rPr>
              <a:t>Time saver!</a:t>
            </a:r>
            <a:endParaRPr lang="en-US" dirty="0">
              <a:solidFill>
                <a:srgbClr val="7F7F7F"/>
              </a:solidFill>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3"/>
          <a:stretch>
            <a:fillRect/>
          </a:stretch>
        </p:blipFill>
        <p:spPr>
          <a:xfrm>
            <a:off x="548107" y="1497783"/>
            <a:ext cx="5491276" cy="3583372"/>
          </a:xfrm>
          <a:prstGeom prst="rect">
            <a:avLst/>
          </a:prstGeom>
          <a:ln>
            <a:solidFill>
              <a:schemeClr val="bg1">
                <a:lumMod val="75000"/>
              </a:schemeClr>
            </a:solidFill>
          </a:ln>
        </p:spPr>
      </p:pic>
    </p:spTree>
    <p:extLst>
      <p:ext uri="{BB962C8B-B14F-4D97-AF65-F5344CB8AC3E}">
        <p14:creationId xmlns:p14="http://schemas.microsoft.com/office/powerpoint/2010/main" val="3692872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smtClean="0"/>
              <a:t>How to schedule a Peer to Peer Request</a:t>
            </a:r>
            <a:endParaRPr lang="en-US" dirty="0"/>
          </a:p>
        </p:txBody>
      </p:sp>
      <p:sp>
        <p:nvSpPr>
          <p:cNvPr id="3" name="Content Placeholder 2"/>
          <p:cNvSpPr>
            <a:spLocks noGrp="1"/>
          </p:cNvSpPr>
          <p:nvPr>
            <p:ph sz="half" idx="21"/>
          </p:nvPr>
        </p:nvSpPr>
        <p:spPr>
          <a:xfrm flipH="1">
            <a:off x="339487" y="1631807"/>
            <a:ext cx="6859172" cy="4703005"/>
          </a:xfrm>
        </p:spPr>
        <p:txBody>
          <a:bodyPr/>
          <a:lstStyle/>
          <a:p>
            <a:pPr marL="285750" lvl="0" indent="-285750">
              <a:buFont typeface="Arial" panose="020B0604020202020204" pitchFamily="34" charset="0"/>
              <a:buChar char="•"/>
            </a:pPr>
            <a:r>
              <a:rPr lang="en-US" dirty="0">
                <a:solidFill>
                  <a:schemeClr val="tx1">
                    <a:lumMod val="85000"/>
                    <a:lumOff val="15000"/>
                  </a:schemeClr>
                </a:solidFill>
              </a:rPr>
              <a:t>Log into your account </a:t>
            </a:r>
            <a:r>
              <a:rPr lang="en-US" dirty="0" smtClean="0">
                <a:solidFill>
                  <a:schemeClr val="tx1">
                    <a:lumMod val="85000"/>
                    <a:lumOff val="15000"/>
                  </a:schemeClr>
                </a:solidFill>
              </a:rPr>
              <a:t>at </a:t>
            </a:r>
            <a:r>
              <a:rPr lang="en-US" u="sng" dirty="0" smtClean="0">
                <a:hlinkClick r:id="rId3"/>
              </a:rPr>
              <a:t>www.evicore.com</a:t>
            </a:r>
            <a:endParaRPr lang="en-US" u="sng" dirty="0" smtClean="0"/>
          </a:p>
          <a:p>
            <a:pPr lvl="0"/>
            <a:endParaRPr lang="en-US" dirty="0"/>
          </a:p>
          <a:p>
            <a:pPr marL="285750" lvl="0" indent="-285750">
              <a:buFont typeface="Arial" panose="020B0604020202020204" pitchFamily="34" charset="0"/>
              <a:buChar char="•"/>
            </a:pPr>
            <a:r>
              <a:rPr lang="en-US" dirty="0" smtClean="0">
                <a:solidFill>
                  <a:schemeClr val="tx1">
                    <a:lumMod val="85000"/>
                    <a:lumOff val="15000"/>
                  </a:schemeClr>
                </a:solidFill>
              </a:rPr>
              <a:t>Perform </a:t>
            </a:r>
            <a:r>
              <a:rPr lang="en-US" dirty="0">
                <a:solidFill>
                  <a:schemeClr val="tx1">
                    <a:lumMod val="85000"/>
                    <a:lumOff val="15000"/>
                  </a:schemeClr>
                </a:solidFill>
              </a:rPr>
              <a:t>Authorization Lookup to determine the status of your request. </a:t>
            </a:r>
          </a:p>
          <a:p>
            <a:r>
              <a:rPr lang="en-US" dirty="0">
                <a:solidFill>
                  <a:schemeClr val="tx1">
                    <a:lumMod val="85000"/>
                    <a:lumOff val="15000"/>
                  </a:schemeClr>
                </a:solidFill>
              </a:rPr>
              <a:t> </a:t>
            </a:r>
            <a:endParaRPr lang="en-US" dirty="0" smtClean="0">
              <a:solidFill>
                <a:schemeClr val="tx1">
                  <a:lumMod val="85000"/>
                  <a:lumOff val="15000"/>
                </a:schemeClr>
              </a:solidFill>
            </a:endParaRPr>
          </a:p>
          <a:p>
            <a:pPr marL="285750" indent="-285750">
              <a:buFont typeface="Arial" panose="020B0604020202020204" pitchFamily="34" charset="0"/>
              <a:buChar char="•"/>
            </a:pPr>
            <a:r>
              <a:rPr lang="en-US" dirty="0" smtClean="0">
                <a:solidFill>
                  <a:schemeClr val="tx1">
                    <a:lumMod val="85000"/>
                    <a:lumOff val="15000"/>
                  </a:schemeClr>
                </a:solidFill>
              </a:rPr>
              <a:t>Click </a:t>
            </a:r>
            <a:r>
              <a:rPr lang="en-US" dirty="0">
                <a:solidFill>
                  <a:schemeClr val="tx1">
                    <a:lumMod val="85000"/>
                    <a:lumOff val="15000"/>
                  </a:schemeClr>
                </a:solidFill>
              </a:rPr>
              <a:t>on the “P2P Availability” button to determine if your case is eligible for a Peer to Peer conversation: </a:t>
            </a:r>
            <a:endParaRPr lang="en-US" dirty="0" smtClean="0">
              <a:solidFill>
                <a:schemeClr val="tx1">
                  <a:lumMod val="85000"/>
                  <a:lumOff val="15000"/>
                </a:schemeClr>
              </a:solidFill>
            </a:endParaRPr>
          </a:p>
          <a:p>
            <a:endParaRPr lang="en-US" dirty="0"/>
          </a:p>
          <a:p>
            <a:endParaRPr lang="en-US" dirty="0"/>
          </a:p>
          <a:p>
            <a:endParaRPr lang="en-US" dirty="0"/>
          </a:p>
        </p:txBody>
      </p:sp>
      <p:sp>
        <p:nvSpPr>
          <p:cNvPr id="4" name="Content Placeholder 3"/>
          <p:cNvSpPr>
            <a:spLocks noGrp="1"/>
          </p:cNvSpPr>
          <p:nvPr>
            <p:ph sz="half" idx="22"/>
          </p:nvPr>
        </p:nvSpPr>
        <p:spPr/>
        <p:txBody>
          <a:bodyPr/>
          <a:lstStyle/>
          <a:p>
            <a:pPr marL="0" lvl="1" indent="0">
              <a:buNone/>
            </a:pPr>
            <a:endParaRPr lang="en-US" dirty="0" smtClean="0"/>
          </a:p>
          <a:p>
            <a:pPr marL="0" lvl="1" indent="0">
              <a:buNone/>
            </a:pPr>
            <a:endParaRPr lang="en-US" dirty="0"/>
          </a:p>
          <a:p>
            <a:pPr marL="285750" lvl="1" indent="-285750"/>
            <a:r>
              <a:rPr lang="en-US" dirty="0" smtClean="0">
                <a:solidFill>
                  <a:schemeClr val="tx1">
                    <a:lumMod val="85000"/>
                    <a:lumOff val="15000"/>
                  </a:schemeClr>
                </a:solidFill>
              </a:rPr>
              <a:t>If </a:t>
            </a:r>
            <a:r>
              <a:rPr lang="en-US" dirty="0">
                <a:solidFill>
                  <a:schemeClr val="tx1">
                    <a:lumMod val="85000"/>
                    <a:lumOff val="15000"/>
                  </a:schemeClr>
                </a:solidFill>
              </a:rPr>
              <a:t>your case is eligible for a Peer to Peer conversation, a link will display allowing you to proceed to scheduling without any additional messaging. </a:t>
            </a:r>
          </a:p>
          <a:p>
            <a:pPr marL="0" lvl="1" indent="0">
              <a:buNone/>
            </a:pPr>
            <a:endParaRPr lang="en-US" dirty="0" smtClean="0"/>
          </a:p>
          <a:p>
            <a:pPr marL="0" lvl="1" indent="0">
              <a:buNone/>
            </a:pPr>
            <a:endParaRPr lang="en-US" dirty="0"/>
          </a:p>
          <a:p>
            <a:pPr marL="0" lvl="1" indent="0">
              <a:buNone/>
            </a:pPr>
            <a:endParaRPr lang="en-US" dirty="0" smtClean="0"/>
          </a:p>
          <a:p>
            <a:pPr marL="0" lvl="1" indent="0">
              <a:buNone/>
            </a:pPr>
            <a:endParaRPr lang="en-US" dirty="0"/>
          </a:p>
          <a:p>
            <a:endParaRPr lang="en-US" dirty="0" smtClean="0"/>
          </a:p>
          <a:p>
            <a:endParaRPr lang="en-US" dirty="0"/>
          </a:p>
        </p:txBody>
      </p:sp>
      <p:pic>
        <p:nvPicPr>
          <p:cNvPr id="5" name="Picture 4"/>
          <p:cNvPicPr/>
          <p:nvPr/>
        </p:nvPicPr>
        <p:blipFill>
          <a:blip r:embed="rId4"/>
          <a:stretch>
            <a:fillRect/>
          </a:stretch>
        </p:blipFill>
        <p:spPr>
          <a:xfrm>
            <a:off x="339487" y="4402408"/>
            <a:ext cx="6053773" cy="1600200"/>
          </a:xfrm>
          <a:prstGeom prst="rect">
            <a:avLst/>
          </a:prstGeom>
        </p:spPr>
      </p:pic>
      <p:pic>
        <p:nvPicPr>
          <p:cNvPr id="6" name="Picture 5"/>
          <p:cNvPicPr/>
          <p:nvPr/>
        </p:nvPicPr>
        <p:blipFill>
          <a:blip r:embed="rId5"/>
          <a:stretch>
            <a:fillRect/>
          </a:stretch>
        </p:blipFill>
        <p:spPr>
          <a:xfrm>
            <a:off x="7627491" y="3848099"/>
            <a:ext cx="3592959" cy="554309"/>
          </a:xfrm>
          <a:prstGeom prst="rect">
            <a:avLst/>
          </a:prstGeom>
        </p:spPr>
      </p:pic>
    </p:spTree>
    <p:extLst>
      <p:ext uri="{BB962C8B-B14F-4D97-AF65-F5344CB8AC3E}">
        <p14:creationId xmlns:p14="http://schemas.microsoft.com/office/powerpoint/2010/main" val="29874802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endParaRPr lang="en-US" dirty="0" smtClean="0"/>
          </a:p>
          <a:p>
            <a:r>
              <a:rPr lang="en-US" dirty="0" smtClean="0"/>
              <a:t>How </a:t>
            </a:r>
            <a:r>
              <a:rPr lang="en-US" dirty="0"/>
              <a:t>to schedule a Peer to Peer Request</a:t>
            </a:r>
          </a:p>
          <a:p>
            <a:pPr algn="ctr"/>
            <a:endParaRPr lang="en-US" dirty="0"/>
          </a:p>
        </p:txBody>
      </p:sp>
      <p:sp>
        <p:nvSpPr>
          <p:cNvPr id="3" name="Content Placeholder 2"/>
          <p:cNvSpPr>
            <a:spLocks noGrp="1"/>
          </p:cNvSpPr>
          <p:nvPr>
            <p:ph sz="half" idx="21"/>
          </p:nvPr>
        </p:nvSpPr>
        <p:spPr/>
        <p:txBody>
          <a:bodyPr/>
          <a:lstStyle/>
          <a:p>
            <a:pPr marL="0" lvl="1" indent="0">
              <a:buNone/>
            </a:pPr>
            <a:r>
              <a:rPr lang="en-US" dirty="0" smtClean="0">
                <a:solidFill>
                  <a:schemeClr val="tx1">
                    <a:lumMod val="85000"/>
                    <a:lumOff val="15000"/>
                  </a:schemeClr>
                </a:solidFill>
              </a:rPr>
              <a:t>Pay attention to any messaging that displays. In some instances, a Peer to Peer conversation is allowed, but the case decision cannot be changed. When this happens, you can still request a Consultative Only Peer to Peer. You may also click on the “All Post Decision Options” button to learn what other action may be taken.</a:t>
            </a:r>
          </a:p>
          <a:p>
            <a:pPr marL="0" lvl="1" indent="0">
              <a:buNone/>
            </a:pPr>
            <a:endParaRPr lang="en-US" dirty="0" smtClean="0"/>
          </a:p>
          <a:p>
            <a:pPr marL="0" lvl="1" indent="0">
              <a:buNone/>
            </a:pPr>
            <a:endParaRPr lang="en-US" dirty="0"/>
          </a:p>
          <a:p>
            <a:pPr marL="0" lvl="1" indent="0">
              <a:buNone/>
            </a:pPr>
            <a:endParaRPr lang="en-US" dirty="0" smtClean="0"/>
          </a:p>
          <a:p>
            <a:pPr marL="0" lvl="1" indent="0">
              <a:buNone/>
            </a:pPr>
            <a:endParaRPr lang="en-US" dirty="0"/>
          </a:p>
          <a:p>
            <a:pPr marL="0" lvl="1" indent="0">
              <a:buNone/>
            </a:pPr>
            <a:endParaRPr lang="en-US" dirty="0" smtClean="0"/>
          </a:p>
          <a:p>
            <a:pPr marL="0" lvl="1" indent="0">
              <a:buNone/>
            </a:pPr>
            <a:endParaRPr lang="en-US" dirty="0"/>
          </a:p>
          <a:p>
            <a:pPr marL="0" lvl="1" indent="0">
              <a:buNone/>
            </a:pPr>
            <a:endParaRPr lang="en-US" dirty="0" smtClean="0">
              <a:solidFill>
                <a:schemeClr val="tx1">
                  <a:lumMod val="85000"/>
                  <a:lumOff val="15000"/>
                </a:schemeClr>
              </a:solidFill>
            </a:endParaRPr>
          </a:p>
          <a:p>
            <a:pPr marL="0" lvl="1" indent="0">
              <a:buNone/>
            </a:pPr>
            <a:r>
              <a:rPr lang="en-US" dirty="0" smtClean="0">
                <a:solidFill>
                  <a:schemeClr val="tx1">
                    <a:lumMod val="85000"/>
                    <a:lumOff val="15000"/>
                  </a:schemeClr>
                </a:solidFill>
              </a:rPr>
              <a:t>Once the “Request Peer to Peer Consultation” link is selected, you will be transferred to our scheduling software via a new browser window. </a:t>
            </a:r>
          </a:p>
          <a:p>
            <a:pPr marL="0" lvl="1" indent="0">
              <a:buNone/>
            </a:pPr>
            <a:endParaRPr lang="en-US" dirty="0" smtClean="0"/>
          </a:p>
          <a:p>
            <a:endParaRPr lang="en-US" dirty="0"/>
          </a:p>
        </p:txBody>
      </p:sp>
      <p:pic>
        <p:nvPicPr>
          <p:cNvPr id="5" name="Picture 4"/>
          <p:cNvPicPr/>
          <p:nvPr/>
        </p:nvPicPr>
        <p:blipFill>
          <a:blip r:embed="rId3"/>
          <a:stretch>
            <a:fillRect/>
          </a:stretch>
        </p:blipFill>
        <p:spPr>
          <a:xfrm>
            <a:off x="339487" y="3424970"/>
            <a:ext cx="6324360" cy="1410078"/>
          </a:xfrm>
          <a:prstGeom prst="rect">
            <a:avLst/>
          </a:prstGeom>
        </p:spPr>
      </p:pic>
    </p:spTree>
    <p:extLst>
      <p:ext uri="{BB962C8B-B14F-4D97-AF65-F5344CB8AC3E}">
        <p14:creationId xmlns:p14="http://schemas.microsoft.com/office/powerpoint/2010/main" val="534382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smtClean="0"/>
              <a:t>How to Schedule a Peer to Peer Request</a:t>
            </a:r>
            <a:endParaRPr lang="en-US" dirty="0"/>
          </a:p>
        </p:txBody>
      </p:sp>
      <p:sp>
        <p:nvSpPr>
          <p:cNvPr id="3" name="Content Placeholder 2"/>
          <p:cNvSpPr>
            <a:spLocks noGrp="1"/>
          </p:cNvSpPr>
          <p:nvPr>
            <p:ph sz="half" idx="2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solidFill>
                  <a:schemeClr val="tx1">
                    <a:lumMod val="85000"/>
                    <a:lumOff val="15000"/>
                  </a:schemeClr>
                </a:solidFill>
              </a:rPr>
              <a:t>Upon </a:t>
            </a:r>
            <a:r>
              <a:rPr lang="en-US" dirty="0">
                <a:solidFill>
                  <a:schemeClr val="tx1">
                    <a:lumMod val="85000"/>
                    <a:lumOff val="15000"/>
                  </a:schemeClr>
                </a:solidFill>
              </a:rPr>
              <a:t>first login, you will be asked to confirm your default time zone</a:t>
            </a:r>
            <a:r>
              <a:rPr lang="en-US" dirty="0" smtClean="0">
                <a:solidFill>
                  <a:schemeClr val="tx1">
                    <a:lumMod val="85000"/>
                    <a:lumOff val="15000"/>
                  </a:schemeClr>
                </a:solidFill>
              </a:rPr>
              <a:t>.</a:t>
            </a:r>
          </a:p>
          <a:p>
            <a:pPr lvl="0"/>
            <a:r>
              <a:rPr lang="en-US" dirty="0" smtClean="0">
                <a:solidFill>
                  <a:schemeClr val="tx1">
                    <a:lumMod val="85000"/>
                    <a:lumOff val="15000"/>
                  </a:schemeClr>
                </a:solidFill>
              </a:rPr>
              <a:t>You </a:t>
            </a:r>
            <a:r>
              <a:rPr lang="en-US" dirty="0">
                <a:solidFill>
                  <a:schemeClr val="tx1">
                    <a:lumMod val="85000"/>
                    <a:lumOff val="15000"/>
                  </a:schemeClr>
                </a:solidFill>
              </a:rPr>
              <a:t>will be presented with the Case Number and Member Date of </a:t>
            </a:r>
            <a:r>
              <a:rPr lang="en-US" dirty="0" smtClean="0">
                <a:solidFill>
                  <a:schemeClr val="tx1">
                    <a:lumMod val="85000"/>
                    <a:lumOff val="15000"/>
                  </a:schemeClr>
                </a:solidFill>
              </a:rPr>
              <a:t>Birth (</a:t>
            </a:r>
            <a:r>
              <a:rPr lang="en-US" dirty="0">
                <a:solidFill>
                  <a:schemeClr val="tx1">
                    <a:lumMod val="85000"/>
                    <a:lumOff val="15000"/>
                  </a:schemeClr>
                </a:solidFill>
              </a:rPr>
              <a:t>DOB) for the case you just looked up. </a:t>
            </a:r>
            <a:endParaRPr lang="en-US" dirty="0" smtClean="0">
              <a:solidFill>
                <a:schemeClr val="tx1">
                  <a:lumMod val="85000"/>
                  <a:lumOff val="15000"/>
                </a:schemeClr>
              </a:solidFill>
            </a:endParaRPr>
          </a:p>
          <a:p>
            <a:endParaRPr lang="en-US" dirty="0" smtClean="0">
              <a:solidFill>
                <a:schemeClr val="tx1">
                  <a:lumMod val="85000"/>
                  <a:lumOff val="15000"/>
                </a:schemeClr>
              </a:solidFill>
            </a:endParaRPr>
          </a:p>
          <a:p>
            <a:r>
              <a:rPr lang="en-US" dirty="0" smtClean="0">
                <a:solidFill>
                  <a:schemeClr val="tx1">
                    <a:lumMod val="85000"/>
                    <a:lumOff val="15000"/>
                  </a:schemeClr>
                </a:solidFill>
              </a:rPr>
              <a:t>You </a:t>
            </a:r>
            <a:r>
              <a:rPr lang="en-US" dirty="0">
                <a:solidFill>
                  <a:schemeClr val="tx1">
                    <a:lumMod val="85000"/>
                    <a:lumOff val="15000"/>
                  </a:schemeClr>
                </a:solidFill>
              </a:rPr>
              <a:t>can add another case for the same Peer to Peer appointment request by selecting “Add Another </a:t>
            </a:r>
            <a:r>
              <a:rPr lang="en-US" dirty="0" smtClean="0">
                <a:solidFill>
                  <a:schemeClr val="tx1">
                    <a:lumMod val="85000"/>
                    <a:lumOff val="15000"/>
                  </a:schemeClr>
                </a:solidFill>
              </a:rPr>
              <a:t>Case”</a:t>
            </a:r>
          </a:p>
          <a:p>
            <a:endParaRPr lang="en-US" dirty="0"/>
          </a:p>
          <a:p>
            <a:pPr marL="0" lvl="1" indent="0">
              <a:buNone/>
            </a:pPr>
            <a:r>
              <a:rPr lang="en-US" dirty="0"/>
              <a:t>To proceed, select “Lookup Cases” </a:t>
            </a:r>
          </a:p>
          <a:p>
            <a:pPr marL="28575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Content Placeholder 3"/>
          <p:cNvSpPr>
            <a:spLocks noGrp="1"/>
          </p:cNvSpPr>
          <p:nvPr>
            <p:ph sz="half" idx="22"/>
          </p:nvPr>
        </p:nvSpPr>
        <p:spPr/>
        <p:txBody>
          <a:bodyPr/>
          <a:lstStyle/>
          <a:p>
            <a:pPr lvl="0"/>
            <a:r>
              <a:rPr lang="en-US" dirty="0">
                <a:solidFill>
                  <a:schemeClr val="tx1">
                    <a:lumMod val="85000"/>
                    <a:lumOff val="15000"/>
                  </a:schemeClr>
                </a:solidFill>
              </a:rPr>
              <a:t>You will receive a confirmation screen with member and case information, including the Level of Review for the case in question. Click Continue to proceed. </a:t>
            </a:r>
            <a:endParaRPr lang="en-US" dirty="0" smtClean="0">
              <a:solidFill>
                <a:schemeClr val="tx1">
                  <a:lumMod val="85000"/>
                  <a:lumOff val="15000"/>
                </a:schemeClr>
              </a:solidFill>
            </a:endParaRPr>
          </a:p>
          <a:p>
            <a:pPr marL="285750" lvl="0" indent="-285750">
              <a:buFont typeface="Arial" panose="020B0604020202020204" pitchFamily="34" charset="0"/>
              <a:buChar char="•"/>
            </a:pPr>
            <a:endParaRPr lang="en-US" dirty="0"/>
          </a:p>
          <a:p>
            <a:endParaRPr lang="en-US" dirty="0"/>
          </a:p>
        </p:txBody>
      </p:sp>
      <p:pic>
        <p:nvPicPr>
          <p:cNvPr id="5" name="Picture 4"/>
          <p:cNvPicPr/>
          <p:nvPr/>
        </p:nvPicPr>
        <p:blipFill>
          <a:blip r:embed="rId3"/>
          <a:stretch>
            <a:fillRect/>
          </a:stretch>
        </p:blipFill>
        <p:spPr>
          <a:xfrm>
            <a:off x="310283" y="1299947"/>
            <a:ext cx="4678045" cy="2526030"/>
          </a:xfrm>
          <a:prstGeom prst="rect">
            <a:avLst/>
          </a:prstGeom>
        </p:spPr>
      </p:pic>
      <p:pic>
        <p:nvPicPr>
          <p:cNvPr id="6" name="Picture 5"/>
          <p:cNvPicPr/>
          <p:nvPr/>
        </p:nvPicPr>
        <p:blipFill>
          <a:blip r:embed="rId4"/>
          <a:stretch>
            <a:fillRect/>
          </a:stretch>
        </p:blipFill>
        <p:spPr>
          <a:xfrm>
            <a:off x="7456041" y="3164252"/>
            <a:ext cx="4342765" cy="2503805"/>
          </a:xfrm>
          <a:prstGeom prst="rect">
            <a:avLst/>
          </a:prstGeom>
        </p:spPr>
      </p:pic>
    </p:spTree>
    <p:extLst>
      <p:ext uri="{BB962C8B-B14F-4D97-AF65-F5344CB8AC3E}">
        <p14:creationId xmlns:p14="http://schemas.microsoft.com/office/powerpoint/2010/main" val="25933242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smtClean="0"/>
              <a:t>How to Schedule a Peer to Peer Request</a:t>
            </a:r>
            <a:endParaRPr lang="en-US" dirty="0"/>
          </a:p>
        </p:txBody>
      </p:sp>
      <p:sp>
        <p:nvSpPr>
          <p:cNvPr id="3" name="Content Placeholder 2"/>
          <p:cNvSpPr>
            <a:spLocks noGrp="1"/>
          </p:cNvSpPr>
          <p:nvPr>
            <p:ph sz="half" idx="21"/>
          </p:nvPr>
        </p:nvSpPr>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r>
              <a:rPr lang="en-US" dirty="0" smtClean="0">
                <a:solidFill>
                  <a:schemeClr val="tx1">
                    <a:lumMod val="85000"/>
                    <a:lumOff val="15000"/>
                  </a:schemeClr>
                </a:solidFill>
              </a:rPr>
              <a:t>You </a:t>
            </a:r>
            <a:r>
              <a:rPr lang="en-US" dirty="0">
                <a:solidFill>
                  <a:schemeClr val="tx1">
                    <a:lumMod val="85000"/>
                    <a:lumOff val="15000"/>
                  </a:schemeClr>
                </a:solidFill>
              </a:rPr>
              <a:t>will be prompted to identify your preferred Days and Times for a Peer to Peer conversation. All opportunities will automatically present. Click on any green check mark to deselect the option and then click Continue</a:t>
            </a:r>
            <a:r>
              <a:rPr lang="en-US" dirty="0" smtClean="0">
                <a:solidFill>
                  <a:schemeClr val="tx1">
                    <a:lumMod val="85000"/>
                    <a:lumOff val="15000"/>
                  </a:schemeClr>
                </a:solidFill>
              </a:rPr>
              <a:t>.</a:t>
            </a:r>
          </a:p>
          <a:p>
            <a:pPr marL="285750" indent="-285750">
              <a:buFont typeface="Arial" panose="020B0604020202020204" pitchFamily="34" charset="0"/>
              <a:buChar char="•"/>
            </a:pPr>
            <a:endParaRPr lang="en-US" dirty="0"/>
          </a:p>
        </p:txBody>
      </p:sp>
      <p:sp>
        <p:nvSpPr>
          <p:cNvPr id="4" name="Content Placeholder 3"/>
          <p:cNvSpPr>
            <a:spLocks noGrp="1"/>
          </p:cNvSpPr>
          <p:nvPr>
            <p:ph sz="half" idx="22"/>
          </p:nvPr>
        </p:nvSpPr>
        <p:spPr/>
        <p:txBody>
          <a:bodyPr/>
          <a:lstStyle/>
          <a:p>
            <a:pPr lvl="0"/>
            <a:r>
              <a:rPr lang="en-US" dirty="0">
                <a:solidFill>
                  <a:schemeClr val="tx1">
                    <a:lumMod val="85000"/>
                    <a:lumOff val="15000"/>
                  </a:schemeClr>
                </a:solidFill>
              </a:rPr>
              <a:t>You will be prompted with a list of eviCore Physicians/Reviewers and appointment options per your availability. Select any of the listed appointment times to continue</a:t>
            </a:r>
            <a:r>
              <a:rPr lang="en-US" dirty="0"/>
              <a: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5" name="Picture 4"/>
          <p:cNvPicPr/>
          <p:nvPr/>
        </p:nvPicPr>
        <p:blipFill>
          <a:blip r:embed="rId3"/>
          <a:stretch>
            <a:fillRect/>
          </a:stretch>
        </p:blipFill>
        <p:spPr>
          <a:xfrm>
            <a:off x="339669" y="1631807"/>
            <a:ext cx="5218430" cy="2545715"/>
          </a:xfrm>
          <a:prstGeom prst="rect">
            <a:avLst/>
          </a:prstGeom>
        </p:spPr>
      </p:pic>
      <p:pic>
        <p:nvPicPr>
          <p:cNvPr id="6" name="Picture 5"/>
          <p:cNvPicPr/>
          <p:nvPr/>
        </p:nvPicPr>
        <p:blipFill>
          <a:blip r:embed="rId4"/>
          <a:stretch>
            <a:fillRect/>
          </a:stretch>
        </p:blipFill>
        <p:spPr>
          <a:xfrm>
            <a:off x="7308965" y="3212147"/>
            <a:ext cx="4594860" cy="2453005"/>
          </a:xfrm>
          <a:prstGeom prst="rect">
            <a:avLst/>
          </a:prstGeom>
        </p:spPr>
      </p:pic>
    </p:spTree>
    <p:extLst>
      <p:ext uri="{BB962C8B-B14F-4D97-AF65-F5344CB8AC3E}">
        <p14:creationId xmlns:p14="http://schemas.microsoft.com/office/powerpoint/2010/main" val="3009857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Clinical Approach</a:t>
            </a:r>
          </a:p>
        </p:txBody>
      </p:sp>
    </p:spTree>
    <p:extLst>
      <p:ext uri="{BB962C8B-B14F-4D97-AF65-F5344CB8AC3E}">
        <p14:creationId xmlns:p14="http://schemas.microsoft.com/office/powerpoint/2010/main" val="405851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smtClean="0"/>
              <a:t>How to Schedule a Peer to Peer </a:t>
            </a:r>
            <a:endParaRPr lang="en-US" dirty="0"/>
          </a:p>
        </p:txBody>
      </p:sp>
      <p:sp>
        <p:nvSpPr>
          <p:cNvPr id="3" name="Content Placeholder 2"/>
          <p:cNvSpPr>
            <a:spLocks noGrp="1"/>
          </p:cNvSpPr>
          <p:nvPr>
            <p:ph sz="half" idx="21"/>
          </p:nvPr>
        </p:nvSpPr>
        <p:spPr>
          <a:xfrm flipH="1">
            <a:off x="339487" y="1488245"/>
            <a:ext cx="6859172" cy="4703005"/>
          </a:xfrm>
        </p:spPr>
        <p:txBody>
          <a:bodyPr/>
          <a:lstStyle/>
          <a:p>
            <a:pPr lvl="0"/>
            <a:r>
              <a:rPr lang="en-US" dirty="0">
                <a:solidFill>
                  <a:schemeClr val="tx1">
                    <a:lumMod val="85000"/>
                    <a:lumOff val="15000"/>
                  </a:schemeClr>
                </a:solidFill>
              </a:rPr>
              <a:t>Confirm Contact Details </a:t>
            </a:r>
          </a:p>
          <a:p>
            <a:pPr lvl="1">
              <a:spcAft>
                <a:spcPts val="0"/>
              </a:spcAft>
            </a:pPr>
            <a:r>
              <a:rPr lang="en-US" dirty="0">
                <a:solidFill>
                  <a:schemeClr val="tx1">
                    <a:lumMod val="85000"/>
                    <a:lumOff val="15000"/>
                  </a:schemeClr>
                </a:solidFill>
              </a:rPr>
              <a:t>Contact Person Name and Email Address will auto-populate per </a:t>
            </a:r>
            <a:endParaRPr lang="en-US" dirty="0" smtClean="0">
              <a:solidFill>
                <a:schemeClr val="tx1">
                  <a:lumMod val="85000"/>
                  <a:lumOff val="15000"/>
                </a:schemeClr>
              </a:solidFill>
            </a:endParaRPr>
          </a:p>
          <a:p>
            <a:pPr marL="190500" lvl="1" indent="0">
              <a:spcAft>
                <a:spcPts val="0"/>
              </a:spcAft>
              <a:buNone/>
            </a:pPr>
            <a:r>
              <a:rPr lang="en-US" dirty="0">
                <a:solidFill>
                  <a:schemeClr val="tx1">
                    <a:lumMod val="85000"/>
                    <a:lumOff val="15000"/>
                  </a:schemeClr>
                </a:solidFill>
              </a:rPr>
              <a:t> </a:t>
            </a:r>
            <a:r>
              <a:rPr lang="en-US" dirty="0" smtClean="0">
                <a:solidFill>
                  <a:schemeClr val="tx1">
                    <a:lumMod val="85000"/>
                    <a:lumOff val="15000"/>
                  </a:schemeClr>
                </a:solidFill>
              </a:rPr>
              <a:t>  your </a:t>
            </a:r>
            <a:r>
              <a:rPr lang="en-US" dirty="0">
                <a:solidFill>
                  <a:schemeClr val="tx1">
                    <a:lumMod val="85000"/>
                    <a:lumOff val="15000"/>
                  </a:schemeClr>
                </a:solidFill>
              </a:rPr>
              <a:t>user credentials </a:t>
            </a:r>
          </a:p>
          <a:p>
            <a:r>
              <a:rPr lang="en-US" dirty="0" smtClean="0"/>
              <a:t>	</a:t>
            </a:r>
            <a:endParaRPr lang="en-US" dirty="0"/>
          </a:p>
        </p:txBody>
      </p:sp>
      <p:sp>
        <p:nvSpPr>
          <p:cNvPr id="4" name="Content Placeholder 3"/>
          <p:cNvSpPr>
            <a:spLocks noGrp="1"/>
          </p:cNvSpPr>
          <p:nvPr>
            <p:ph sz="half" idx="22"/>
          </p:nvPr>
        </p:nvSpPr>
        <p:spPr/>
        <p:txBody>
          <a:bodyPr/>
          <a:lstStyle/>
          <a:p>
            <a:pPr lvl="1"/>
            <a:r>
              <a:rPr lang="en-US" dirty="0">
                <a:solidFill>
                  <a:schemeClr val="tx1">
                    <a:lumMod val="85000"/>
                    <a:lumOff val="15000"/>
                  </a:schemeClr>
                </a:solidFill>
              </a:rPr>
              <a:t>Be sure to update the following fields so that we can reach the </a:t>
            </a:r>
            <a:r>
              <a:rPr lang="en-US" dirty="0" smtClean="0">
                <a:solidFill>
                  <a:schemeClr val="tx1">
                    <a:lumMod val="85000"/>
                    <a:lumOff val="15000"/>
                  </a:schemeClr>
                </a:solidFill>
              </a:rPr>
              <a:t>right </a:t>
            </a:r>
            <a:r>
              <a:rPr lang="en-US" dirty="0">
                <a:solidFill>
                  <a:schemeClr val="tx1">
                    <a:lumMod val="85000"/>
                    <a:lumOff val="15000"/>
                  </a:schemeClr>
                </a:solidFill>
              </a:rPr>
              <a:t>person for the Peer to Peer appointment: </a:t>
            </a:r>
          </a:p>
          <a:p>
            <a:pPr lvl="2"/>
            <a:r>
              <a:rPr lang="en-US" dirty="0">
                <a:solidFill>
                  <a:schemeClr val="tx1">
                    <a:lumMod val="85000"/>
                    <a:lumOff val="15000"/>
                  </a:schemeClr>
                </a:solidFill>
              </a:rPr>
              <a:t>Name of Provider Requesting P2P </a:t>
            </a:r>
          </a:p>
          <a:p>
            <a:pPr lvl="2"/>
            <a:r>
              <a:rPr lang="en-US" dirty="0">
                <a:solidFill>
                  <a:schemeClr val="tx1">
                    <a:lumMod val="85000"/>
                    <a:lumOff val="15000"/>
                  </a:schemeClr>
                </a:solidFill>
              </a:rPr>
              <a:t>Phone Number for P2P</a:t>
            </a:r>
          </a:p>
          <a:p>
            <a:pPr lvl="2"/>
            <a:r>
              <a:rPr lang="en-US" dirty="0">
                <a:solidFill>
                  <a:schemeClr val="tx1">
                    <a:lumMod val="85000"/>
                    <a:lumOff val="15000"/>
                  </a:schemeClr>
                </a:solidFill>
              </a:rPr>
              <a:t>Contact Instructions </a:t>
            </a:r>
            <a:endParaRPr lang="en-US" dirty="0" smtClean="0">
              <a:solidFill>
                <a:schemeClr val="tx1">
                  <a:lumMod val="85000"/>
                  <a:lumOff val="15000"/>
                </a:schemeClr>
              </a:solidFill>
            </a:endParaRPr>
          </a:p>
          <a:p>
            <a:pPr lvl="2"/>
            <a:endParaRPr lang="en-US" dirty="0"/>
          </a:p>
          <a:p>
            <a:pPr marL="400050" lvl="2" indent="-171450">
              <a:buFont typeface="Arial" panose="020B0604020202020204" pitchFamily="34" charset="0"/>
              <a:buChar char="•"/>
            </a:pPr>
            <a:r>
              <a:rPr lang="en-US" dirty="0" smtClean="0">
                <a:solidFill>
                  <a:schemeClr val="tx1">
                    <a:lumMod val="85000"/>
                    <a:lumOff val="15000"/>
                  </a:schemeClr>
                </a:solidFill>
              </a:rPr>
              <a:t>Click </a:t>
            </a:r>
            <a:r>
              <a:rPr lang="en-US" dirty="0">
                <a:solidFill>
                  <a:schemeClr val="tx1">
                    <a:lumMod val="85000"/>
                    <a:lumOff val="15000"/>
                  </a:schemeClr>
                </a:solidFill>
              </a:rPr>
              <a:t>submit to schedule appointment. You will be presented with a summary page containing the details of your scheduled appointment.</a:t>
            </a:r>
          </a:p>
          <a:p>
            <a:pPr lvl="2"/>
            <a:endParaRPr lang="en-US" dirty="0"/>
          </a:p>
          <a:p>
            <a:endParaRPr lang="en-US" dirty="0"/>
          </a:p>
        </p:txBody>
      </p:sp>
      <p:pic>
        <p:nvPicPr>
          <p:cNvPr id="5" name="Picture 4"/>
          <p:cNvPicPr/>
          <p:nvPr/>
        </p:nvPicPr>
        <p:blipFill>
          <a:blip r:embed="rId3"/>
          <a:stretch>
            <a:fillRect/>
          </a:stretch>
        </p:blipFill>
        <p:spPr>
          <a:xfrm>
            <a:off x="785352" y="2630467"/>
            <a:ext cx="4826308" cy="3410472"/>
          </a:xfrm>
          <a:prstGeom prst="rect">
            <a:avLst/>
          </a:prstGeom>
        </p:spPr>
      </p:pic>
      <p:pic>
        <p:nvPicPr>
          <p:cNvPr id="6" name="Picture 5"/>
          <p:cNvPicPr/>
          <p:nvPr/>
        </p:nvPicPr>
        <p:blipFill>
          <a:blip r:embed="rId4"/>
          <a:stretch>
            <a:fillRect/>
          </a:stretch>
        </p:blipFill>
        <p:spPr>
          <a:xfrm>
            <a:off x="7198659" y="5133288"/>
            <a:ext cx="4402791" cy="1057962"/>
          </a:xfrm>
          <a:prstGeom prst="rect">
            <a:avLst/>
          </a:prstGeom>
        </p:spPr>
      </p:pic>
    </p:spTree>
    <p:extLst>
      <p:ext uri="{BB962C8B-B14F-4D97-AF65-F5344CB8AC3E}">
        <p14:creationId xmlns:p14="http://schemas.microsoft.com/office/powerpoint/2010/main" val="17456910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smtClean="0"/>
              <a:t>Canceling or Rescheduling a Peer to Peer Appointment</a:t>
            </a:r>
            <a:endParaRPr lang="en-US" dirty="0"/>
          </a:p>
        </p:txBody>
      </p:sp>
      <p:sp>
        <p:nvSpPr>
          <p:cNvPr id="3" name="Content Placeholder 2"/>
          <p:cNvSpPr>
            <a:spLocks noGrp="1"/>
          </p:cNvSpPr>
          <p:nvPr>
            <p:ph sz="half" idx="21"/>
          </p:nvPr>
        </p:nvSpPr>
        <p:spPr/>
        <p:txBody>
          <a:bodyPr/>
          <a:lstStyle/>
          <a:p>
            <a:r>
              <a:rPr lang="en-US" sz="1800" dirty="0" smtClean="0">
                <a:solidFill>
                  <a:srgbClr val="C99700"/>
                </a:solidFill>
              </a:rPr>
              <a:t>To cancel or reschedule an appointment </a:t>
            </a:r>
          </a:p>
          <a:p>
            <a:endParaRPr lang="en-US" sz="1800" dirty="0" smtClean="0"/>
          </a:p>
          <a:p>
            <a:pPr marL="285750" indent="-285750">
              <a:buFont typeface="Arial" panose="020B0604020202020204" pitchFamily="34" charset="0"/>
              <a:buChar char="•"/>
            </a:pPr>
            <a:r>
              <a:rPr lang="en-US" dirty="0" smtClean="0"/>
              <a:t> </a:t>
            </a:r>
            <a:r>
              <a:rPr lang="en-US" dirty="0">
                <a:solidFill>
                  <a:schemeClr val="tx1">
                    <a:lumMod val="85000"/>
                    <a:lumOff val="15000"/>
                  </a:schemeClr>
                </a:solidFill>
              </a:rPr>
              <a:t>Access the scheduling software per the instructions </a:t>
            </a:r>
            <a:r>
              <a:rPr lang="en-US" dirty="0" smtClean="0">
                <a:solidFill>
                  <a:schemeClr val="tx1">
                    <a:lumMod val="85000"/>
                    <a:lumOff val="15000"/>
                  </a:schemeClr>
                </a:solidFill>
              </a:rPr>
              <a:t>above</a:t>
            </a:r>
          </a:p>
          <a:p>
            <a:pPr marL="285750" lvl="0" indent="-285750">
              <a:buFont typeface="Arial" panose="020B0604020202020204" pitchFamily="34" charset="0"/>
              <a:buChar char="•"/>
            </a:pPr>
            <a:r>
              <a:rPr lang="en-US" dirty="0">
                <a:solidFill>
                  <a:schemeClr val="tx1">
                    <a:lumMod val="85000"/>
                    <a:lumOff val="15000"/>
                  </a:schemeClr>
                </a:solidFill>
              </a:rPr>
              <a:t>Go to “My P2P Requests” on the left pane navigation. </a:t>
            </a:r>
          </a:p>
          <a:p>
            <a:pPr marL="285750" indent="-285750">
              <a:buFont typeface="Arial" panose="020B0604020202020204" pitchFamily="34" charset="0"/>
              <a:buChar char="•"/>
            </a:pPr>
            <a:r>
              <a:rPr lang="en-US" dirty="0">
                <a:solidFill>
                  <a:schemeClr val="tx1">
                    <a:lumMod val="85000"/>
                    <a:lumOff val="15000"/>
                  </a:schemeClr>
                </a:solidFill>
              </a:rPr>
              <a:t>Select the request you would like to modify from the list of available </a:t>
            </a:r>
            <a:r>
              <a:rPr lang="en-US" dirty="0" smtClean="0">
                <a:solidFill>
                  <a:schemeClr val="tx1">
                    <a:lumMod val="85000"/>
                    <a:lumOff val="15000"/>
                  </a:schemeClr>
                </a:solidFill>
              </a:rPr>
              <a:t>appointments</a:t>
            </a:r>
          </a:p>
          <a:p>
            <a:pPr marL="285750" indent="-285750">
              <a:buFont typeface="Arial" panose="020B0604020202020204" pitchFamily="34" charset="0"/>
              <a:buChar char="•"/>
            </a:pPr>
            <a:r>
              <a:rPr lang="en-US" dirty="0">
                <a:solidFill>
                  <a:schemeClr val="tx1">
                    <a:lumMod val="85000"/>
                    <a:lumOff val="15000"/>
                  </a:schemeClr>
                </a:solidFill>
              </a:rPr>
              <a:t>Once opened, </a:t>
            </a:r>
            <a:r>
              <a:rPr lang="en-US" dirty="0" smtClean="0">
                <a:solidFill>
                  <a:schemeClr val="tx1">
                    <a:lumMod val="85000"/>
                    <a:lumOff val="15000"/>
                  </a:schemeClr>
                </a:solidFill>
              </a:rPr>
              <a:t>click </a:t>
            </a:r>
            <a:r>
              <a:rPr lang="en-US" dirty="0">
                <a:solidFill>
                  <a:schemeClr val="tx1">
                    <a:lumMod val="85000"/>
                    <a:lumOff val="15000"/>
                  </a:schemeClr>
                </a:solidFill>
              </a:rPr>
              <a:t>on the s</a:t>
            </a:r>
            <a:r>
              <a:rPr lang="en-US" dirty="0" smtClean="0">
                <a:solidFill>
                  <a:schemeClr val="tx1">
                    <a:lumMod val="85000"/>
                    <a:lumOff val="15000"/>
                  </a:schemeClr>
                </a:solidFill>
              </a:rPr>
              <a:t>chedule </a:t>
            </a:r>
            <a:r>
              <a:rPr lang="en-US" dirty="0">
                <a:solidFill>
                  <a:schemeClr val="tx1">
                    <a:lumMod val="85000"/>
                    <a:lumOff val="15000"/>
                  </a:schemeClr>
                </a:solidFill>
              </a:rPr>
              <a:t>link. An appointment window will </a:t>
            </a:r>
            <a:r>
              <a:rPr lang="en-US" dirty="0" smtClean="0">
                <a:solidFill>
                  <a:schemeClr val="tx1">
                    <a:lumMod val="85000"/>
                    <a:lumOff val="15000"/>
                  </a:schemeClr>
                </a:solidFill>
              </a:rPr>
              <a:t>open</a:t>
            </a:r>
          </a:p>
          <a:p>
            <a:pPr marL="285750" indent="-285750">
              <a:buFont typeface="Arial" panose="020B0604020202020204" pitchFamily="34" charset="0"/>
              <a:buChar char="•"/>
            </a:pPr>
            <a:r>
              <a:rPr lang="en-US" dirty="0">
                <a:solidFill>
                  <a:schemeClr val="tx1">
                    <a:lumMod val="85000"/>
                    <a:lumOff val="15000"/>
                  </a:schemeClr>
                </a:solidFill>
              </a:rPr>
              <a:t>Click on the Actions drop-down and choose the appropriate </a:t>
            </a:r>
            <a:r>
              <a:rPr lang="en-US" dirty="0" smtClean="0">
                <a:solidFill>
                  <a:schemeClr val="tx1">
                    <a:lumMod val="85000"/>
                    <a:lumOff val="15000"/>
                  </a:schemeClr>
                </a:solidFill>
              </a:rPr>
              <a:t>action</a:t>
            </a:r>
          </a:p>
          <a:p>
            <a:r>
              <a:rPr lang="en-US" dirty="0">
                <a:solidFill>
                  <a:schemeClr val="tx1">
                    <a:lumMod val="85000"/>
                    <a:lumOff val="15000"/>
                  </a:schemeClr>
                </a:solidFill>
              </a:rPr>
              <a:t>	</a:t>
            </a:r>
            <a:r>
              <a:rPr lang="en-US" dirty="0" smtClean="0">
                <a:solidFill>
                  <a:schemeClr val="tx1">
                    <a:lumMod val="85000"/>
                    <a:lumOff val="15000"/>
                  </a:schemeClr>
                </a:solidFill>
              </a:rPr>
              <a:t>	If choosing to reschedule, you will have the opportunity to select 		a new date or time as you did initially.  </a:t>
            </a:r>
          </a:p>
          <a:p>
            <a:r>
              <a:rPr lang="en-US" dirty="0">
                <a:solidFill>
                  <a:schemeClr val="tx1">
                    <a:lumMod val="85000"/>
                    <a:lumOff val="15000"/>
                  </a:schemeClr>
                </a:solidFill>
              </a:rPr>
              <a:t>	</a:t>
            </a:r>
            <a:r>
              <a:rPr lang="en-US" dirty="0" smtClean="0">
                <a:solidFill>
                  <a:schemeClr val="tx1">
                    <a:lumMod val="85000"/>
                    <a:lumOff val="15000"/>
                  </a:schemeClr>
                </a:solidFill>
              </a:rPr>
              <a:t>	If choosing to cancel, you will be prompted to input a 				cancellation reason</a:t>
            </a:r>
            <a:endParaRPr lang="en-US" dirty="0">
              <a:solidFill>
                <a:schemeClr val="tx1">
                  <a:lumMod val="85000"/>
                  <a:lumOff val="15000"/>
                </a:schemeClr>
              </a:solidFill>
            </a:endParaRPr>
          </a:p>
        </p:txBody>
      </p:sp>
      <p:sp>
        <p:nvSpPr>
          <p:cNvPr id="4" name="Content Placeholder 3"/>
          <p:cNvSpPr>
            <a:spLocks noGrp="1"/>
          </p:cNvSpPr>
          <p:nvPr>
            <p:ph sz="half" idx="22"/>
          </p:nvPr>
        </p:nvSpPr>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solidFill>
                  <a:schemeClr val="tx1">
                    <a:lumMod val="85000"/>
                    <a:lumOff val="15000"/>
                  </a:schemeClr>
                </a:solidFill>
              </a:rPr>
              <a:t>Close browser once done</a:t>
            </a:r>
            <a:endParaRPr lang="en-US" dirty="0">
              <a:solidFill>
                <a:schemeClr val="tx1">
                  <a:lumMod val="85000"/>
                  <a:lumOff val="15000"/>
                </a:schemeClr>
              </a:solidFill>
            </a:endParaRPr>
          </a:p>
        </p:txBody>
      </p:sp>
      <p:pic>
        <p:nvPicPr>
          <p:cNvPr id="6" name="Picture 5"/>
          <p:cNvPicPr/>
          <p:nvPr/>
        </p:nvPicPr>
        <p:blipFill>
          <a:blip r:embed="rId3"/>
          <a:stretch>
            <a:fillRect/>
          </a:stretch>
        </p:blipFill>
        <p:spPr>
          <a:xfrm>
            <a:off x="7456041" y="1631807"/>
            <a:ext cx="3977640" cy="2964180"/>
          </a:xfrm>
          <a:prstGeom prst="rect">
            <a:avLst/>
          </a:prstGeom>
        </p:spPr>
      </p:pic>
    </p:spTree>
    <p:extLst>
      <p:ext uri="{BB962C8B-B14F-4D97-AF65-F5344CB8AC3E}">
        <p14:creationId xmlns:p14="http://schemas.microsoft.com/office/powerpoint/2010/main" val="32940293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Provider Resources</a:t>
            </a:r>
          </a:p>
        </p:txBody>
      </p:sp>
    </p:spTree>
    <p:extLst>
      <p:ext uri="{BB962C8B-B14F-4D97-AF65-F5344CB8AC3E}">
        <p14:creationId xmlns:p14="http://schemas.microsoft.com/office/powerpoint/2010/main" val="6273834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p:txBody>
          <a:bodyPr/>
          <a:lstStyle/>
          <a:p>
            <a:r>
              <a:rPr lang="en-US" dirty="0"/>
              <a:t>Dedicated Call Center</a:t>
            </a:r>
          </a:p>
        </p:txBody>
      </p:sp>
      <p:sp>
        <p:nvSpPr>
          <p:cNvPr id="6" name="Text Placeholder 5"/>
          <p:cNvSpPr>
            <a:spLocks noGrp="1"/>
          </p:cNvSpPr>
          <p:nvPr>
            <p:ph type="body" sz="quarter" idx="24"/>
          </p:nvPr>
        </p:nvSpPr>
        <p:spPr/>
        <p:txBody>
          <a:bodyPr/>
          <a:lstStyle/>
          <a:p>
            <a:r>
              <a:rPr lang="en-US" dirty="0"/>
              <a:t>Prior Authorization Call </a:t>
            </a:r>
            <a:r>
              <a:rPr lang="en-US" dirty="0" smtClean="0"/>
              <a:t>Center: 844-303-8451</a:t>
            </a:r>
            <a:endParaRPr lang="en-US" dirty="0">
              <a:solidFill>
                <a:srgbClr val="FF0000"/>
              </a:solidFill>
            </a:endParaRPr>
          </a:p>
        </p:txBody>
      </p:sp>
      <p:sp>
        <p:nvSpPr>
          <p:cNvPr id="11" name="Content Placeholder 10"/>
          <p:cNvSpPr>
            <a:spLocks noGrp="1"/>
          </p:cNvSpPr>
          <p:nvPr>
            <p:ph sz="half" idx="25"/>
          </p:nvPr>
        </p:nvSpPr>
        <p:spPr/>
        <p:txBody>
          <a:bodyPr/>
          <a:lstStyle/>
          <a:p>
            <a:r>
              <a:rPr lang="en-US" dirty="0"/>
              <a:t>Our call centers are open </a:t>
            </a:r>
            <a:r>
              <a:rPr lang="en-US" dirty="0" smtClean="0"/>
              <a:t>from 7 </a:t>
            </a:r>
            <a:r>
              <a:rPr lang="en-US" dirty="0"/>
              <a:t>a.m. </a:t>
            </a:r>
            <a:r>
              <a:rPr lang="en-US" dirty="0" smtClean="0"/>
              <a:t>to 7 p.m</a:t>
            </a:r>
            <a:r>
              <a:rPr lang="en-US" dirty="0"/>
              <a:t>. (local time). </a:t>
            </a:r>
          </a:p>
          <a:p>
            <a:r>
              <a:rPr lang="en-US" dirty="0"/>
              <a:t>Providers can contact our call center to </a:t>
            </a:r>
            <a:r>
              <a:rPr lang="en-US" dirty="0" smtClean="0"/>
              <a:t>perform the </a:t>
            </a:r>
            <a:r>
              <a:rPr lang="en-US" dirty="0"/>
              <a:t>following:</a:t>
            </a:r>
          </a:p>
          <a:p>
            <a:pPr marL="285750" indent="-285750">
              <a:buFont typeface="Arial" panose="020B0604020202020204" pitchFamily="34" charset="0"/>
              <a:buChar char="•"/>
            </a:pPr>
            <a:r>
              <a:rPr lang="en-US" dirty="0"/>
              <a:t>Request Prior Authorization</a:t>
            </a:r>
          </a:p>
          <a:p>
            <a:pPr marL="285750" indent="-285750">
              <a:buFont typeface="Arial" panose="020B0604020202020204" pitchFamily="34" charset="0"/>
              <a:buChar char="•"/>
            </a:pPr>
            <a:r>
              <a:rPr lang="en-US" dirty="0"/>
              <a:t>Check Status of existing authorization requests</a:t>
            </a:r>
          </a:p>
          <a:p>
            <a:pPr marL="285750" indent="-285750">
              <a:buFont typeface="Arial" panose="020B0604020202020204" pitchFamily="34" charset="0"/>
              <a:buChar char="•"/>
            </a:pPr>
            <a:r>
              <a:rPr lang="en-US" dirty="0"/>
              <a:t>Discuss questions regarding authorizations and case decisions</a:t>
            </a:r>
          </a:p>
          <a:p>
            <a:pPr marL="285750" indent="-285750">
              <a:buFont typeface="Arial" panose="020B0604020202020204" pitchFamily="34" charset="0"/>
              <a:buChar char="•"/>
            </a:pPr>
            <a:r>
              <a:rPr lang="en-US" dirty="0"/>
              <a:t>Change facility or CPT Code(s) on an existing case</a:t>
            </a:r>
          </a:p>
          <a:p>
            <a:pPr marL="285750" indent="-285750">
              <a:buFont typeface="Arial" panose="020B0604020202020204" pitchFamily="34" charset="0"/>
              <a:buChar char="•"/>
            </a:pPr>
            <a:r>
              <a:rPr lang="en-US" dirty="0"/>
              <a:t>Request to speak to a clinical reviewer</a:t>
            </a:r>
          </a:p>
          <a:p>
            <a:pPr marL="285750" indent="-285750">
              <a:buFont typeface="Arial" panose="020B0604020202020204" pitchFamily="34" charset="0"/>
              <a:buChar char="•"/>
            </a:pPr>
            <a:r>
              <a:rPr lang="en-US" dirty="0"/>
              <a:t>Schedule a clinical consultation with an eviCore Medical Director</a:t>
            </a:r>
          </a:p>
        </p:txBody>
      </p:sp>
      <p:pic>
        <p:nvPicPr>
          <p:cNvPr id="10" name="Picture Placeholder 9"/>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a:xfrm>
            <a:off x="7047330" y="1060679"/>
            <a:ext cx="4572000" cy="4572000"/>
          </a:xfrm>
        </p:spPr>
      </p:pic>
    </p:spTree>
    <p:extLst>
      <p:ext uri="{BB962C8B-B14F-4D97-AF65-F5344CB8AC3E}">
        <p14:creationId xmlns:p14="http://schemas.microsoft.com/office/powerpoint/2010/main" val="6277431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a:t>Online Resources</a:t>
            </a:r>
          </a:p>
        </p:txBody>
      </p:sp>
      <p:sp>
        <p:nvSpPr>
          <p:cNvPr id="3" name="Text Placeholder 2"/>
          <p:cNvSpPr>
            <a:spLocks noGrp="1"/>
          </p:cNvSpPr>
          <p:nvPr>
            <p:ph type="body" sz="quarter" idx="24"/>
          </p:nvPr>
        </p:nvSpPr>
        <p:spPr>
          <a:xfrm>
            <a:off x="4381114" y="1565789"/>
            <a:ext cx="7544185" cy="331787"/>
          </a:xfrm>
        </p:spPr>
        <p:txBody>
          <a:bodyPr/>
          <a:lstStyle/>
          <a:p>
            <a:r>
              <a:rPr lang="en-US" dirty="0" smtClean="0"/>
              <a:t>Web-Based </a:t>
            </a:r>
            <a:r>
              <a:rPr lang="en-US" dirty="0"/>
              <a:t>Services and Online Resources</a:t>
            </a:r>
          </a:p>
        </p:txBody>
      </p:sp>
      <p:sp>
        <p:nvSpPr>
          <p:cNvPr id="4" name="Content Placeholder 3"/>
          <p:cNvSpPr>
            <a:spLocks noGrp="1"/>
          </p:cNvSpPr>
          <p:nvPr>
            <p:ph sz="half" idx="25"/>
          </p:nvPr>
        </p:nvSpPr>
        <p:spPr>
          <a:xfrm flipH="1">
            <a:off x="4381114" y="1917754"/>
            <a:ext cx="7544185" cy="1987474"/>
          </a:xfrm>
        </p:spPr>
        <p:txBody>
          <a:bodyPr/>
          <a:lstStyle/>
          <a:p>
            <a:pPr marL="285750" indent="-285750">
              <a:buFont typeface="Arial" panose="020B0604020202020204" pitchFamily="34" charset="0"/>
              <a:buChar char="•"/>
            </a:pPr>
            <a:r>
              <a:rPr lang="en-US" dirty="0"/>
              <a:t>You can access important tools, health </a:t>
            </a:r>
            <a:r>
              <a:rPr lang="en-US" dirty="0" smtClean="0"/>
              <a:t>plan-specific </a:t>
            </a:r>
            <a:r>
              <a:rPr lang="en-US" dirty="0"/>
              <a:t>contact </a:t>
            </a:r>
            <a:r>
              <a:rPr lang="en-US" dirty="0" smtClean="0"/>
              <a:t>information, </a:t>
            </a:r>
            <a:r>
              <a:rPr lang="en-US" dirty="0"/>
              <a:t>and resources at </a:t>
            </a:r>
            <a:r>
              <a:rPr lang="en-US" dirty="0">
                <a:hlinkClick r:id="rId2"/>
              </a:rPr>
              <a:t>www.evicore.com</a:t>
            </a:r>
            <a:endParaRPr lang="en-US" dirty="0"/>
          </a:p>
          <a:p>
            <a:pPr marL="285750" indent="-285750">
              <a:buFont typeface="Arial" panose="020B0604020202020204" pitchFamily="34" charset="0"/>
              <a:buChar char="•"/>
            </a:pPr>
            <a:r>
              <a:rPr lang="en-US" dirty="0"/>
              <a:t>Select the Resources to view Clinical Guidelines, Online Forms, and more.</a:t>
            </a:r>
          </a:p>
          <a:p>
            <a:pPr marL="285750" indent="-285750">
              <a:buFont typeface="Arial" panose="020B0604020202020204" pitchFamily="34" charset="0"/>
              <a:buChar char="•"/>
            </a:pPr>
            <a:r>
              <a:rPr lang="en-US" dirty="0"/>
              <a:t>Provider’s </a:t>
            </a:r>
            <a:r>
              <a:rPr lang="en-US" dirty="0" smtClean="0"/>
              <a:t>Hub </a:t>
            </a:r>
            <a:r>
              <a:rPr lang="en-US" dirty="0"/>
              <a:t>section includes many resources </a:t>
            </a:r>
          </a:p>
          <a:p>
            <a:pPr marL="285750" indent="-285750">
              <a:buFont typeface="Arial" panose="020B0604020202020204" pitchFamily="34" charset="0"/>
              <a:buChar char="•"/>
            </a:pPr>
            <a:r>
              <a:rPr lang="en-US" dirty="0"/>
              <a:t>Provider forums and portal training are offered weekly, you can find a session on </a:t>
            </a:r>
            <a:r>
              <a:rPr lang="en-US" dirty="0">
                <a:hlinkClick r:id="rId3"/>
              </a:rPr>
              <a:t>www.eviCore.WebEx.com</a:t>
            </a:r>
            <a:r>
              <a:rPr lang="en-US" dirty="0"/>
              <a:t>, select WebEx </a:t>
            </a:r>
            <a:r>
              <a:rPr lang="en-US" dirty="0" smtClean="0"/>
              <a:t>Training, </a:t>
            </a:r>
            <a:r>
              <a:rPr lang="en-US" dirty="0"/>
              <a:t>and search upcoming for a “eviCore Portal Training” or “Provider Resource Review Forum”</a:t>
            </a:r>
          </a:p>
          <a:p>
            <a:pPr marL="285750" indent="-285750">
              <a:buFont typeface="Arial" panose="020B0604020202020204" pitchFamily="34" charset="0"/>
              <a:buChar char="•"/>
            </a:pPr>
            <a:endParaRPr lang="en-US" dirty="0"/>
          </a:p>
          <a:p>
            <a:endParaRPr lang="en-US"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05" r="3722" b="6339"/>
          <a:stretch/>
        </p:blipFill>
        <p:spPr bwMode="auto">
          <a:xfrm>
            <a:off x="272090" y="1436997"/>
            <a:ext cx="3235370" cy="246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595" t="5306" b="2326"/>
          <a:stretch/>
        </p:blipFill>
        <p:spPr bwMode="auto">
          <a:xfrm>
            <a:off x="951328" y="3795695"/>
            <a:ext cx="3235370" cy="1585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3"/>
          <p:cNvSpPr txBox="1">
            <a:spLocks/>
          </p:cNvSpPr>
          <p:nvPr/>
        </p:nvSpPr>
        <p:spPr>
          <a:xfrm flipH="1">
            <a:off x="4381114" y="4217449"/>
            <a:ext cx="6831106" cy="1029960"/>
          </a:xfrm>
          <a:prstGeom prst="rect">
            <a:avLst/>
          </a:prstGeom>
        </p:spPr>
        <p:txBody>
          <a:bodyPr>
            <a:noAutofit/>
          </a:bodyPr>
          <a:lstStyle>
            <a:lvl1pPr marL="0" indent="0" algn="l" defTabSz="457200" rtl="0" eaLnBrk="1" fontAlgn="base" hangingPunct="1">
              <a:spcBef>
                <a:spcPts val="0"/>
              </a:spcBef>
              <a:spcAft>
                <a:spcPts val="700"/>
              </a:spcAft>
              <a:buClr>
                <a:schemeClr val="accent1"/>
              </a:buClr>
              <a:buFont typeface="Arial" panose="020B0604020202020204" pitchFamily="34" charset="0"/>
              <a:defRPr sz="1600" kern="1200" baseline="0">
                <a:solidFill>
                  <a:srgbClr val="404040"/>
                </a:solidFill>
                <a:latin typeface="+mn-lt"/>
                <a:ea typeface="ＭＳ Ｐゴシック" charset="0"/>
                <a:cs typeface="ＭＳ Ｐゴシック" panose="020B0600070205080204" pitchFamily="34" charset="-128"/>
              </a:defRPr>
            </a:lvl1pPr>
            <a:lvl2pPr marL="381000" indent="-190500" algn="l" defTabSz="457200" rtl="0" eaLnBrk="1" fontAlgn="base" hangingPunct="1">
              <a:spcBef>
                <a:spcPts val="0"/>
              </a:spcBef>
              <a:spcAft>
                <a:spcPts val="700"/>
              </a:spcAft>
              <a:buClr>
                <a:schemeClr val="accent1"/>
              </a:buClr>
              <a:buFont typeface="Arial"/>
              <a:buChar char="•"/>
              <a:defRPr sz="1600" kern="1200">
                <a:solidFill>
                  <a:srgbClr val="404040"/>
                </a:solidFill>
                <a:latin typeface="+mn-lt"/>
                <a:ea typeface="ＭＳ Ｐゴシック" charset="0"/>
                <a:cs typeface="ＭＳ Ｐゴシック" panose="020B0600070205080204" pitchFamily="34" charset="-128"/>
              </a:defRPr>
            </a:lvl2pPr>
            <a:lvl3pPr marL="698500" indent="-190500" algn="l" defTabSz="457200" rtl="0" eaLnBrk="1" fontAlgn="base" hangingPunct="1">
              <a:spcBef>
                <a:spcPts val="0"/>
              </a:spcBef>
              <a:spcAft>
                <a:spcPts val="700"/>
              </a:spcAft>
              <a:buClr>
                <a:schemeClr val="accent1"/>
              </a:buClr>
              <a:buFont typeface="Lucida Grande" panose="020B0600040502020204" pitchFamily="34" charset="0"/>
              <a:buChar char="­"/>
              <a:defRPr sz="1600" kern="1200">
                <a:solidFill>
                  <a:srgbClr val="404040"/>
                </a:solidFill>
                <a:latin typeface="+mn-lt"/>
                <a:ea typeface="ＭＳ Ｐゴシック" charset="0"/>
                <a:cs typeface="ＭＳ Ｐゴシック" panose="020B0600070205080204" pitchFamily="34" charset="-128"/>
              </a:defRPr>
            </a:lvl3pPr>
            <a:lvl4pPr marL="1016000" indent="-177800"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4pPr>
            <a:lvl5pPr marL="1270000" indent="-164592"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Clr>
                <a:srgbClr val="34657F"/>
              </a:buClr>
              <a:buFont typeface="Arial" panose="020B0604020202020204" pitchFamily="34" charset="0"/>
              <a:buChar char="•"/>
            </a:pPr>
            <a:r>
              <a:rPr lang="en-US" sz="1500" dirty="0"/>
              <a:t>The quickest, most efficient way to request prior authorization is through our provider portal. </a:t>
            </a:r>
            <a:r>
              <a:rPr lang="en-US" sz="1500" dirty="0" smtClean="0"/>
              <a:t>Our </a:t>
            </a:r>
            <a:r>
              <a:rPr lang="en-US" sz="1500" dirty="0"/>
              <a:t>dedicated </a:t>
            </a:r>
            <a:r>
              <a:rPr lang="en-US" sz="1500" b="1" dirty="0">
                <a:solidFill>
                  <a:srgbClr val="C99700"/>
                </a:solidFill>
              </a:rPr>
              <a:t>Web Support </a:t>
            </a:r>
            <a:r>
              <a:rPr lang="en-US" sz="1500" dirty="0"/>
              <a:t>team </a:t>
            </a:r>
            <a:r>
              <a:rPr lang="en-US" sz="1500" dirty="0" smtClean="0"/>
              <a:t>can </a:t>
            </a:r>
            <a:r>
              <a:rPr lang="en-US" sz="1500" dirty="0"/>
              <a:t>assist providers in navigating the portal and addressing any </a:t>
            </a:r>
            <a:r>
              <a:rPr lang="en-US" sz="1500" dirty="0" smtClean="0"/>
              <a:t>web-related </a:t>
            </a:r>
            <a:r>
              <a:rPr lang="en-US" sz="1500" dirty="0"/>
              <a:t>issues during the online submission process. </a:t>
            </a:r>
          </a:p>
        </p:txBody>
      </p:sp>
      <p:sp>
        <p:nvSpPr>
          <p:cNvPr id="17" name="Rectangle 16"/>
          <p:cNvSpPr/>
          <p:nvPr/>
        </p:nvSpPr>
        <p:spPr>
          <a:xfrm>
            <a:off x="4381114" y="5433480"/>
            <a:ext cx="6293223" cy="553998"/>
          </a:xfrm>
          <a:prstGeom prst="rect">
            <a:avLst/>
          </a:prstGeom>
        </p:spPr>
        <p:txBody>
          <a:bodyPr wrap="square">
            <a:spAutoFit/>
          </a:bodyPr>
          <a:lstStyle/>
          <a:p>
            <a:pPr marL="285750" indent="-285750">
              <a:buFont typeface="Arial" panose="020B0604020202020204" pitchFamily="34" charset="0"/>
              <a:buChar char="•"/>
            </a:pPr>
            <a:r>
              <a:rPr lang="en-US" sz="1500" dirty="0">
                <a:solidFill>
                  <a:schemeClr val="tx1">
                    <a:lumMod val="75000"/>
                    <a:lumOff val="25000"/>
                  </a:schemeClr>
                </a:solidFill>
              </a:rPr>
              <a:t>To speak with a Web Specialist, call (800) 646-0418 (Option #2) or email </a:t>
            </a:r>
            <a:r>
              <a:rPr lang="en-US" sz="1500" u="sng" dirty="0">
                <a:solidFill>
                  <a:srgbClr val="002855">
                    <a:lumMod val="50000"/>
                    <a:lumOff val="50000"/>
                  </a:srgbClr>
                </a:solidFill>
              </a:rPr>
              <a:t>portal.support@evicore.com</a:t>
            </a:r>
          </a:p>
        </p:txBody>
      </p:sp>
    </p:spTree>
    <p:extLst>
      <p:ext uri="{BB962C8B-B14F-4D97-AF65-F5344CB8AC3E}">
        <p14:creationId xmlns:p14="http://schemas.microsoft.com/office/powerpoint/2010/main" val="6749859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4"/>
          </p:nvPr>
        </p:nvSpPr>
        <p:spPr/>
        <p:txBody>
          <a:bodyPr/>
          <a:lstStyle/>
          <a:p>
            <a:r>
              <a:rPr lang="en-US" dirty="0"/>
              <a:t>Client and Provider Services</a:t>
            </a:r>
          </a:p>
        </p:txBody>
      </p:sp>
      <p:sp>
        <p:nvSpPr>
          <p:cNvPr id="9" name="Content Placeholder 8"/>
          <p:cNvSpPr>
            <a:spLocks noGrp="1"/>
          </p:cNvSpPr>
          <p:nvPr>
            <p:ph sz="half" idx="25"/>
          </p:nvPr>
        </p:nvSpPr>
        <p:spPr>
          <a:xfrm flipH="1">
            <a:off x="339485" y="1990071"/>
            <a:ext cx="7943901" cy="2245753"/>
          </a:xfrm>
        </p:spPr>
        <p:txBody>
          <a:bodyPr/>
          <a:lstStyle/>
          <a:p>
            <a:r>
              <a:rPr lang="en-US" dirty="0"/>
              <a:t>Dedicated team to address </a:t>
            </a:r>
            <a:r>
              <a:rPr lang="en-US" dirty="0" smtClean="0"/>
              <a:t>provider-related </a:t>
            </a:r>
            <a:r>
              <a:rPr lang="en-US" dirty="0"/>
              <a:t>requests and </a:t>
            </a:r>
            <a:r>
              <a:rPr lang="en-US" dirty="0" smtClean="0"/>
              <a:t>concerns including:</a:t>
            </a:r>
            <a:endParaRPr lang="en-US" dirty="0"/>
          </a:p>
          <a:p>
            <a:pPr marL="285750" indent="-285750">
              <a:buFont typeface="Arial" panose="020B0604020202020204" pitchFamily="34" charset="0"/>
              <a:buChar char="•"/>
            </a:pPr>
            <a:r>
              <a:rPr lang="en-US" dirty="0"/>
              <a:t>Questions regarding Accuracy Assessment, Accreditation, and/or Credentialing</a:t>
            </a:r>
          </a:p>
          <a:p>
            <a:pPr marL="285750" indent="-285750">
              <a:buFont typeface="Arial" panose="020B0604020202020204" pitchFamily="34" charset="0"/>
              <a:buChar char="•"/>
            </a:pPr>
            <a:r>
              <a:rPr lang="en-US" dirty="0"/>
              <a:t>Requests for an authorization to be resent to the health plan </a:t>
            </a:r>
          </a:p>
          <a:p>
            <a:pPr marL="285750" indent="-285750">
              <a:buFont typeface="Arial" panose="020B0604020202020204" pitchFamily="34" charset="0"/>
              <a:buChar char="•"/>
            </a:pPr>
            <a:r>
              <a:rPr lang="en-US" dirty="0"/>
              <a:t>Consumer Engagement Inquiries</a:t>
            </a:r>
          </a:p>
          <a:p>
            <a:pPr marL="285750" indent="-285750">
              <a:buFont typeface="Arial" panose="020B0604020202020204" pitchFamily="34" charset="0"/>
              <a:buChar char="•"/>
            </a:pPr>
            <a:r>
              <a:rPr lang="en-US" dirty="0"/>
              <a:t>Eligibility issues (member, rendering facility, and/or ordering physician) </a:t>
            </a:r>
          </a:p>
          <a:p>
            <a:pPr marL="285750" indent="-285750">
              <a:buFont typeface="Arial" panose="020B0604020202020204" pitchFamily="34" charset="0"/>
              <a:buChar char="•"/>
            </a:pPr>
            <a:r>
              <a:rPr lang="en-US" dirty="0"/>
              <a:t>Issues experienced during case creation </a:t>
            </a:r>
          </a:p>
          <a:p>
            <a:pPr marL="285750" indent="-285750">
              <a:buFont typeface="Arial" panose="020B0604020202020204" pitchFamily="34" charset="0"/>
              <a:buChar char="•"/>
            </a:pPr>
            <a:r>
              <a:rPr lang="en-US" dirty="0"/>
              <a:t>Reports of system issues</a:t>
            </a:r>
          </a:p>
        </p:txBody>
      </p:sp>
      <p:sp>
        <p:nvSpPr>
          <p:cNvPr id="7" name="Text Placeholder 6"/>
          <p:cNvSpPr>
            <a:spLocks noGrp="1"/>
          </p:cNvSpPr>
          <p:nvPr>
            <p:ph type="body" sz="quarter" idx="20"/>
          </p:nvPr>
        </p:nvSpPr>
        <p:spPr/>
        <p:txBody>
          <a:bodyPr/>
          <a:lstStyle/>
          <a:p>
            <a:r>
              <a:rPr lang="en-US" dirty="0"/>
              <a:t>Client &amp; Provider Operations Team</a:t>
            </a:r>
          </a:p>
        </p:txBody>
      </p:sp>
      <p:sp>
        <p:nvSpPr>
          <p:cNvPr id="6" name="Content Placeholder 8">
            <a:extLst>
              <a:ext uri="{FF2B5EF4-FFF2-40B4-BE49-F238E27FC236}">
                <a16:creationId xmlns="" xmlns:a16="http://schemas.microsoft.com/office/drawing/2014/main" id="{708C82E6-CD4B-8E40-80D7-A93087845E7B}"/>
              </a:ext>
            </a:extLst>
          </p:cNvPr>
          <p:cNvSpPr txBox="1">
            <a:spLocks/>
          </p:cNvSpPr>
          <p:nvPr/>
        </p:nvSpPr>
        <p:spPr>
          <a:xfrm flipH="1">
            <a:off x="339484" y="4423895"/>
            <a:ext cx="8208165" cy="1745333"/>
          </a:xfrm>
          <a:prstGeom prst="rect">
            <a:avLst/>
          </a:prstGeom>
        </p:spPr>
        <p:txBody>
          <a:bodyPr>
            <a:noAutofit/>
          </a:bodyPr>
          <a:lstStyle>
            <a:lvl1pPr marL="0" indent="0" algn="l" defTabSz="457200" rtl="0" eaLnBrk="1" fontAlgn="base" hangingPunct="1">
              <a:spcBef>
                <a:spcPts val="0"/>
              </a:spcBef>
              <a:spcAft>
                <a:spcPts val="700"/>
              </a:spcAft>
              <a:buClr>
                <a:schemeClr val="accent1"/>
              </a:buClr>
              <a:buFont typeface="Arial" panose="020B0604020202020204" pitchFamily="34" charset="0"/>
              <a:defRPr sz="1600" kern="1200" baseline="0">
                <a:solidFill>
                  <a:srgbClr val="404040"/>
                </a:solidFill>
                <a:latin typeface="+mn-lt"/>
                <a:ea typeface="ＭＳ Ｐゴシック" charset="0"/>
                <a:cs typeface="ＭＳ Ｐゴシック" panose="020B0600070205080204" pitchFamily="34" charset="-128"/>
              </a:defRPr>
            </a:lvl1pPr>
            <a:lvl2pPr marL="381000" indent="-190500" algn="l" defTabSz="457200" rtl="0" eaLnBrk="1" fontAlgn="base" hangingPunct="1">
              <a:spcBef>
                <a:spcPts val="0"/>
              </a:spcBef>
              <a:spcAft>
                <a:spcPts val="700"/>
              </a:spcAft>
              <a:buClr>
                <a:schemeClr val="accent1"/>
              </a:buClr>
              <a:buFont typeface="Arial"/>
              <a:buChar char="•"/>
              <a:defRPr sz="1600" kern="1200">
                <a:solidFill>
                  <a:srgbClr val="404040"/>
                </a:solidFill>
                <a:latin typeface="+mn-lt"/>
                <a:ea typeface="ＭＳ Ｐゴシック" charset="0"/>
                <a:cs typeface="ＭＳ Ｐゴシック" panose="020B0600070205080204" pitchFamily="34" charset="-128"/>
              </a:defRPr>
            </a:lvl2pPr>
            <a:lvl3pPr marL="698500" indent="-190500" algn="l" defTabSz="457200" rtl="0" eaLnBrk="1" fontAlgn="base" hangingPunct="1">
              <a:spcBef>
                <a:spcPts val="0"/>
              </a:spcBef>
              <a:spcAft>
                <a:spcPts val="700"/>
              </a:spcAft>
              <a:buClr>
                <a:schemeClr val="accent1"/>
              </a:buClr>
              <a:buFont typeface="Lucida Grande" panose="020B0600040502020204" pitchFamily="34" charset="0"/>
              <a:buChar char="­"/>
              <a:defRPr sz="1600" kern="1200">
                <a:solidFill>
                  <a:srgbClr val="404040"/>
                </a:solidFill>
                <a:latin typeface="+mn-lt"/>
                <a:ea typeface="ＭＳ Ｐゴシック" charset="0"/>
                <a:cs typeface="ＭＳ Ｐゴシック" panose="020B0600070205080204" pitchFamily="34" charset="-128"/>
              </a:defRPr>
            </a:lvl3pPr>
            <a:lvl4pPr marL="1016000" indent="-177800"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4pPr>
            <a:lvl5pPr marL="1270000" indent="-164592"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b="1" dirty="0">
                <a:solidFill>
                  <a:srgbClr val="C99700"/>
                </a:solidFill>
              </a:rPr>
              <a:t>How to Contact our Client and Provider Services team</a:t>
            </a:r>
          </a:p>
          <a:p>
            <a:r>
              <a:rPr lang="en-US" b="1" dirty="0"/>
              <a:t>Email: </a:t>
            </a:r>
            <a:r>
              <a:rPr lang="en-US" dirty="0">
                <a:hlinkClick r:id="rId2"/>
              </a:rPr>
              <a:t>ClientServices@evicore.com</a:t>
            </a:r>
            <a:r>
              <a:rPr lang="en-US" dirty="0"/>
              <a:t> (preferred)</a:t>
            </a:r>
          </a:p>
          <a:p>
            <a:r>
              <a:rPr lang="en-US" b="1" dirty="0"/>
              <a:t>Phone: </a:t>
            </a:r>
            <a:r>
              <a:rPr lang="en-US" dirty="0"/>
              <a:t>1 (800) 646 - 0418 (option 4)</a:t>
            </a:r>
          </a:p>
          <a:p>
            <a:r>
              <a:rPr lang="en-US" dirty="0"/>
              <a:t>For prompt service, please have all pertinent information available. When emailing, make sure to include the health plan in the subject line with a description of the </a:t>
            </a:r>
            <a:r>
              <a:rPr lang="en-US" dirty="0" smtClean="0"/>
              <a:t>issue, </a:t>
            </a:r>
            <a:r>
              <a:rPr lang="en-US" dirty="0"/>
              <a:t>with </a:t>
            </a:r>
            <a:r>
              <a:rPr lang="en-US" dirty="0" smtClean="0"/>
              <a:t>member/provider/case </a:t>
            </a:r>
            <a:r>
              <a:rPr lang="en-US" dirty="0"/>
              <a:t>details when </a:t>
            </a:r>
            <a:r>
              <a:rPr lang="en-US" dirty="0" smtClean="0"/>
              <a:t>applicable.</a:t>
            </a:r>
            <a:endParaRPr lang="en-US" dirty="0"/>
          </a:p>
        </p:txBody>
      </p:sp>
      <p:pic>
        <p:nvPicPr>
          <p:cNvPr id="14" name="Picture Placeholder 13">
            <a:extLst>
              <a:ext uri="{FF2B5EF4-FFF2-40B4-BE49-F238E27FC236}">
                <a16:creationId xmlns="" xmlns:a16="http://schemas.microsoft.com/office/drawing/2014/main" id="{F6D46C24-1148-F243-BF04-BEAF51AEBB94}"/>
              </a:ext>
            </a:extLst>
          </p:cNvPr>
          <p:cNvPicPr>
            <a:picLocks noGrp="1" noChangeAspect="1"/>
          </p:cNvPicPr>
          <p:nvPr>
            <p:ph type="pic" sz="quarter" idx="19"/>
          </p:nvPr>
        </p:nvPicPr>
        <p:blipFill>
          <a:blip r:embed="rId3"/>
          <a:srcRect/>
          <a:stretch>
            <a:fillRect/>
          </a:stretch>
        </p:blipFill>
        <p:spPr>
          <a:xfrm flipH="1">
            <a:off x="8131709" y="2342290"/>
            <a:ext cx="3474720" cy="3474720"/>
          </a:xfrm>
        </p:spPr>
      </p:pic>
    </p:spTree>
    <p:extLst>
      <p:ext uri="{BB962C8B-B14F-4D97-AF65-F5344CB8AC3E}">
        <p14:creationId xmlns:p14="http://schemas.microsoft.com/office/powerpoint/2010/main" val="14053383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4"/>
          </p:nvPr>
        </p:nvSpPr>
        <p:spPr>
          <a:xfrm>
            <a:off x="339725" y="1429778"/>
            <a:ext cx="11585392" cy="331787"/>
          </a:xfrm>
        </p:spPr>
        <p:txBody>
          <a:bodyPr/>
          <a:lstStyle/>
          <a:p>
            <a:r>
              <a:rPr lang="en-US" dirty="0"/>
              <a:t>Provider Engagement team</a:t>
            </a:r>
          </a:p>
        </p:txBody>
      </p:sp>
      <p:sp>
        <p:nvSpPr>
          <p:cNvPr id="9" name="Content Placeholder 8"/>
          <p:cNvSpPr>
            <a:spLocks noGrp="1"/>
          </p:cNvSpPr>
          <p:nvPr>
            <p:ph sz="half" idx="21"/>
          </p:nvPr>
        </p:nvSpPr>
        <p:spPr>
          <a:xfrm flipH="1">
            <a:off x="339487" y="1922836"/>
            <a:ext cx="11305666" cy="4344742"/>
          </a:xfrm>
        </p:spPr>
        <p:txBody>
          <a:bodyPr/>
          <a:lstStyle/>
          <a:p>
            <a:r>
              <a:rPr lang="en-US" dirty="0"/>
              <a:t>Regional team that on-boards providers for new solutions and provides continued support to the provider community. How can the provider engagement team help?</a:t>
            </a:r>
          </a:p>
          <a:p>
            <a:pPr marL="285750" indent="-285750">
              <a:buFont typeface="Arial" panose="020B0604020202020204" pitchFamily="34" charset="0"/>
              <a:buChar char="•"/>
            </a:pPr>
            <a:r>
              <a:rPr lang="en-US" dirty="0"/>
              <a:t>Partner with </a:t>
            </a:r>
            <a:r>
              <a:rPr lang="en-US" dirty="0" smtClean="0"/>
              <a:t>the health </a:t>
            </a:r>
            <a:r>
              <a:rPr lang="en-US" dirty="0"/>
              <a:t>plan to create a </a:t>
            </a:r>
            <a:r>
              <a:rPr lang="en-US" dirty="0" smtClean="0"/>
              <a:t>market-readiness </a:t>
            </a:r>
            <a:r>
              <a:rPr lang="en-US" dirty="0"/>
              <a:t>strategy for a new and/or existing program</a:t>
            </a:r>
          </a:p>
          <a:p>
            <a:pPr marL="285750" indent="-285750">
              <a:buFont typeface="Arial" panose="020B0604020202020204" pitchFamily="34" charset="0"/>
              <a:buChar char="•"/>
            </a:pPr>
            <a:r>
              <a:rPr lang="en-US" dirty="0"/>
              <a:t>Conduct onsite </a:t>
            </a:r>
            <a:r>
              <a:rPr lang="en-US" dirty="0" smtClean="0"/>
              <a:t>and </a:t>
            </a:r>
            <a:r>
              <a:rPr lang="en-US" dirty="0"/>
              <a:t>WebEx </a:t>
            </a:r>
            <a:r>
              <a:rPr lang="en-US" dirty="0" smtClean="0"/>
              <a:t>provider-orientation </a:t>
            </a:r>
            <a:r>
              <a:rPr lang="en-US" dirty="0"/>
              <a:t>sessions </a:t>
            </a:r>
          </a:p>
          <a:p>
            <a:pPr marL="285750" indent="-285750">
              <a:buFont typeface="Arial" panose="020B0604020202020204" pitchFamily="34" charset="0"/>
              <a:buChar char="•"/>
            </a:pPr>
            <a:r>
              <a:rPr lang="en-US" dirty="0"/>
              <a:t>Provide education to supporting staff to improve overall experience </a:t>
            </a:r>
            <a:r>
              <a:rPr lang="en-US" dirty="0" smtClean="0"/>
              <a:t>and </a:t>
            </a:r>
            <a:r>
              <a:rPr lang="en-US" dirty="0"/>
              <a:t>efficiency</a:t>
            </a:r>
          </a:p>
          <a:p>
            <a:pPr marL="285750" indent="-285750">
              <a:buFont typeface="Arial" panose="020B0604020202020204" pitchFamily="34" charset="0"/>
              <a:buChar char="•"/>
            </a:pPr>
            <a:r>
              <a:rPr lang="en-US" dirty="0"/>
              <a:t>Create training materials</a:t>
            </a:r>
          </a:p>
          <a:p>
            <a:pPr marL="285750" indent="-285750">
              <a:buFont typeface="Arial" panose="020B0604020202020204" pitchFamily="34" charset="0"/>
              <a:buChar char="•"/>
            </a:pPr>
            <a:r>
              <a:rPr lang="en-US" dirty="0"/>
              <a:t>Monitor and review metrics and overall activity </a:t>
            </a:r>
          </a:p>
          <a:p>
            <a:pPr marL="285750" indent="-285750">
              <a:buFont typeface="Arial" panose="020B0604020202020204" pitchFamily="34" charset="0"/>
              <a:buChar char="•"/>
            </a:pPr>
            <a:r>
              <a:rPr lang="en-US" dirty="0"/>
              <a:t>Conduct </a:t>
            </a:r>
            <a:r>
              <a:rPr lang="en-US" dirty="0" smtClean="0"/>
              <a:t>provider-outreach </a:t>
            </a:r>
            <a:r>
              <a:rPr lang="en-US" dirty="0"/>
              <a:t>activities when opportunities for improvement have been identified</a:t>
            </a:r>
          </a:p>
          <a:p>
            <a:pPr marL="285750" indent="-285750">
              <a:buFont typeface="Arial" panose="020B0604020202020204" pitchFamily="34" charset="0"/>
              <a:buChar char="•"/>
            </a:pPr>
            <a:r>
              <a:rPr lang="en-US" dirty="0"/>
              <a:t>Generate and review provider profile reports specific to a TIN or NPI</a:t>
            </a:r>
          </a:p>
          <a:p>
            <a:pPr marL="285750" indent="-285750">
              <a:buFont typeface="Arial" panose="020B0604020202020204" pitchFamily="34" charset="0"/>
              <a:buChar char="•"/>
            </a:pPr>
            <a:r>
              <a:rPr lang="en-US" dirty="0"/>
              <a:t>Facilitate clinical discussions with ordering providers and eviCore </a:t>
            </a:r>
            <a:r>
              <a:rPr lang="en-US" dirty="0" smtClean="0"/>
              <a:t>medical </a:t>
            </a:r>
            <a:r>
              <a:rPr lang="en-US" dirty="0"/>
              <a:t>d</a:t>
            </a:r>
            <a:r>
              <a:rPr lang="en-US" dirty="0" smtClean="0"/>
              <a:t>irectors</a:t>
            </a:r>
            <a:endParaRPr lang="en-US" dirty="0"/>
          </a:p>
          <a:p>
            <a:endParaRPr lang="en-US" dirty="0"/>
          </a:p>
          <a:p>
            <a:r>
              <a:rPr lang="en-US" b="1" dirty="0">
                <a:solidFill>
                  <a:schemeClr val="bg2"/>
                </a:solidFill>
              </a:rPr>
              <a:t>How to contact the Provider Engagement team?</a:t>
            </a:r>
          </a:p>
          <a:p>
            <a:r>
              <a:rPr lang="en-US" dirty="0"/>
              <a:t>You can find a list of Regional Provider Engagement Managers at </a:t>
            </a:r>
            <a:r>
              <a:rPr lang="en-US" dirty="0">
                <a:hlinkClick r:id="rId2"/>
              </a:rPr>
              <a:t>evicore.com</a:t>
            </a:r>
            <a:r>
              <a:rPr lang="en-US" dirty="0"/>
              <a:t> </a:t>
            </a:r>
            <a:r>
              <a:rPr lang="en-US" dirty="0">
                <a:sym typeface="Wingdings" panose="05000000000000000000" pitchFamily="2" charset="2"/>
              </a:rPr>
              <a:t> Provider’s Hub  Training Resources </a:t>
            </a:r>
            <a:endParaRPr lang="en-US" dirty="0"/>
          </a:p>
          <a:p>
            <a:endParaRPr lang="en-US" dirty="0"/>
          </a:p>
        </p:txBody>
      </p:sp>
      <p:sp>
        <p:nvSpPr>
          <p:cNvPr id="7" name="Text Placeholder 6"/>
          <p:cNvSpPr>
            <a:spLocks noGrp="1"/>
          </p:cNvSpPr>
          <p:nvPr>
            <p:ph type="body" sz="quarter" idx="20"/>
          </p:nvPr>
        </p:nvSpPr>
        <p:spPr/>
        <p:txBody>
          <a:bodyPr/>
          <a:lstStyle/>
          <a:p>
            <a:r>
              <a:rPr lang="en-US" dirty="0"/>
              <a:t>Provider Engagement Team</a:t>
            </a:r>
          </a:p>
        </p:txBody>
      </p:sp>
    </p:spTree>
    <p:extLst>
      <p:ext uri="{BB962C8B-B14F-4D97-AF65-F5344CB8AC3E}">
        <p14:creationId xmlns:p14="http://schemas.microsoft.com/office/powerpoint/2010/main" val="25760785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en-US" dirty="0"/>
              <a:t>Provider Resource Website</a:t>
            </a:r>
          </a:p>
        </p:txBody>
      </p:sp>
      <p:sp>
        <p:nvSpPr>
          <p:cNvPr id="8" name="Text Placeholder 7"/>
          <p:cNvSpPr>
            <a:spLocks noGrp="1"/>
          </p:cNvSpPr>
          <p:nvPr>
            <p:ph type="body" sz="quarter" idx="24"/>
          </p:nvPr>
        </p:nvSpPr>
        <p:spPr>
          <a:xfrm>
            <a:off x="339724" y="1274376"/>
            <a:ext cx="6400800" cy="331787"/>
          </a:xfrm>
        </p:spPr>
        <p:txBody>
          <a:bodyPr/>
          <a:lstStyle/>
          <a:p>
            <a:r>
              <a:rPr lang="en-US" dirty="0"/>
              <a:t>Provider Resource Pages</a:t>
            </a:r>
          </a:p>
        </p:txBody>
      </p:sp>
      <p:sp>
        <p:nvSpPr>
          <p:cNvPr id="9" name="Content Placeholder 8"/>
          <p:cNvSpPr>
            <a:spLocks noGrp="1"/>
          </p:cNvSpPr>
          <p:nvPr>
            <p:ph sz="half" idx="25"/>
          </p:nvPr>
        </p:nvSpPr>
        <p:spPr>
          <a:xfrm flipH="1">
            <a:off x="339487" y="1616359"/>
            <a:ext cx="6649710" cy="3287787"/>
          </a:xfrm>
        </p:spPr>
        <p:txBody>
          <a:bodyPr/>
          <a:lstStyle/>
          <a:p>
            <a:r>
              <a:rPr lang="en-US" dirty="0"/>
              <a:t>eviCore’s Provider Experience team maintains provider resource pages that contain </a:t>
            </a:r>
            <a:r>
              <a:rPr lang="en-US" dirty="0" smtClean="0"/>
              <a:t>client- </a:t>
            </a:r>
            <a:r>
              <a:rPr lang="en-US" dirty="0"/>
              <a:t>and </a:t>
            </a:r>
            <a:r>
              <a:rPr lang="en-US" dirty="0" smtClean="0"/>
              <a:t>solution-specific </a:t>
            </a:r>
            <a:r>
              <a:rPr lang="en-US" dirty="0"/>
              <a:t>educational materials to assist providers and their staff on a daily basis. The provider resource page will </a:t>
            </a:r>
            <a:r>
              <a:rPr lang="en-US" dirty="0" smtClean="0"/>
              <a:t>include, </a:t>
            </a:r>
            <a:r>
              <a:rPr lang="en-US" dirty="0"/>
              <a:t>but is not limited </a:t>
            </a:r>
            <a:r>
              <a:rPr lang="en-US" dirty="0" smtClean="0"/>
              <a:t>to, </a:t>
            </a:r>
            <a:r>
              <a:rPr lang="en-US" dirty="0"/>
              <a:t>the following educational materials: </a:t>
            </a:r>
          </a:p>
          <a:p>
            <a:pPr marL="285750" indent="-285750">
              <a:buFont typeface="Arial" panose="020B0604020202020204" pitchFamily="34" charset="0"/>
              <a:buChar char="•"/>
            </a:pPr>
            <a:r>
              <a:rPr lang="en-US" dirty="0"/>
              <a:t>Frequently Asked Questions</a:t>
            </a:r>
          </a:p>
          <a:p>
            <a:pPr marL="285750" indent="-285750">
              <a:buFont typeface="Arial" panose="020B0604020202020204" pitchFamily="34" charset="0"/>
              <a:buChar char="•"/>
            </a:pPr>
            <a:r>
              <a:rPr lang="en-US" dirty="0"/>
              <a:t>Quick Reference Guides</a:t>
            </a:r>
          </a:p>
          <a:p>
            <a:pPr marL="285750" indent="-285750">
              <a:buFont typeface="Arial" panose="020B0604020202020204" pitchFamily="34" charset="0"/>
              <a:buChar char="•"/>
            </a:pPr>
            <a:r>
              <a:rPr lang="en-US" dirty="0"/>
              <a:t>Provider Training </a:t>
            </a:r>
          </a:p>
          <a:p>
            <a:pPr marL="285750" indent="-285750">
              <a:buFont typeface="Arial" panose="020B0604020202020204" pitchFamily="34" charset="0"/>
              <a:buChar char="•"/>
            </a:pPr>
            <a:r>
              <a:rPr lang="en-US" dirty="0"/>
              <a:t>CPT code list</a:t>
            </a:r>
          </a:p>
          <a:p>
            <a:r>
              <a:rPr lang="en-US" dirty="0"/>
              <a:t>To access these helpful resources, please visit </a:t>
            </a:r>
            <a:r>
              <a:rPr lang="en-US" dirty="0">
                <a:solidFill>
                  <a:srgbClr val="002855">
                    <a:lumMod val="50000"/>
                    <a:lumOff val="50000"/>
                  </a:srgbClr>
                </a:solidFill>
                <a:hlinkClick r:id="rId2"/>
              </a:rPr>
              <a:t>https://www.evicore.com/resources/healthplan/SummitHealth </a:t>
            </a:r>
            <a:endParaRPr lang="en-US" dirty="0">
              <a:solidFill>
                <a:srgbClr val="002855">
                  <a:lumMod val="50000"/>
                  <a:lumOff val="50000"/>
                </a:srgbClr>
              </a:solidFill>
            </a:endParaRPr>
          </a:p>
          <a:p>
            <a:pPr marL="285750" indent="-285750">
              <a:buFont typeface="Arial" panose="020B0604020202020204" pitchFamily="34" charset="0"/>
              <a:buChar char="•"/>
            </a:pPr>
            <a:endParaRPr lang="en-US" dirty="0"/>
          </a:p>
          <a:p>
            <a:endParaRPr lang="en-US" dirty="0"/>
          </a:p>
          <a:p>
            <a:endParaRPr lang="en-US" dirty="0"/>
          </a:p>
        </p:txBody>
      </p:sp>
      <p:pic>
        <p:nvPicPr>
          <p:cNvPr id="6" name="Picture Placeholder 5"/>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a:xfrm>
            <a:off x="7047330" y="1060679"/>
            <a:ext cx="4572000" cy="4572000"/>
          </a:xfrm>
        </p:spPr>
      </p:pic>
      <p:sp>
        <p:nvSpPr>
          <p:cNvPr id="11" name="Content Placeholder 8"/>
          <p:cNvSpPr txBox="1">
            <a:spLocks/>
          </p:cNvSpPr>
          <p:nvPr/>
        </p:nvSpPr>
        <p:spPr>
          <a:xfrm flipH="1">
            <a:off x="339724" y="4904146"/>
            <a:ext cx="6649710" cy="1273146"/>
          </a:xfrm>
          <a:prstGeom prst="rect">
            <a:avLst/>
          </a:prstGeom>
        </p:spPr>
        <p:txBody>
          <a:bodyPr>
            <a:noAutofit/>
          </a:bodyPr>
          <a:lstStyle>
            <a:lvl1pPr marL="0" indent="0" algn="l" defTabSz="457200" rtl="0" eaLnBrk="1" fontAlgn="base" hangingPunct="1">
              <a:spcBef>
                <a:spcPts val="0"/>
              </a:spcBef>
              <a:spcAft>
                <a:spcPts val="700"/>
              </a:spcAft>
              <a:buClr>
                <a:schemeClr val="accent1"/>
              </a:buClr>
              <a:buFont typeface="Arial" panose="020B0604020202020204" pitchFamily="34" charset="0"/>
              <a:defRPr sz="1600" kern="1200" baseline="0">
                <a:solidFill>
                  <a:srgbClr val="404040"/>
                </a:solidFill>
                <a:latin typeface="+mn-lt"/>
                <a:ea typeface="ＭＳ Ｐゴシック" charset="0"/>
                <a:cs typeface="ＭＳ Ｐゴシック" panose="020B0600070205080204" pitchFamily="34" charset="-128"/>
              </a:defRPr>
            </a:lvl1pPr>
            <a:lvl2pPr marL="381000" indent="-190500" algn="l" defTabSz="457200" rtl="0" eaLnBrk="1" fontAlgn="base" hangingPunct="1">
              <a:spcBef>
                <a:spcPts val="0"/>
              </a:spcBef>
              <a:spcAft>
                <a:spcPts val="700"/>
              </a:spcAft>
              <a:buClr>
                <a:schemeClr val="accent1"/>
              </a:buClr>
              <a:buFont typeface="Arial"/>
              <a:buChar char="•"/>
              <a:defRPr sz="1600" kern="1200">
                <a:solidFill>
                  <a:srgbClr val="404040"/>
                </a:solidFill>
                <a:latin typeface="+mn-lt"/>
                <a:ea typeface="ＭＳ Ｐゴシック" charset="0"/>
                <a:cs typeface="ＭＳ Ｐゴシック" panose="020B0600070205080204" pitchFamily="34" charset="-128"/>
              </a:defRPr>
            </a:lvl2pPr>
            <a:lvl3pPr marL="698500" indent="-190500" algn="l" defTabSz="457200" rtl="0" eaLnBrk="1" fontAlgn="base" hangingPunct="1">
              <a:spcBef>
                <a:spcPts val="0"/>
              </a:spcBef>
              <a:spcAft>
                <a:spcPts val="700"/>
              </a:spcAft>
              <a:buClr>
                <a:schemeClr val="accent1"/>
              </a:buClr>
              <a:buFont typeface="Lucida Grande" panose="020B0600040502020204" pitchFamily="34" charset="0"/>
              <a:buChar char="­"/>
              <a:defRPr sz="1600" kern="1200">
                <a:solidFill>
                  <a:srgbClr val="404040"/>
                </a:solidFill>
                <a:latin typeface="+mn-lt"/>
                <a:ea typeface="ＭＳ Ｐゴシック" charset="0"/>
                <a:cs typeface="ＭＳ Ｐゴシック" panose="020B0600070205080204" pitchFamily="34" charset="-128"/>
              </a:defRPr>
            </a:lvl3pPr>
            <a:lvl4pPr marL="1016000" indent="-177800"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4pPr>
            <a:lvl5pPr marL="1270000" indent="-164592"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2700" marR="5080" indent="635" algn="ctr" defTabSz="914400">
              <a:spcBef>
                <a:spcPts val="95"/>
              </a:spcBef>
              <a:buClr>
                <a:srgbClr val="34657F"/>
              </a:buClr>
            </a:pPr>
            <a:endParaRPr lang="en-US" u="sng" dirty="0">
              <a:solidFill>
                <a:srgbClr val="34657F"/>
              </a:solidFill>
            </a:endParaRPr>
          </a:p>
        </p:txBody>
      </p:sp>
    </p:spTree>
    <p:extLst>
      <p:ext uri="{BB962C8B-B14F-4D97-AF65-F5344CB8AC3E}">
        <p14:creationId xmlns:p14="http://schemas.microsoft.com/office/powerpoint/2010/main" val="25852288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en-US" dirty="0"/>
              <a:t>Provider Newsletter</a:t>
            </a:r>
          </a:p>
        </p:txBody>
      </p:sp>
      <p:sp>
        <p:nvSpPr>
          <p:cNvPr id="8" name="Text Placeholder 7"/>
          <p:cNvSpPr>
            <a:spLocks noGrp="1"/>
          </p:cNvSpPr>
          <p:nvPr>
            <p:ph type="body" sz="quarter" idx="24"/>
          </p:nvPr>
        </p:nvSpPr>
        <p:spPr/>
        <p:txBody>
          <a:bodyPr/>
          <a:lstStyle/>
          <a:p>
            <a:r>
              <a:rPr lang="en-US" dirty="0"/>
              <a:t>Stay Updated With Our </a:t>
            </a:r>
            <a:r>
              <a:rPr lang="en-US" dirty="0" smtClean="0"/>
              <a:t>Free Provider </a:t>
            </a:r>
            <a:r>
              <a:rPr lang="en-US" dirty="0"/>
              <a:t>Newsletter</a:t>
            </a:r>
          </a:p>
        </p:txBody>
      </p:sp>
      <p:sp>
        <p:nvSpPr>
          <p:cNvPr id="9" name="Content Placeholder 8"/>
          <p:cNvSpPr>
            <a:spLocks noGrp="1"/>
          </p:cNvSpPr>
          <p:nvPr>
            <p:ph sz="half" idx="25"/>
          </p:nvPr>
        </p:nvSpPr>
        <p:spPr/>
        <p:txBody>
          <a:bodyPr/>
          <a:lstStyle/>
          <a:p>
            <a:r>
              <a:rPr lang="en-US" dirty="0"/>
              <a:t>eviCore’s provider newsletter is sent out to the provider community with important updates and tips. If you are interested in staying </a:t>
            </a:r>
            <a:r>
              <a:rPr lang="en-US" dirty="0" smtClean="0"/>
              <a:t>current, </a:t>
            </a:r>
            <a:r>
              <a:rPr lang="en-US" dirty="0"/>
              <a:t>feel free to </a:t>
            </a:r>
            <a:r>
              <a:rPr lang="en-US" dirty="0" smtClean="0"/>
              <a:t>subscribe</a:t>
            </a:r>
            <a:r>
              <a:rPr lang="en-US" dirty="0"/>
              <a:t>: </a:t>
            </a:r>
          </a:p>
          <a:p>
            <a:pPr marL="285750" indent="-285750">
              <a:buFont typeface="Arial" panose="020B0604020202020204" pitchFamily="34" charset="0"/>
              <a:buChar char="•"/>
            </a:pPr>
            <a:r>
              <a:rPr lang="en-US" dirty="0"/>
              <a:t>Go to eviCore.com</a:t>
            </a:r>
          </a:p>
          <a:p>
            <a:pPr marL="285750" indent="-285750">
              <a:buFont typeface="Arial" panose="020B0604020202020204" pitchFamily="34" charset="0"/>
              <a:buChar char="•"/>
            </a:pPr>
            <a:r>
              <a:rPr lang="en-US" dirty="0"/>
              <a:t>Scroll down </a:t>
            </a:r>
            <a:r>
              <a:rPr lang="en-US" dirty="0" smtClean="0"/>
              <a:t>and </a:t>
            </a:r>
            <a:r>
              <a:rPr lang="en-US" dirty="0"/>
              <a:t>add a valid email to subscribe</a:t>
            </a:r>
          </a:p>
          <a:p>
            <a:pPr marL="285750" indent="-285750">
              <a:buFont typeface="Arial" panose="020B0604020202020204" pitchFamily="34" charset="0"/>
              <a:buChar char="•"/>
            </a:pPr>
            <a:r>
              <a:rPr lang="en-US" dirty="0"/>
              <a:t>You will begin receiving email provider newsletters with updates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5" name="Picture Placeholder 4">
            <a:extLst>
              <a:ext uri="{FF2B5EF4-FFF2-40B4-BE49-F238E27FC236}">
                <a16:creationId xmlns="" xmlns:a16="http://schemas.microsoft.com/office/drawing/2014/main" id="{387993C8-60D7-4240-96AA-19692B6A75FF}"/>
              </a:ext>
            </a:extLst>
          </p:cNvPr>
          <p:cNvPicPr>
            <a:picLocks noGrp="1" noChangeAspect="1"/>
          </p:cNvPicPr>
          <p:nvPr>
            <p:ph type="pic" sz="quarter" idx="19"/>
          </p:nvPr>
        </p:nvPicPr>
        <p:blipFill rotWithShape="1">
          <a:blip r:embed="rId2"/>
          <a:srcRect l="1412" t="2565" r="2565" b="1412"/>
          <a:stretch/>
        </p:blipFill>
        <p:spPr>
          <a:xfrm flipH="1">
            <a:off x="7047330" y="1060679"/>
            <a:ext cx="4572000" cy="4572000"/>
          </a:xfrm>
        </p:spPr>
      </p:pic>
    </p:spTree>
    <p:extLst>
      <p:ext uri="{BB962C8B-B14F-4D97-AF65-F5344CB8AC3E}">
        <p14:creationId xmlns:p14="http://schemas.microsoft.com/office/powerpoint/2010/main" val="8202613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 xmlns:a16="http://schemas.microsoft.com/office/drawing/2014/main" id="{C4B616ED-4F8B-3242-8558-7A29171D30A0}"/>
              </a:ext>
            </a:extLst>
          </p:cNvPr>
          <p:cNvSpPr>
            <a:spLocks noGrp="1"/>
          </p:cNvSpPr>
          <p:nvPr>
            <p:ph type="body" sz="quarter" idx="24"/>
          </p:nvPr>
        </p:nvSpPr>
        <p:spPr>
          <a:xfrm>
            <a:off x="339723" y="1497013"/>
            <a:ext cx="8642911" cy="331787"/>
          </a:xfrm>
        </p:spPr>
        <p:txBody>
          <a:bodyPr/>
          <a:lstStyle/>
          <a:p>
            <a:r>
              <a:rPr lang="en-US" dirty="0"/>
              <a:t>The eviCore website contains multiple tools and resources to assist providers and their staff during the prior authorization process.</a:t>
            </a:r>
          </a:p>
          <a:p>
            <a:endParaRPr lang="en-US" dirty="0"/>
          </a:p>
        </p:txBody>
      </p:sp>
      <p:sp>
        <p:nvSpPr>
          <p:cNvPr id="4" name="Content Placeholder 3"/>
          <p:cNvSpPr>
            <a:spLocks noGrp="1"/>
          </p:cNvSpPr>
          <p:nvPr>
            <p:ph sz="half" idx="25"/>
          </p:nvPr>
        </p:nvSpPr>
        <p:spPr>
          <a:xfrm flipH="1">
            <a:off x="339487" y="2342289"/>
            <a:ext cx="7163972" cy="2861723"/>
          </a:xfrm>
        </p:spPr>
        <p:txBody>
          <a:bodyPr/>
          <a:lstStyle/>
          <a:p>
            <a:r>
              <a:rPr lang="en-US" dirty="0"/>
              <a:t>We invite you to attend a </a:t>
            </a:r>
            <a:r>
              <a:rPr lang="en-US" dirty="0" smtClean="0"/>
              <a:t>Provider </a:t>
            </a:r>
            <a:r>
              <a:rPr lang="en-US" dirty="0"/>
              <a:t>R</a:t>
            </a:r>
            <a:r>
              <a:rPr lang="en-US" dirty="0" smtClean="0"/>
              <a:t>esource </a:t>
            </a:r>
            <a:r>
              <a:rPr lang="en-US" dirty="0"/>
              <a:t>R</a:t>
            </a:r>
            <a:r>
              <a:rPr lang="en-US" dirty="0" smtClean="0"/>
              <a:t>eview Forum, </a:t>
            </a:r>
            <a:r>
              <a:rPr lang="en-US" dirty="0"/>
              <a:t>to navigate </a:t>
            </a:r>
            <a:r>
              <a:rPr lang="en-US" dirty="0">
                <a:hlinkClick r:id="rId3"/>
              </a:rPr>
              <a:t>www.eviCore.com</a:t>
            </a:r>
            <a:r>
              <a:rPr lang="en-US" dirty="0"/>
              <a:t> and understand all the resources available on the Provider’s </a:t>
            </a:r>
            <a:r>
              <a:rPr lang="en-US" dirty="0" smtClean="0"/>
              <a:t>Hub. Learn how to access:</a:t>
            </a:r>
            <a:endParaRPr lang="en-US" dirty="0"/>
          </a:p>
          <a:p>
            <a:pPr marL="285750" indent="-285750">
              <a:buFont typeface="Arial" panose="020B0604020202020204" pitchFamily="34" charset="0"/>
              <a:buChar char="•"/>
            </a:pPr>
            <a:r>
              <a:rPr lang="en-US" dirty="0" smtClean="0"/>
              <a:t>eviCore’s </a:t>
            </a:r>
            <a:r>
              <a:rPr lang="en-US" dirty="0"/>
              <a:t>evidence-based clinical guidelines</a:t>
            </a:r>
          </a:p>
          <a:p>
            <a:pPr marL="285750" indent="-285750">
              <a:buFont typeface="Arial" panose="020B0604020202020204" pitchFamily="34" charset="0"/>
              <a:buChar char="•"/>
            </a:pPr>
            <a:r>
              <a:rPr lang="en-US" dirty="0"/>
              <a:t>C</a:t>
            </a:r>
            <a:r>
              <a:rPr lang="en-US" dirty="0" smtClean="0"/>
              <a:t>linical </a:t>
            </a:r>
            <a:r>
              <a:rPr lang="en-US" dirty="0"/>
              <a:t>worksheets</a:t>
            </a:r>
          </a:p>
          <a:p>
            <a:pPr marL="285750" indent="-285750">
              <a:buFont typeface="Arial" panose="020B0604020202020204" pitchFamily="34" charset="0"/>
              <a:buChar char="•"/>
            </a:pPr>
            <a:r>
              <a:rPr lang="en-US" dirty="0" smtClean="0"/>
              <a:t>Check-status function </a:t>
            </a:r>
            <a:r>
              <a:rPr lang="en-US" dirty="0"/>
              <a:t>of existing prior authorization</a:t>
            </a:r>
          </a:p>
          <a:p>
            <a:pPr marL="285750" indent="-285750">
              <a:buFont typeface="Arial" panose="020B0604020202020204" pitchFamily="34" charset="0"/>
              <a:buChar char="•"/>
            </a:pPr>
            <a:r>
              <a:rPr lang="en-US" dirty="0" smtClean="0"/>
              <a:t>Search for </a:t>
            </a:r>
            <a:r>
              <a:rPr lang="en-US" dirty="0"/>
              <a:t>contact information</a:t>
            </a:r>
          </a:p>
          <a:p>
            <a:pPr marL="285750" indent="-285750">
              <a:buFont typeface="Arial" panose="020B0604020202020204" pitchFamily="34" charset="0"/>
              <a:buChar char="•"/>
            </a:pPr>
            <a:r>
              <a:rPr lang="en-US" dirty="0"/>
              <a:t>P</a:t>
            </a:r>
            <a:r>
              <a:rPr lang="en-US" dirty="0" smtClean="0"/>
              <a:t>odcasts </a:t>
            </a:r>
            <a:r>
              <a:rPr lang="en-US" dirty="0"/>
              <a:t>&amp; Insights</a:t>
            </a:r>
          </a:p>
          <a:p>
            <a:pPr marL="285750" indent="-285750">
              <a:buFont typeface="Arial" panose="020B0604020202020204" pitchFamily="34" charset="0"/>
              <a:buChar char="•"/>
            </a:pPr>
            <a:r>
              <a:rPr lang="en-US" dirty="0"/>
              <a:t>Training resources</a:t>
            </a:r>
          </a:p>
          <a:p>
            <a:endParaRPr lang="en-US" dirty="0"/>
          </a:p>
        </p:txBody>
      </p:sp>
      <p:sp>
        <p:nvSpPr>
          <p:cNvPr id="2" name="Text Placeholder 1"/>
          <p:cNvSpPr>
            <a:spLocks noGrp="1"/>
          </p:cNvSpPr>
          <p:nvPr>
            <p:ph type="body" sz="quarter" idx="20"/>
          </p:nvPr>
        </p:nvSpPr>
        <p:spPr/>
        <p:txBody>
          <a:bodyPr/>
          <a:lstStyle/>
          <a:p>
            <a:r>
              <a:rPr lang="en-US" dirty="0"/>
              <a:t>Provider Resource Review Forums</a:t>
            </a:r>
          </a:p>
        </p:txBody>
      </p:sp>
      <p:pic>
        <p:nvPicPr>
          <p:cNvPr id="14" name="Picture Placeholder 13">
            <a:extLst>
              <a:ext uri="{FF2B5EF4-FFF2-40B4-BE49-F238E27FC236}">
                <a16:creationId xmlns="" xmlns:a16="http://schemas.microsoft.com/office/drawing/2014/main" id="{8979E45B-9A8C-2440-9EF8-66B68E0D88CF}"/>
              </a:ext>
            </a:extLst>
          </p:cNvPr>
          <p:cNvPicPr>
            <a:picLocks noGrp="1" noChangeAspect="1"/>
          </p:cNvPicPr>
          <p:nvPr>
            <p:ph type="pic" sz="quarter" idx="19"/>
          </p:nvPr>
        </p:nvPicPr>
        <p:blipFill>
          <a:blip r:embed="rId4"/>
          <a:srcRect t="23" b="23"/>
          <a:stretch>
            <a:fillRect/>
          </a:stretch>
        </p:blipFill>
        <p:spPr>
          <a:xfrm>
            <a:off x="8185150" y="1858963"/>
            <a:ext cx="3475038" cy="3473450"/>
          </a:xfrm>
        </p:spPr>
      </p:pic>
      <p:sp>
        <p:nvSpPr>
          <p:cNvPr id="8" name="TextBox 7"/>
          <p:cNvSpPr txBox="1"/>
          <p:nvPr/>
        </p:nvSpPr>
        <p:spPr>
          <a:xfrm>
            <a:off x="339724" y="5335636"/>
            <a:ext cx="9342158" cy="920765"/>
          </a:xfrm>
          <a:prstGeom prst="rect">
            <a:avLst/>
          </a:prstGeom>
          <a:noFill/>
        </p:spPr>
        <p:txBody>
          <a:bodyPr wrap="square" rtlCol="0">
            <a:spAutoFit/>
          </a:bodyPr>
          <a:lstStyle/>
          <a:p>
            <a:pPr lvl="0" eaLnBrk="1" hangingPunct="1">
              <a:spcBef>
                <a:spcPts val="0"/>
              </a:spcBef>
              <a:spcAft>
                <a:spcPts val="700"/>
              </a:spcAft>
              <a:buClr>
                <a:srgbClr val="34657F"/>
              </a:buClr>
            </a:pPr>
            <a:r>
              <a:rPr lang="en-US" sz="1600" b="1" dirty="0">
                <a:solidFill>
                  <a:srgbClr val="C99700"/>
                </a:solidFill>
                <a:latin typeface="Arial"/>
                <a:ea typeface="ＭＳ Ｐゴシック" charset="0"/>
              </a:rPr>
              <a:t>How to register for a </a:t>
            </a:r>
            <a:r>
              <a:rPr lang="en-US" sz="1600" b="1" dirty="0" smtClean="0">
                <a:solidFill>
                  <a:srgbClr val="C99700"/>
                </a:solidFill>
                <a:latin typeface="Arial"/>
                <a:ea typeface="ＭＳ Ｐゴシック" charset="0"/>
              </a:rPr>
              <a:t>Provider </a:t>
            </a:r>
            <a:r>
              <a:rPr lang="en-US" sz="1600" b="1" dirty="0">
                <a:solidFill>
                  <a:srgbClr val="C99700"/>
                </a:solidFill>
                <a:latin typeface="Arial"/>
                <a:ea typeface="ＭＳ Ｐゴシック" charset="0"/>
              </a:rPr>
              <a:t>R</a:t>
            </a:r>
            <a:r>
              <a:rPr lang="en-US" sz="1600" b="1" dirty="0" smtClean="0">
                <a:solidFill>
                  <a:srgbClr val="C99700"/>
                </a:solidFill>
                <a:latin typeface="Arial"/>
                <a:ea typeface="ＭＳ Ｐゴシック" charset="0"/>
              </a:rPr>
              <a:t>esource </a:t>
            </a:r>
            <a:r>
              <a:rPr lang="en-US" sz="1600" b="1" dirty="0">
                <a:solidFill>
                  <a:srgbClr val="C99700"/>
                </a:solidFill>
                <a:latin typeface="Arial"/>
                <a:ea typeface="ＭＳ Ｐゴシック" charset="0"/>
              </a:rPr>
              <a:t>R</a:t>
            </a:r>
            <a:r>
              <a:rPr lang="en-US" sz="1600" b="1" dirty="0" smtClean="0">
                <a:solidFill>
                  <a:srgbClr val="C99700"/>
                </a:solidFill>
                <a:latin typeface="Arial"/>
                <a:ea typeface="ＭＳ Ｐゴシック" charset="0"/>
              </a:rPr>
              <a:t>eview </a:t>
            </a:r>
            <a:r>
              <a:rPr lang="en-US" sz="1600" b="1" dirty="0">
                <a:solidFill>
                  <a:srgbClr val="C99700"/>
                </a:solidFill>
                <a:latin typeface="Arial"/>
                <a:ea typeface="ＭＳ Ｐゴシック" charset="0"/>
              </a:rPr>
              <a:t>F</a:t>
            </a:r>
            <a:r>
              <a:rPr lang="en-US" sz="1600" b="1" dirty="0" smtClean="0">
                <a:solidFill>
                  <a:srgbClr val="C99700"/>
                </a:solidFill>
                <a:latin typeface="Arial"/>
                <a:ea typeface="ＭＳ Ｐゴシック" charset="0"/>
              </a:rPr>
              <a:t>orum</a:t>
            </a:r>
            <a:r>
              <a:rPr lang="en-US" sz="1600" b="1" dirty="0">
                <a:solidFill>
                  <a:srgbClr val="C99700"/>
                </a:solidFill>
                <a:latin typeface="Arial"/>
                <a:ea typeface="ＭＳ Ｐゴシック" charset="0"/>
              </a:rPr>
              <a:t>?</a:t>
            </a:r>
          </a:p>
          <a:p>
            <a:pPr lvl="0" eaLnBrk="1" hangingPunct="1">
              <a:spcBef>
                <a:spcPts val="0"/>
              </a:spcBef>
              <a:spcAft>
                <a:spcPts val="700"/>
              </a:spcAft>
              <a:buClr>
                <a:srgbClr val="34657F"/>
              </a:buClr>
            </a:pPr>
            <a:r>
              <a:rPr lang="en-US" sz="1600" dirty="0">
                <a:solidFill>
                  <a:srgbClr val="404040"/>
                </a:solidFill>
                <a:latin typeface="Arial"/>
                <a:ea typeface="ＭＳ Ｐゴシック" charset="0"/>
              </a:rPr>
              <a:t>You can find a list of scheduled </a:t>
            </a:r>
            <a:r>
              <a:rPr lang="en-US" sz="1600" b="1" dirty="0">
                <a:solidFill>
                  <a:srgbClr val="404040"/>
                </a:solidFill>
                <a:latin typeface="Arial"/>
                <a:ea typeface="ＭＳ Ｐゴシック" charset="0"/>
              </a:rPr>
              <a:t>Provider Resource Review Forums </a:t>
            </a:r>
            <a:r>
              <a:rPr lang="en-US" sz="1600" dirty="0">
                <a:solidFill>
                  <a:srgbClr val="404040"/>
                </a:solidFill>
                <a:latin typeface="Arial"/>
                <a:ea typeface="ＭＳ Ｐゴシック" charset="0"/>
              </a:rPr>
              <a:t>on </a:t>
            </a:r>
            <a:r>
              <a:rPr lang="en-US" sz="1600" dirty="0">
                <a:solidFill>
                  <a:srgbClr val="404040"/>
                </a:solidFill>
                <a:latin typeface="Arial"/>
                <a:ea typeface="ＭＳ Ｐゴシック" charset="0"/>
                <a:hlinkClick r:id="rId3"/>
              </a:rPr>
              <a:t>www.eviCore.com</a:t>
            </a:r>
            <a:r>
              <a:rPr lang="en-US" sz="1600" dirty="0">
                <a:solidFill>
                  <a:srgbClr val="404040"/>
                </a:solidFill>
                <a:latin typeface="Arial"/>
                <a:ea typeface="ＭＳ Ｐゴシック" charset="0"/>
              </a:rPr>
              <a:t> </a:t>
            </a:r>
            <a:r>
              <a:rPr lang="en-US" sz="1600" dirty="0">
                <a:solidFill>
                  <a:srgbClr val="404040"/>
                </a:solidFill>
                <a:latin typeface="Arial"/>
                <a:ea typeface="ＭＳ Ｐゴシック" charset="0"/>
                <a:sym typeface="Wingdings" panose="05000000000000000000" pitchFamily="2" charset="2"/>
              </a:rPr>
              <a:t> Provider’s Hub  Scroll down to eviCore Provider Orientation Session Registrations  Upcoming</a:t>
            </a:r>
            <a:endParaRPr lang="en-US" sz="1600" b="1" dirty="0">
              <a:solidFill>
                <a:srgbClr val="002855"/>
              </a:solidFill>
              <a:latin typeface="Arial"/>
              <a:ea typeface="ＭＳ Ｐゴシック" charset="0"/>
            </a:endParaRPr>
          </a:p>
        </p:txBody>
      </p:sp>
    </p:spTree>
    <p:extLst>
      <p:ext uri="{BB962C8B-B14F-4D97-AF65-F5344CB8AC3E}">
        <p14:creationId xmlns:p14="http://schemas.microsoft.com/office/powerpoint/2010/main" val="122667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0"/>
          </p:nvPr>
        </p:nvSpPr>
        <p:spPr/>
        <p:txBody>
          <a:bodyPr/>
          <a:lstStyle/>
          <a:p>
            <a:r>
              <a:rPr lang="en-US" dirty="0"/>
              <a:t>Evidence-Based Guidelines</a:t>
            </a:r>
          </a:p>
        </p:txBody>
      </p:sp>
      <p:sp>
        <p:nvSpPr>
          <p:cNvPr id="11" name="Text Placeholder 10"/>
          <p:cNvSpPr>
            <a:spLocks noGrp="1"/>
          </p:cNvSpPr>
          <p:nvPr>
            <p:ph type="body" sz="quarter" idx="24"/>
          </p:nvPr>
        </p:nvSpPr>
        <p:spPr/>
        <p:txBody>
          <a:bodyPr/>
          <a:lstStyle/>
          <a:p>
            <a:r>
              <a:rPr lang="en-US" dirty="0"/>
              <a:t>The foundation of our solutions</a:t>
            </a:r>
          </a:p>
        </p:txBody>
      </p:sp>
      <p:sp>
        <p:nvSpPr>
          <p:cNvPr id="38" name="Rectangle 37">
            <a:extLst>
              <a:ext uri="{FF2B5EF4-FFF2-40B4-BE49-F238E27FC236}">
                <a16:creationId xmlns="" xmlns:a16="http://schemas.microsoft.com/office/drawing/2014/main" id="{2D62A58E-2B3E-1A41-BAED-EE2F82D19DEC}"/>
              </a:ext>
            </a:extLst>
          </p:cNvPr>
          <p:cNvSpPr/>
          <p:nvPr/>
        </p:nvSpPr>
        <p:spPr>
          <a:xfrm>
            <a:off x="4489642" y="1985993"/>
            <a:ext cx="7702358" cy="1219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 xmlns:a16="http://schemas.microsoft.com/office/drawing/2014/main" id="{0E1E5764-4661-3A4E-A5F3-E6EF506F71D2}"/>
              </a:ext>
            </a:extLst>
          </p:cNvPr>
          <p:cNvSpPr/>
          <p:nvPr/>
        </p:nvSpPr>
        <p:spPr>
          <a:xfrm>
            <a:off x="8447788" y="2169739"/>
            <a:ext cx="806695" cy="80669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sp>
        <p:nvSpPr>
          <p:cNvPr id="46" name="Oval 45">
            <a:extLst>
              <a:ext uri="{FF2B5EF4-FFF2-40B4-BE49-F238E27FC236}">
                <a16:creationId xmlns="" xmlns:a16="http://schemas.microsoft.com/office/drawing/2014/main" id="{01C449B0-E0CE-2443-8F68-79FD97166998}"/>
              </a:ext>
            </a:extLst>
          </p:cNvPr>
          <p:cNvSpPr/>
          <p:nvPr/>
        </p:nvSpPr>
        <p:spPr>
          <a:xfrm>
            <a:off x="10425615" y="2169739"/>
            <a:ext cx="806695" cy="80669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sp>
        <p:nvSpPr>
          <p:cNvPr id="47" name="Oval 46">
            <a:extLst>
              <a:ext uri="{FF2B5EF4-FFF2-40B4-BE49-F238E27FC236}">
                <a16:creationId xmlns="" xmlns:a16="http://schemas.microsoft.com/office/drawing/2014/main" id="{07827FA3-3E18-A441-9883-CF6DF697C36D}"/>
              </a:ext>
            </a:extLst>
          </p:cNvPr>
          <p:cNvSpPr/>
          <p:nvPr/>
        </p:nvSpPr>
        <p:spPr>
          <a:xfrm>
            <a:off x="6429417" y="2169739"/>
            <a:ext cx="806695" cy="80669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 xmlns:a16="http://schemas.microsoft.com/office/drawing/2014/main" id="{8175802A-A7FE-A945-B5CF-2E80BD9EEA14}"/>
              </a:ext>
            </a:extLst>
          </p:cNvPr>
          <p:cNvSpPr txBox="1"/>
          <p:nvPr/>
        </p:nvSpPr>
        <p:spPr>
          <a:xfrm>
            <a:off x="5536851" y="2281246"/>
            <a:ext cx="975669" cy="553998"/>
          </a:xfrm>
          <a:prstGeom prst="rect">
            <a:avLst/>
          </a:prstGeom>
          <a:noFill/>
        </p:spPr>
        <p:txBody>
          <a:bodyPr wrap="square" rtlCol="0">
            <a:spAutoFit/>
          </a:bodyPr>
          <a:lstStyle/>
          <a:p>
            <a:r>
              <a:rPr lang="en-US" sz="1000" b="1" dirty="0">
                <a:solidFill>
                  <a:schemeClr val="bg1"/>
                </a:solidFill>
              </a:rPr>
              <a:t>Dedicated </a:t>
            </a:r>
            <a:br>
              <a:rPr lang="en-US" sz="1000" b="1" dirty="0">
                <a:solidFill>
                  <a:schemeClr val="bg1"/>
                </a:solidFill>
              </a:rPr>
            </a:br>
            <a:r>
              <a:rPr lang="en-US" sz="1000" b="1" dirty="0">
                <a:solidFill>
                  <a:schemeClr val="bg1"/>
                </a:solidFill>
              </a:rPr>
              <a:t>pediatric </a:t>
            </a:r>
            <a:br>
              <a:rPr lang="en-US" sz="1000" b="1" dirty="0">
                <a:solidFill>
                  <a:schemeClr val="bg1"/>
                </a:solidFill>
              </a:rPr>
            </a:br>
            <a:r>
              <a:rPr lang="en-US" sz="1000" b="1" dirty="0">
                <a:solidFill>
                  <a:schemeClr val="bg1"/>
                </a:solidFill>
              </a:rPr>
              <a:t>guidelines</a:t>
            </a:r>
          </a:p>
        </p:txBody>
      </p:sp>
      <p:sp>
        <p:nvSpPr>
          <p:cNvPr id="49" name="TextBox 48">
            <a:extLst>
              <a:ext uri="{FF2B5EF4-FFF2-40B4-BE49-F238E27FC236}">
                <a16:creationId xmlns="" xmlns:a16="http://schemas.microsoft.com/office/drawing/2014/main" id="{30EADC67-3B2F-CD41-B590-87CF3A709F13}"/>
              </a:ext>
            </a:extLst>
          </p:cNvPr>
          <p:cNvSpPr txBox="1"/>
          <p:nvPr/>
        </p:nvSpPr>
        <p:spPr>
          <a:xfrm>
            <a:off x="7264016" y="2154288"/>
            <a:ext cx="1246743" cy="830997"/>
          </a:xfrm>
          <a:prstGeom prst="rect">
            <a:avLst/>
          </a:prstGeom>
          <a:noFill/>
        </p:spPr>
        <p:txBody>
          <a:bodyPr wrap="square" rtlCol="0">
            <a:spAutoFit/>
          </a:bodyPr>
          <a:lstStyle/>
          <a:p>
            <a:pPr>
              <a:lnSpc>
                <a:spcPct val="120000"/>
              </a:lnSpc>
            </a:pPr>
            <a:r>
              <a:rPr lang="en-US" sz="1000" b="1" dirty="0">
                <a:solidFill>
                  <a:schemeClr val="bg1"/>
                </a:solidFill>
              </a:rPr>
              <a:t>Contributions from a panel of community physicians </a:t>
            </a:r>
          </a:p>
        </p:txBody>
      </p:sp>
      <p:sp>
        <p:nvSpPr>
          <p:cNvPr id="50" name="TextBox 49">
            <a:extLst>
              <a:ext uri="{FF2B5EF4-FFF2-40B4-BE49-F238E27FC236}">
                <a16:creationId xmlns="" xmlns:a16="http://schemas.microsoft.com/office/drawing/2014/main" id="{2063BDCB-711D-B249-8798-A7BA91CF5E5A}"/>
              </a:ext>
            </a:extLst>
          </p:cNvPr>
          <p:cNvSpPr txBox="1"/>
          <p:nvPr/>
        </p:nvSpPr>
        <p:spPr>
          <a:xfrm>
            <a:off x="9261427" y="2196715"/>
            <a:ext cx="1360779" cy="707886"/>
          </a:xfrm>
          <a:prstGeom prst="rect">
            <a:avLst/>
          </a:prstGeom>
          <a:noFill/>
        </p:spPr>
        <p:txBody>
          <a:bodyPr wrap="square" rtlCol="0">
            <a:spAutoFit/>
          </a:bodyPr>
          <a:lstStyle/>
          <a:p>
            <a:r>
              <a:rPr lang="en-US" sz="1000" b="1" dirty="0">
                <a:solidFill>
                  <a:schemeClr val="bg1"/>
                </a:solidFill>
              </a:rPr>
              <a:t>Experts </a:t>
            </a:r>
            <a:br>
              <a:rPr lang="en-US" sz="1000" b="1" dirty="0">
                <a:solidFill>
                  <a:schemeClr val="bg1"/>
                </a:solidFill>
              </a:rPr>
            </a:br>
            <a:r>
              <a:rPr lang="en-US" sz="1000" b="1" dirty="0">
                <a:solidFill>
                  <a:schemeClr val="bg1"/>
                </a:solidFill>
              </a:rPr>
              <a:t>associated </a:t>
            </a:r>
            <a:br>
              <a:rPr lang="en-US" sz="1000" b="1" dirty="0">
                <a:solidFill>
                  <a:schemeClr val="bg1"/>
                </a:solidFill>
              </a:rPr>
            </a:br>
            <a:r>
              <a:rPr lang="en-US" sz="1000" b="1" dirty="0">
                <a:solidFill>
                  <a:schemeClr val="bg1"/>
                </a:solidFill>
              </a:rPr>
              <a:t>with academic institutions</a:t>
            </a:r>
          </a:p>
        </p:txBody>
      </p:sp>
      <p:sp>
        <p:nvSpPr>
          <p:cNvPr id="51" name="TextBox 50">
            <a:extLst>
              <a:ext uri="{FF2B5EF4-FFF2-40B4-BE49-F238E27FC236}">
                <a16:creationId xmlns="" xmlns:a16="http://schemas.microsoft.com/office/drawing/2014/main" id="{67ECD696-295A-9B4D-852F-B8F38C68DF75}"/>
              </a:ext>
            </a:extLst>
          </p:cNvPr>
          <p:cNvSpPr txBox="1"/>
          <p:nvPr/>
        </p:nvSpPr>
        <p:spPr>
          <a:xfrm>
            <a:off x="11261411" y="2161982"/>
            <a:ext cx="913778" cy="815608"/>
          </a:xfrm>
          <a:prstGeom prst="rect">
            <a:avLst/>
          </a:prstGeom>
          <a:noFill/>
        </p:spPr>
        <p:txBody>
          <a:bodyPr wrap="square" rtlCol="0">
            <a:spAutoFit/>
          </a:bodyPr>
          <a:lstStyle/>
          <a:p>
            <a:pPr>
              <a:lnSpc>
                <a:spcPct val="120000"/>
              </a:lnSpc>
            </a:pPr>
            <a:r>
              <a:rPr lang="en-US" sz="1000" b="1" dirty="0">
                <a:solidFill>
                  <a:schemeClr val="bg1"/>
                </a:solidFill>
              </a:rPr>
              <a:t>Current </a:t>
            </a:r>
          </a:p>
          <a:p>
            <a:pPr>
              <a:lnSpc>
                <a:spcPct val="120000"/>
              </a:lnSpc>
            </a:pPr>
            <a:r>
              <a:rPr lang="en-US" sz="1000" b="1" dirty="0">
                <a:solidFill>
                  <a:schemeClr val="bg1"/>
                </a:solidFill>
              </a:rPr>
              <a:t>clinical </a:t>
            </a:r>
          </a:p>
          <a:p>
            <a:pPr>
              <a:lnSpc>
                <a:spcPct val="120000"/>
              </a:lnSpc>
            </a:pPr>
            <a:r>
              <a:rPr lang="en-US" sz="1000" b="1" dirty="0">
                <a:solidFill>
                  <a:schemeClr val="bg1"/>
                </a:solidFill>
              </a:rPr>
              <a:t>literature</a:t>
            </a:r>
          </a:p>
          <a:p>
            <a:endParaRPr lang="en-US" sz="1100" dirty="0">
              <a:solidFill>
                <a:schemeClr val="bg1"/>
              </a:solidFill>
            </a:endParaRPr>
          </a:p>
        </p:txBody>
      </p:sp>
      <p:sp>
        <p:nvSpPr>
          <p:cNvPr id="52" name="Content Placeholder 9">
            <a:extLst>
              <a:ext uri="{FF2B5EF4-FFF2-40B4-BE49-F238E27FC236}">
                <a16:creationId xmlns="" xmlns:a16="http://schemas.microsoft.com/office/drawing/2014/main" id="{A70D7332-30E1-9441-A7C5-D4E3BDAFAAB0}"/>
              </a:ext>
            </a:extLst>
          </p:cNvPr>
          <p:cNvSpPr txBox="1">
            <a:spLocks/>
          </p:cNvSpPr>
          <p:nvPr/>
        </p:nvSpPr>
        <p:spPr>
          <a:xfrm>
            <a:off x="8061666" y="3998337"/>
            <a:ext cx="3871055" cy="2407041"/>
          </a:xfrm>
          <a:prstGeom prst="rect">
            <a:avLst/>
          </a:prstGeom>
        </p:spPr>
        <p:txBody>
          <a:bodyPr vert="horz" lIns="0" tIns="0" rIns="0" bIns="0" rtlCol="0">
            <a:noAutofit/>
          </a:bodyPr>
          <a:lstStyle>
            <a:lvl1pPr marL="0" indent="0" algn="l" defTabSz="457200" rtl="0" eaLnBrk="1" latinLnBrk="0" hangingPunct="1">
              <a:spcBef>
                <a:spcPts val="0"/>
              </a:spcBef>
              <a:spcAft>
                <a:spcPts val="700"/>
              </a:spcAft>
              <a:buClr>
                <a:schemeClr val="accent6"/>
              </a:buClr>
              <a:buFont typeface="Arial"/>
              <a:buNone/>
              <a:defRPr sz="1600" kern="1200">
                <a:solidFill>
                  <a:srgbClr val="404040"/>
                </a:solidFill>
                <a:latin typeface="+mn-lt"/>
                <a:ea typeface="+mn-ea"/>
                <a:cs typeface="+mn-cs"/>
              </a:defRPr>
            </a:lvl1pPr>
            <a:lvl2pPr marL="381000" marR="0" indent="-190500" algn="l" defTabSz="457200" rtl="0" eaLnBrk="1" fontAlgn="auto" latinLnBrk="0" hangingPunct="1">
              <a:lnSpc>
                <a:spcPct val="100000"/>
              </a:lnSpc>
              <a:spcBef>
                <a:spcPts val="0"/>
              </a:spcBef>
              <a:spcAft>
                <a:spcPts val="700"/>
              </a:spcAft>
              <a:buClr>
                <a:schemeClr val="accent6"/>
              </a:buClr>
              <a:buSzTx/>
              <a:buFont typeface="Arial"/>
              <a:buChar char="•"/>
              <a:tabLst/>
              <a:defRPr sz="1600" kern="1200" baseline="0">
                <a:solidFill>
                  <a:srgbClr val="404040"/>
                </a:solidFill>
                <a:latin typeface="+mn-lt"/>
                <a:ea typeface="+mn-ea"/>
                <a:cs typeface="+mn-cs"/>
              </a:defRPr>
            </a:lvl2pPr>
            <a:lvl3pPr marL="698500" indent="-190500" algn="l" defTabSz="457200" rtl="0" eaLnBrk="1" latinLnBrk="0" hangingPunct="1">
              <a:spcBef>
                <a:spcPts val="0"/>
              </a:spcBef>
              <a:spcAft>
                <a:spcPts val="700"/>
              </a:spcAft>
              <a:buClr>
                <a:schemeClr val="accent6"/>
              </a:buClr>
              <a:buFont typeface="Lucida Grande"/>
              <a:buChar char="­"/>
              <a:defRPr sz="1600" kern="1200">
                <a:solidFill>
                  <a:srgbClr val="404040"/>
                </a:solidFill>
                <a:latin typeface="+mn-lt"/>
                <a:ea typeface="+mn-ea"/>
                <a:cs typeface="+mn-cs"/>
              </a:defRPr>
            </a:lvl3pPr>
            <a:lvl4pPr marL="1016000" indent="-177800" algn="l" defTabSz="457200" rtl="0" eaLnBrk="1" latinLnBrk="0" hangingPunct="1">
              <a:spcBef>
                <a:spcPts val="0"/>
              </a:spcBef>
              <a:spcAft>
                <a:spcPts val="700"/>
              </a:spcAft>
              <a:buClr>
                <a:schemeClr val="accent6"/>
              </a:buClr>
              <a:buFont typeface="Arial"/>
              <a:buChar char="•"/>
              <a:defRPr sz="1600" kern="1200">
                <a:solidFill>
                  <a:srgbClr val="404040"/>
                </a:solidFill>
                <a:latin typeface="+mn-lt"/>
                <a:ea typeface="+mn-ea"/>
                <a:cs typeface="+mn-cs"/>
              </a:defRPr>
            </a:lvl4pPr>
            <a:lvl5pPr marL="1270000" indent="-164592" algn="l" defTabSz="457200" rtl="0" eaLnBrk="1" latinLnBrk="0" hangingPunct="1">
              <a:spcBef>
                <a:spcPts val="0"/>
              </a:spcBef>
              <a:spcAft>
                <a:spcPts val="700"/>
              </a:spcAft>
              <a:buClr>
                <a:schemeClr val="accent6"/>
              </a:buClr>
              <a:buFont typeface="Arial"/>
              <a:buChar char="­"/>
              <a:defRPr sz="16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82880" indent="-182880">
              <a:spcAft>
                <a:spcPts val="600"/>
              </a:spcAft>
              <a:buClr>
                <a:schemeClr val="accent1"/>
              </a:buClr>
              <a:buFont typeface="Arial"/>
              <a:buChar char="•"/>
            </a:pPr>
            <a:r>
              <a:rPr lang="en-US" sz="1000" dirty="0">
                <a:solidFill>
                  <a:schemeClr val="accent1"/>
                </a:solidFill>
              </a:rPr>
              <a:t>National Comprehensive Cancer Network</a:t>
            </a:r>
          </a:p>
          <a:p>
            <a:pPr marL="182880" indent="-182880">
              <a:spcAft>
                <a:spcPts val="600"/>
              </a:spcAft>
              <a:buClr>
                <a:schemeClr val="accent1"/>
              </a:buClr>
              <a:buFont typeface="Arial"/>
              <a:buChar char="•"/>
            </a:pPr>
            <a:r>
              <a:rPr lang="en-US" sz="1000" dirty="0">
                <a:solidFill>
                  <a:schemeClr val="accent1"/>
                </a:solidFill>
              </a:rPr>
              <a:t>American Society for Radiation Oncology</a:t>
            </a:r>
          </a:p>
          <a:p>
            <a:pPr marL="182880" indent="-182880">
              <a:spcAft>
                <a:spcPts val="600"/>
              </a:spcAft>
              <a:buClr>
                <a:schemeClr val="accent1"/>
              </a:buClr>
              <a:buFont typeface="Arial"/>
              <a:buChar char="•"/>
            </a:pPr>
            <a:r>
              <a:rPr lang="en-US" sz="1000" dirty="0">
                <a:solidFill>
                  <a:schemeClr val="accent1"/>
                </a:solidFill>
              </a:rPr>
              <a:t>American Society of Clinical Oncology</a:t>
            </a:r>
          </a:p>
          <a:p>
            <a:pPr marL="182880" indent="-182880">
              <a:spcAft>
                <a:spcPts val="600"/>
              </a:spcAft>
              <a:buClr>
                <a:schemeClr val="accent1"/>
              </a:buClr>
              <a:buFont typeface="Arial"/>
              <a:buChar char="•"/>
            </a:pPr>
            <a:r>
              <a:rPr lang="en-US" sz="1000" dirty="0">
                <a:solidFill>
                  <a:schemeClr val="accent1"/>
                </a:solidFill>
              </a:rPr>
              <a:t>American Academy of Pediatrics</a:t>
            </a:r>
          </a:p>
          <a:p>
            <a:pPr marL="182880" indent="-182880">
              <a:spcAft>
                <a:spcPts val="600"/>
              </a:spcAft>
              <a:buClr>
                <a:schemeClr val="accent1"/>
              </a:buClr>
              <a:buFont typeface="Arial"/>
              <a:buChar char="•"/>
            </a:pPr>
            <a:r>
              <a:rPr lang="en-US" sz="1000" dirty="0">
                <a:solidFill>
                  <a:schemeClr val="accent1"/>
                </a:solidFill>
              </a:rPr>
              <a:t>American Society of Colon and Rectal Surgeons</a:t>
            </a:r>
          </a:p>
          <a:p>
            <a:pPr marL="182880" indent="-182880">
              <a:spcAft>
                <a:spcPts val="600"/>
              </a:spcAft>
              <a:buClr>
                <a:schemeClr val="accent1"/>
              </a:buClr>
              <a:buFont typeface="Arial"/>
              <a:buChar char="•"/>
            </a:pPr>
            <a:r>
              <a:rPr lang="en-US" sz="1000" dirty="0">
                <a:solidFill>
                  <a:schemeClr val="accent1"/>
                </a:solidFill>
              </a:rPr>
              <a:t>American Academy of Orthopedic Surgeons</a:t>
            </a:r>
          </a:p>
          <a:p>
            <a:pPr marL="182880" indent="-182880">
              <a:spcAft>
                <a:spcPts val="600"/>
              </a:spcAft>
              <a:buClr>
                <a:schemeClr val="accent1"/>
              </a:buClr>
              <a:buFont typeface="Arial"/>
              <a:buChar char="•"/>
            </a:pPr>
            <a:r>
              <a:rPr lang="en-US" sz="1000" dirty="0">
                <a:solidFill>
                  <a:schemeClr val="accent1"/>
                </a:solidFill>
              </a:rPr>
              <a:t>North American Spine Society</a:t>
            </a:r>
          </a:p>
          <a:p>
            <a:pPr marL="182880" indent="-182880">
              <a:spcAft>
                <a:spcPts val="600"/>
              </a:spcAft>
              <a:buClr>
                <a:schemeClr val="accent1"/>
              </a:buClr>
              <a:buFont typeface="Arial"/>
              <a:buChar char="•"/>
            </a:pPr>
            <a:r>
              <a:rPr lang="en-US" sz="1000" dirty="0">
                <a:solidFill>
                  <a:schemeClr val="accent1"/>
                </a:solidFill>
              </a:rPr>
              <a:t>American Association of Neurological Surgeons</a:t>
            </a:r>
          </a:p>
          <a:p>
            <a:pPr marL="182880" indent="-182880">
              <a:spcAft>
                <a:spcPts val="600"/>
              </a:spcAft>
              <a:buClr>
                <a:schemeClr val="accent1"/>
              </a:buClr>
              <a:buFont typeface="Arial"/>
              <a:buChar char="•"/>
            </a:pPr>
            <a:r>
              <a:rPr lang="en-US" sz="1000" dirty="0">
                <a:solidFill>
                  <a:schemeClr val="accent1"/>
                </a:solidFill>
              </a:rPr>
              <a:t>American College of Obstetricians and Gynecologists</a:t>
            </a:r>
          </a:p>
          <a:p>
            <a:pPr marL="182880" indent="-182880">
              <a:spcAft>
                <a:spcPts val="600"/>
              </a:spcAft>
              <a:buClr>
                <a:schemeClr val="accent1"/>
              </a:buClr>
              <a:buFont typeface="Arial"/>
              <a:buChar char="•"/>
            </a:pPr>
            <a:r>
              <a:rPr lang="en-US" sz="1000" dirty="0">
                <a:solidFill>
                  <a:schemeClr val="accent1"/>
                </a:solidFill>
              </a:rPr>
              <a:t>The Society of Maternal-Fetal Medicine</a:t>
            </a:r>
          </a:p>
        </p:txBody>
      </p:sp>
      <p:sp>
        <p:nvSpPr>
          <p:cNvPr id="53" name="Content Placeholder 9">
            <a:extLst>
              <a:ext uri="{FF2B5EF4-FFF2-40B4-BE49-F238E27FC236}">
                <a16:creationId xmlns="" xmlns:a16="http://schemas.microsoft.com/office/drawing/2014/main" id="{0CEBCB32-9186-594A-A18A-74CCBC3D78A5}"/>
              </a:ext>
            </a:extLst>
          </p:cNvPr>
          <p:cNvSpPr txBox="1">
            <a:spLocks/>
          </p:cNvSpPr>
          <p:nvPr/>
        </p:nvSpPr>
        <p:spPr>
          <a:xfrm>
            <a:off x="4567954" y="3998337"/>
            <a:ext cx="3871055" cy="2407041"/>
          </a:xfrm>
          <a:prstGeom prst="rect">
            <a:avLst/>
          </a:prstGeom>
        </p:spPr>
        <p:txBody>
          <a:bodyPr vert="horz" lIns="0" tIns="0" rIns="0" bIns="0" rtlCol="0">
            <a:noAutofit/>
          </a:bodyPr>
          <a:lstStyle>
            <a:lvl1pPr marL="0" indent="0" algn="l" defTabSz="457200" rtl="0" eaLnBrk="1" latinLnBrk="0" hangingPunct="1">
              <a:spcBef>
                <a:spcPts val="0"/>
              </a:spcBef>
              <a:spcAft>
                <a:spcPts val="700"/>
              </a:spcAft>
              <a:buClr>
                <a:schemeClr val="accent6"/>
              </a:buClr>
              <a:buFont typeface="Arial"/>
              <a:buNone/>
              <a:defRPr sz="1600" kern="1200">
                <a:solidFill>
                  <a:srgbClr val="404040"/>
                </a:solidFill>
                <a:latin typeface="+mn-lt"/>
                <a:ea typeface="+mn-ea"/>
                <a:cs typeface="+mn-cs"/>
              </a:defRPr>
            </a:lvl1pPr>
            <a:lvl2pPr marL="381000" marR="0" indent="-190500" algn="l" defTabSz="457200" rtl="0" eaLnBrk="1" fontAlgn="auto" latinLnBrk="0" hangingPunct="1">
              <a:lnSpc>
                <a:spcPct val="100000"/>
              </a:lnSpc>
              <a:spcBef>
                <a:spcPts val="0"/>
              </a:spcBef>
              <a:spcAft>
                <a:spcPts val="700"/>
              </a:spcAft>
              <a:buClr>
                <a:schemeClr val="accent6"/>
              </a:buClr>
              <a:buSzTx/>
              <a:buFont typeface="Arial"/>
              <a:buChar char="•"/>
              <a:tabLst/>
              <a:defRPr sz="1600" kern="1200" baseline="0">
                <a:solidFill>
                  <a:srgbClr val="404040"/>
                </a:solidFill>
                <a:latin typeface="+mn-lt"/>
                <a:ea typeface="+mn-ea"/>
                <a:cs typeface="+mn-cs"/>
              </a:defRPr>
            </a:lvl2pPr>
            <a:lvl3pPr marL="698500" indent="-190500" algn="l" defTabSz="457200" rtl="0" eaLnBrk="1" latinLnBrk="0" hangingPunct="1">
              <a:spcBef>
                <a:spcPts val="0"/>
              </a:spcBef>
              <a:spcAft>
                <a:spcPts val="700"/>
              </a:spcAft>
              <a:buClr>
                <a:schemeClr val="accent6"/>
              </a:buClr>
              <a:buFont typeface="Lucida Grande"/>
              <a:buChar char="­"/>
              <a:defRPr sz="1600" kern="1200">
                <a:solidFill>
                  <a:srgbClr val="404040"/>
                </a:solidFill>
                <a:latin typeface="+mn-lt"/>
                <a:ea typeface="+mn-ea"/>
                <a:cs typeface="+mn-cs"/>
              </a:defRPr>
            </a:lvl3pPr>
            <a:lvl4pPr marL="1016000" indent="-177800" algn="l" defTabSz="457200" rtl="0" eaLnBrk="1" latinLnBrk="0" hangingPunct="1">
              <a:spcBef>
                <a:spcPts val="0"/>
              </a:spcBef>
              <a:spcAft>
                <a:spcPts val="700"/>
              </a:spcAft>
              <a:buClr>
                <a:schemeClr val="accent6"/>
              </a:buClr>
              <a:buFont typeface="Arial"/>
              <a:buChar char="•"/>
              <a:defRPr sz="1600" kern="1200">
                <a:solidFill>
                  <a:srgbClr val="404040"/>
                </a:solidFill>
                <a:latin typeface="+mn-lt"/>
                <a:ea typeface="+mn-ea"/>
                <a:cs typeface="+mn-cs"/>
              </a:defRPr>
            </a:lvl4pPr>
            <a:lvl5pPr marL="1270000" indent="-164592" algn="l" defTabSz="457200" rtl="0" eaLnBrk="1" latinLnBrk="0" hangingPunct="1">
              <a:spcBef>
                <a:spcPts val="0"/>
              </a:spcBef>
              <a:spcAft>
                <a:spcPts val="700"/>
              </a:spcAft>
              <a:buClr>
                <a:schemeClr val="accent6"/>
              </a:buClr>
              <a:buFont typeface="Arial"/>
              <a:buChar char="­"/>
              <a:defRPr sz="16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82880" indent="-182880">
              <a:spcAft>
                <a:spcPts val="600"/>
              </a:spcAft>
              <a:buClr>
                <a:schemeClr val="accent1"/>
              </a:buClr>
              <a:buFont typeface="Arial"/>
              <a:buChar char="•"/>
            </a:pPr>
            <a:r>
              <a:rPr lang="en-US" sz="1000" dirty="0">
                <a:solidFill>
                  <a:schemeClr val="accent1"/>
                </a:solidFill>
              </a:rPr>
              <a:t>American College of Cardiology</a:t>
            </a:r>
          </a:p>
          <a:p>
            <a:pPr marL="182880" indent="-182880">
              <a:spcAft>
                <a:spcPts val="600"/>
              </a:spcAft>
              <a:buClr>
                <a:schemeClr val="accent1"/>
              </a:buClr>
              <a:buFont typeface="Arial"/>
              <a:buChar char="•"/>
            </a:pPr>
            <a:r>
              <a:rPr lang="en-US" sz="1000" dirty="0">
                <a:solidFill>
                  <a:schemeClr val="accent1"/>
                </a:solidFill>
              </a:rPr>
              <a:t>American Heart Association</a:t>
            </a:r>
          </a:p>
          <a:p>
            <a:pPr marL="182880" indent="-182880">
              <a:spcAft>
                <a:spcPts val="600"/>
              </a:spcAft>
              <a:buClr>
                <a:schemeClr val="accent1"/>
              </a:buClr>
              <a:buFont typeface="Arial"/>
              <a:buChar char="•"/>
            </a:pPr>
            <a:r>
              <a:rPr lang="en-US" sz="1000" dirty="0">
                <a:solidFill>
                  <a:schemeClr val="accent1"/>
                </a:solidFill>
              </a:rPr>
              <a:t>American Society of Nuclear Cardiology</a:t>
            </a:r>
          </a:p>
          <a:p>
            <a:pPr marL="182880" indent="-182880">
              <a:spcAft>
                <a:spcPts val="600"/>
              </a:spcAft>
              <a:buClr>
                <a:schemeClr val="accent1"/>
              </a:buClr>
              <a:buFont typeface="Arial"/>
              <a:buChar char="•"/>
            </a:pPr>
            <a:r>
              <a:rPr lang="en-US" sz="1000" dirty="0">
                <a:solidFill>
                  <a:schemeClr val="accent1"/>
                </a:solidFill>
              </a:rPr>
              <a:t>Heart Rhythm Society</a:t>
            </a:r>
          </a:p>
          <a:p>
            <a:pPr marL="182880" indent="-182880">
              <a:spcAft>
                <a:spcPts val="600"/>
              </a:spcAft>
              <a:buClr>
                <a:schemeClr val="accent1"/>
              </a:buClr>
              <a:buFont typeface="Arial"/>
              <a:buChar char="•"/>
            </a:pPr>
            <a:r>
              <a:rPr lang="en-US" sz="1000" dirty="0">
                <a:solidFill>
                  <a:schemeClr val="accent1"/>
                </a:solidFill>
              </a:rPr>
              <a:t>American College of Radiology </a:t>
            </a:r>
          </a:p>
          <a:p>
            <a:pPr marL="182880" indent="-182880">
              <a:spcAft>
                <a:spcPts val="600"/>
              </a:spcAft>
              <a:buClr>
                <a:schemeClr val="accent1"/>
              </a:buClr>
              <a:buFont typeface="Arial"/>
              <a:buChar char="•"/>
            </a:pPr>
            <a:r>
              <a:rPr lang="en-US" sz="1000" dirty="0">
                <a:solidFill>
                  <a:schemeClr val="accent1"/>
                </a:solidFill>
              </a:rPr>
              <a:t>American Academy of Neurology</a:t>
            </a:r>
          </a:p>
          <a:p>
            <a:pPr marL="182880" indent="-182880">
              <a:spcAft>
                <a:spcPts val="600"/>
              </a:spcAft>
              <a:buClr>
                <a:schemeClr val="accent1"/>
              </a:buClr>
              <a:buFont typeface="Arial"/>
              <a:buChar char="•"/>
            </a:pPr>
            <a:r>
              <a:rPr lang="en-US" sz="1000" dirty="0">
                <a:solidFill>
                  <a:schemeClr val="accent1"/>
                </a:solidFill>
              </a:rPr>
              <a:t>American College of Chest Physicians</a:t>
            </a:r>
          </a:p>
          <a:p>
            <a:pPr marL="182880" indent="-182880">
              <a:spcAft>
                <a:spcPts val="600"/>
              </a:spcAft>
              <a:buClr>
                <a:schemeClr val="accent1"/>
              </a:buClr>
              <a:buFont typeface="Arial"/>
              <a:buChar char="•"/>
            </a:pPr>
            <a:r>
              <a:rPr lang="en-US" sz="1000" dirty="0">
                <a:solidFill>
                  <a:schemeClr val="accent1"/>
                </a:solidFill>
              </a:rPr>
              <a:t>American College of Rheumatology</a:t>
            </a:r>
          </a:p>
          <a:p>
            <a:pPr marL="182880" indent="-182880">
              <a:spcAft>
                <a:spcPts val="600"/>
              </a:spcAft>
              <a:buClr>
                <a:schemeClr val="accent1"/>
              </a:buClr>
              <a:buFont typeface="Arial"/>
              <a:buChar char="•"/>
            </a:pPr>
            <a:r>
              <a:rPr lang="en-US" sz="1000" dirty="0">
                <a:solidFill>
                  <a:schemeClr val="accent1"/>
                </a:solidFill>
              </a:rPr>
              <a:t>American Academy of Sleep Medicine</a:t>
            </a:r>
          </a:p>
          <a:p>
            <a:pPr marL="182880" indent="-182880">
              <a:spcAft>
                <a:spcPts val="600"/>
              </a:spcAft>
              <a:buClr>
                <a:schemeClr val="accent1"/>
              </a:buClr>
              <a:buFont typeface="Arial"/>
              <a:buChar char="•"/>
            </a:pPr>
            <a:r>
              <a:rPr lang="en-US" sz="1000" dirty="0">
                <a:solidFill>
                  <a:schemeClr val="accent1"/>
                </a:solidFill>
              </a:rPr>
              <a:t>American Urological Association</a:t>
            </a:r>
          </a:p>
        </p:txBody>
      </p:sp>
      <p:sp>
        <p:nvSpPr>
          <p:cNvPr id="54" name="Title 8">
            <a:extLst>
              <a:ext uri="{FF2B5EF4-FFF2-40B4-BE49-F238E27FC236}">
                <a16:creationId xmlns="" xmlns:a16="http://schemas.microsoft.com/office/drawing/2014/main" id="{A5CE5A0D-9DD2-FD41-8485-A9DC49FF5FAE}"/>
              </a:ext>
            </a:extLst>
          </p:cNvPr>
          <p:cNvSpPr txBox="1">
            <a:spLocks/>
          </p:cNvSpPr>
          <p:nvPr/>
        </p:nvSpPr>
        <p:spPr>
          <a:xfrm>
            <a:off x="4567955" y="3261054"/>
            <a:ext cx="4304768" cy="652045"/>
          </a:xfrm>
          <a:prstGeom prst="rect">
            <a:avLst/>
          </a:prstGeom>
        </p:spPr>
        <p:txBody>
          <a:bodyPr vert="horz" lIns="0" tIns="0" rIns="0" bIns="0" rtlCol="0" anchor="ctr" anchorCtr="0">
            <a:noAutofit/>
          </a:bodyPr>
          <a:lstStyle>
            <a:lvl1pPr algn="l" defTabSz="457200" rtl="0" eaLnBrk="1" latinLnBrk="0" hangingPunct="1">
              <a:spcBef>
                <a:spcPct val="0"/>
              </a:spcBef>
              <a:buNone/>
              <a:defRPr sz="2000" b="1" kern="1200" cap="none" baseline="0">
                <a:solidFill>
                  <a:schemeClr val="tx2"/>
                </a:solidFill>
                <a:latin typeface="+mj-lt"/>
                <a:ea typeface="+mj-ea"/>
                <a:cs typeface="+mj-cs"/>
              </a:defRPr>
            </a:lvl1pPr>
          </a:lstStyle>
          <a:p>
            <a:r>
              <a:rPr lang="en-US" sz="1800" dirty="0"/>
              <a:t>Aligned with National Societies:</a:t>
            </a:r>
          </a:p>
        </p:txBody>
      </p:sp>
      <p:sp>
        <p:nvSpPr>
          <p:cNvPr id="55" name="Oval 54">
            <a:extLst>
              <a:ext uri="{FF2B5EF4-FFF2-40B4-BE49-F238E27FC236}">
                <a16:creationId xmlns="" xmlns:a16="http://schemas.microsoft.com/office/drawing/2014/main" id="{878A1CB5-0AE6-5A41-8411-5A7C307262E7}"/>
              </a:ext>
            </a:extLst>
          </p:cNvPr>
          <p:cNvSpPr/>
          <p:nvPr/>
        </p:nvSpPr>
        <p:spPr>
          <a:xfrm>
            <a:off x="4717347" y="2169739"/>
            <a:ext cx="806695" cy="80669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grpSp>
        <p:nvGrpSpPr>
          <p:cNvPr id="56" name="Group 55">
            <a:extLst>
              <a:ext uri="{FF2B5EF4-FFF2-40B4-BE49-F238E27FC236}">
                <a16:creationId xmlns="" xmlns:a16="http://schemas.microsoft.com/office/drawing/2014/main" id="{F288B4A8-6E80-3F45-B7DB-CA06EFB86DE5}"/>
              </a:ext>
            </a:extLst>
          </p:cNvPr>
          <p:cNvGrpSpPr/>
          <p:nvPr/>
        </p:nvGrpSpPr>
        <p:grpSpPr>
          <a:xfrm>
            <a:off x="8558026" y="2277928"/>
            <a:ext cx="551166" cy="478088"/>
            <a:chOff x="5394325" y="4441825"/>
            <a:chExt cx="993775" cy="862013"/>
          </a:xfrm>
          <a:solidFill>
            <a:schemeClr val="tx2"/>
          </a:solidFill>
        </p:grpSpPr>
        <p:sp>
          <p:nvSpPr>
            <p:cNvPr id="57" name="Freeform 56">
              <a:extLst>
                <a:ext uri="{FF2B5EF4-FFF2-40B4-BE49-F238E27FC236}">
                  <a16:creationId xmlns="" xmlns:a16="http://schemas.microsoft.com/office/drawing/2014/main" id="{8141FE6F-123B-2E45-88C4-CA7DB7E6595D}"/>
                </a:ext>
              </a:extLst>
            </p:cNvPr>
            <p:cNvSpPr>
              <a:spLocks noChangeArrowheads="1"/>
            </p:cNvSpPr>
            <p:nvPr/>
          </p:nvSpPr>
          <p:spPr bwMode="auto">
            <a:xfrm>
              <a:off x="5883275" y="4870450"/>
              <a:ext cx="66675" cy="65088"/>
            </a:xfrm>
            <a:custGeom>
              <a:avLst/>
              <a:gdLst>
                <a:gd name="T0" fmla="*/ 49 w 184"/>
                <a:gd name="T1" fmla="*/ 133 h 183"/>
                <a:gd name="T2" fmla="*/ 49 w 184"/>
                <a:gd name="T3" fmla="*/ 133 h 183"/>
                <a:gd name="T4" fmla="*/ 49 w 184"/>
                <a:gd name="T5" fmla="*/ 16 h 183"/>
                <a:gd name="T6" fmla="*/ 32 w 184"/>
                <a:gd name="T7" fmla="*/ 0 h 183"/>
                <a:gd name="T8" fmla="*/ 0 w 184"/>
                <a:gd name="T9" fmla="*/ 16 h 183"/>
                <a:gd name="T10" fmla="*/ 0 w 184"/>
                <a:gd name="T11" fmla="*/ 149 h 183"/>
                <a:gd name="T12" fmla="*/ 32 w 184"/>
                <a:gd name="T13" fmla="*/ 182 h 183"/>
                <a:gd name="T14" fmla="*/ 149 w 184"/>
                <a:gd name="T15" fmla="*/ 182 h 183"/>
                <a:gd name="T16" fmla="*/ 183 w 184"/>
                <a:gd name="T17" fmla="*/ 149 h 183"/>
                <a:gd name="T18" fmla="*/ 149 w 184"/>
                <a:gd name="T19" fmla="*/ 133 h 183"/>
                <a:gd name="T20" fmla="*/ 49 w 184"/>
                <a:gd name="T21" fmla="*/ 13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183">
                  <a:moveTo>
                    <a:pt x="49" y="133"/>
                  </a:moveTo>
                  <a:lnTo>
                    <a:pt x="49" y="133"/>
                  </a:lnTo>
                  <a:cubicBezTo>
                    <a:pt x="49" y="16"/>
                    <a:pt x="49" y="16"/>
                    <a:pt x="49" y="16"/>
                  </a:cubicBezTo>
                  <a:cubicBezTo>
                    <a:pt x="49" y="0"/>
                    <a:pt x="49" y="0"/>
                    <a:pt x="32" y="0"/>
                  </a:cubicBezTo>
                  <a:cubicBezTo>
                    <a:pt x="16" y="0"/>
                    <a:pt x="0" y="0"/>
                    <a:pt x="0" y="16"/>
                  </a:cubicBezTo>
                  <a:cubicBezTo>
                    <a:pt x="0" y="149"/>
                    <a:pt x="0" y="149"/>
                    <a:pt x="0" y="149"/>
                  </a:cubicBezTo>
                  <a:cubicBezTo>
                    <a:pt x="0" y="166"/>
                    <a:pt x="16" y="182"/>
                    <a:pt x="32" y="182"/>
                  </a:cubicBezTo>
                  <a:cubicBezTo>
                    <a:pt x="149" y="182"/>
                    <a:pt x="149" y="182"/>
                    <a:pt x="149" y="182"/>
                  </a:cubicBezTo>
                  <a:cubicBezTo>
                    <a:pt x="166" y="182"/>
                    <a:pt x="183" y="166"/>
                    <a:pt x="183" y="149"/>
                  </a:cubicBezTo>
                  <a:cubicBezTo>
                    <a:pt x="183" y="149"/>
                    <a:pt x="166" y="133"/>
                    <a:pt x="149" y="133"/>
                  </a:cubicBezTo>
                  <a:lnTo>
                    <a:pt x="49" y="13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8" name="Freeform 57">
              <a:extLst>
                <a:ext uri="{FF2B5EF4-FFF2-40B4-BE49-F238E27FC236}">
                  <a16:creationId xmlns="" xmlns:a16="http://schemas.microsoft.com/office/drawing/2014/main" id="{06F5AE7E-7278-B54D-B3EA-87A1434E38FC}"/>
                </a:ext>
              </a:extLst>
            </p:cNvPr>
            <p:cNvSpPr>
              <a:spLocks noChangeArrowheads="1"/>
            </p:cNvSpPr>
            <p:nvPr/>
          </p:nvSpPr>
          <p:spPr bwMode="auto">
            <a:xfrm>
              <a:off x="5394325" y="4737100"/>
              <a:ext cx="993775" cy="566738"/>
            </a:xfrm>
            <a:custGeom>
              <a:avLst/>
              <a:gdLst>
                <a:gd name="T0" fmla="*/ 2744 w 2761"/>
                <a:gd name="T1" fmla="*/ 451 h 1573"/>
                <a:gd name="T2" fmla="*/ 1388 w 2761"/>
                <a:gd name="T3" fmla="*/ 0 h 1573"/>
                <a:gd name="T4" fmla="*/ 33 w 2761"/>
                <a:gd name="T5" fmla="*/ 451 h 1573"/>
                <a:gd name="T6" fmla="*/ 0 w 2761"/>
                <a:gd name="T7" fmla="*/ 1539 h 1573"/>
                <a:gd name="T8" fmla="*/ 1155 w 2761"/>
                <a:gd name="T9" fmla="*/ 1572 h 1573"/>
                <a:gd name="T10" fmla="*/ 1171 w 2761"/>
                <a:gd name="T11" fmla="*/ 1221 h 1573"/>
                <a:gd name="T12" fmla="*/ 1606 w 2761"/>
                <a:gd name="T13" fmla="*/ 1221 h 1573"/>
                <a:gd name="T14" fmla="*/ 1622 w 2761"/>
                <a:gd name="T15" fmla="*/ 1572 h 1573"/>
                <a:gd name="T16" fmla="*/ 2760 w 2761"/>
                <a:gd name="T17" fmla="*/ 1539 h 1573"/>
                <a:gd name="T18" fmla="*/ 2744 w 2761"/>
                <a:gd name="T19" fmla="*/ 451 h 1573"/>
                <a:gd name="T20" fmla="*/ 485 w 2761"/>
                <a:gd name="T21" fmla="*/ 1321 h 1573"/>
                <a:gd name="T22" fmla="*/ 234 w 2761"/>
                <a:gd name="T23" fmla="*/ 1338 h 1573"/>
                <a:gd name="T24" fmla="*/ 217 w 2761"/>
                <a:gd name="T25" fmla="*/ 1087 h 1573"/>
                <a:gd name="T26" fmla="*/ 469 w 2761"/>
                <a:gd name="T27" fmla="*/ 1070 h 1573"/>
                <a:gd name="T28" fmla="*/ 485 w 2761"/>
                <a:gd name="T29" fmla="*/ 1321 h 1573"/>
                <a:gd name="T30" fmla="*/ 485 w 2761"/>
                <a:gd name="T31" fmla="*/ 887 h 1573"/>
                <a:gd name="T32" fmla="*/ 234 w 2761"/>
                <a:gd name="T33" fmla="*/ 903 h 1573"/>
                <a:gd name="T34" fmla="*/ 217 w 2761"/>
                <a:gd name="T35" fmla="*/ 652 h 1573"/>
                <a:gd name="T36" fmla="*/ 469 w 2761"/>
                <a:gd name="T37" fmla="*/ 635 h 1573"/>
                <a:gd name="T38" fmla="*/ 485 w 2761"/>
                <a:gd name="T39" fmla="*/ 887 h 1573"/>
                <a:gd name="T40" fmla="*/ 937 w 2761"/>
                <a:gd name="T41" fmla="*/ 1321 h 1573"/>
                <a:gd name="T42" fmla="*/ 686 w 2761"/>
                <a:gd name="T43" fmla="*/ 1338 h 1573"/>
                <a:gd name="T44" fmla="*/ 669 w 2761"/>
                <a:gd name="T45" fmla="*/ 1087 h 1573"/>
                <a:gd name="T46" fmla="*/ 921 w 2761"/>
                <a:gd name="T47" fmla="*/ 1070 h 1573"/>
                <a:gd name="T48" fmla="*/ 937 w 2761"/>
                <a:gd name="T49" fmla="*/ 1321 h 1573"/>
                <a:gd name="T50" fmla="*/ 937 w 2761"/>
                <a:gd name="T51" fmla="*/ 887 h 1573"/>
                <a:gd name="T52" fmla="*/ 686 w 2761"/>
                <a:gd name="T53" fmla="*/ 903 h 1573"/>
                <a:gd name="T54" fmla="*/ 669 w 2761"/>
                <a:gd name="T55" fmla="*/ 652 h 1573"/>
                <a:gd name="T56" fmla="*/ 921 w 2761"/>
                <a:gd name="T57" fmla="*/ 635 h 1573"/>
                <a:gd name="T58" fmla="*/ 937 w 2761"/>
                <a:gd name="T59" fmla="*/ 887 h 1573"/>
                <a:gd name="T60" fmla="*/ 1388 w 2761"/>
                <a:gd name="T61" fmla="*/ 719 h 1573"/>
                <a:gd name="T62" fmla="*/ 1388 w 2761"/>
                <a:gd name="T63" fmla="*/ 335 h 1573"/>
                <a:gd name="T64" fmla="*/ 1388 w 2761"/>
                <a:gd name="T65" fmla="*/ 719 h 1573"/>
                <a:gd name="T66" fmla="*/ 2108 w 2761"/>
                <a:gd name="T67" fmla="*/ 1321 h 1573"/>
                <a:gd name="T68" fmla="*/ 1857 w 2761"/>
                <a:gd name="T69" fmla="*/ 1338 h 1573"/>
                <a:gd name="T70" fmla="*/ 1840 w 2761"/>
                <a:gd name="T71" fmla="*/ 1087 h 1573"/>
                <a:gd name="T72" fmla="*/ 2091 w 2761"/>
                <a:gd name="T73" fmla="*/ 1070 h 1573"/>
                <a:gd name="T74" fmla="*/ 2108 w 2761"/>
                <a:gd name="T75" fmla="*/ 1321 h 1573"/>
                <a:gd name="T76" fmla="*/ 2108 w 2761"/>
                <a:gd name="T77" fmla="*/ 887 h 1573"/>
                <a:gd name="T78" fmla="*/ 1857 w 2761"/>
                <a:gd name="T79" fmla="*/ 903 h 1573"/>
                <a:gd name="T80" fmla="*/ 1840 w 2761"/>
                <a:gd name="T81" fmla="*/ 652 h 1573"/>
                <a:gd name="T82" fmla="*/ 2091 w 2761"/>
                <a:gd name="T83" fmla="*/ 635 h 1573"/>
                <a:gd name="T84" fmla="*/ 2108 w 2761"/>
                <a:gd name="T85" fmla="*/ 887 h 1573"/>
                <a:gd name="T86" fmla="*/ 2543 w 2761"/>
                <a:gd name="T87" fmla="*/ 1321 h 1573"/>
                <a:gd name="T88" fmla="*/ 2292 w 2761"/>
                <a:gd name="T89" fmla="*/ 1338 h 1573"/>
                <a:gd name="T90" fmla="*/ 2275 w 2761"/>
                <a:gd name="T91" fmla="*/ 1087 h 1573"/>
                <a:gd name="T92" fmla="*/ 2526 w 2761"/>
                <a:gd name="T93" fmla="*/ 1070 h 1573"/>
                <a:gd name="T94" fmla="*/ 2543 w 2761"/>
                <a:gd name="T95" fmla="*/ 1321 h 1573"/>
                <a:gd name="T96" fmla="*/ 2543 w 2761"/>
                <a:gd name="T97" fmla="*/ 887 h 1573"/>
                <a:gd name="T98" fmla="*/ 2292 w 2761"/>
                <a:gd name="T99" fmla="*/ 903 h 1573"/>
                <a:gd name="T100" fmla="*/ 2275 w 2761"/>
                <a:gd name="T101" fmla="*/ 652 h 1573"/>
                <a:gd name="T102" fmla="*/ 2526 w 2761"/>
                <a:gd name="T103" fmla="*/ 635 h 1573"/>
                <a:gd name="T104" fmla="*/ 2543 w 2761"/>
                <a:gd name="T105" fmla="*/ 887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61" h="1573">
                  <a:moveTo>
                    <a:pt x="2744" y="451"/>
                  </a:moveTo>
                  <a:lnTo>
                    <a:pt x="2744" y="451"/>
                  </a:lnTo>
                  <a:cubicBezTo>
                    <a:pt x="1890" y="451"/>
                    <a:pt x="1890" y="451"/>
                    <a:pt x="1890" y="451"/>
                  </a:cubicBezTo>
                  <a:cubicBezTo>
                    <a:pt x="1388" y="0"/>
                    <a:pt x="1388" y="0"/>
                    <a:pt x="1388" y="0"/>
                  </a:cubicBezTo>
                  <a:cubicBezTo>
                    <a:pt x="870" y="451"/>
                    <a:pt x="870" y="451"/>
                    <a:pt x="870" y="451"/>
                  </a:cubicBezTo>
                  <a:cubicBezTo>
                    <a:pt x="33" y="451"/>
                    <a:pt x="33" y="451"/>
                    <a:pt x="33" y="451"/>
                  </a:cubicBezTo>
                  <a:cubicBezTo>
                    <a:pt x="17" y="451"/>
                    <a:pt x="0" y="451"/>
                    <a:pt x="0" y="468"/>
                  </a:cubicBezTo>
                  <a:cubicBezTo>
                    <a:pt x="0" y="1539"/>
                    <a:pt x="0" y="1539"/>
                    <a:pt x="0" y="1539"/>
                  </a:cubicBezTo>
                  <a:cubicBezTo>
                    <a:pt x="0" y="1556"/>
                    <a:pt x="17" y="1572"/>
                    <a:pt x="50" y="1572"/>
                  </a:cubicBezTo>
                  <a:cubicBezTo>
                    <a:pt x="1155" y="1572"/>
                    <a:pt x="1155" y="1572"/>
                    <a:pt x="1155" y="1572"/>
                  </a:cubicBezTo>
                  <a:cubicBezTo>
                    <a:pt x="1155" y="1572"/>
                    <a:pt x="1171" y="1572"/>
                    <a:pt x="1171" y="1556"/>
                  </a:cubicBezTo>
                  <a:cubicBezTo>
                    <a:pt x="1171" y="1221"/>
                    <a:pt x="1171" y="1221"/>
                    <a:pt x="1171" y="1221"/>
                  </a:cubicBezTo>
                  <a:cubicBezTo>
                    <a:pt x="1171" y="1104"/>
                    <a:pt x="1255" y="1020"/>
                    <a:pt x="1388" y="1020"/>
                  </a:cubicBezTo>
                  <a:cubicBezTo>
                    <a:pt x="1522" y="1020"/>
                    <a:pt x="1606" y="1104"/>
                    <a:pt x="1606" y="1221"/>
                  </a:cubicBezTo>
                  <a:cubicBezTo>
                    <a:pt x="1606" y="1556"/>
                    <a:pt x="1606" y="1556"/>
                    <a:pt x="1606" y="1556"/>
                  </a:cubicBezTo>
                  <a:cubicBezTo>
                    <a:pt x="1606" y="1572"/>
                    <a:pt x="1606" y="1572"/>
                    <a:pt x="1622" y="1572"/>
                  </a:cubicBezTo>
                  <a:cubicBezTo>
                    <a:pt x="2710" y="1572"/>
                    <a:pt x="2710" y="1572"/>
                    <a:pt x="2710" y="1572"/>
                  </a:cubicBezTo>
                  <a:cubicBezTo>
                    <a:pt x="2744" y="1572"/>
                    <a:pt x="2760" y="1556"/>
                    <a:pt x="2760" y="1539"/>
                  </a:cubicBezTo>
                  <a:cubicBezTo>
                    <a:pt x="2760" y="468"/>
                    <a:pt x="2760" y="468"/>
                    <a:pt x="2760" y="468"/>
                  </a:cubicBezTo>
                  <a:cubicBezTo>
                    <a:pt x="2760" y="451"/>
                    <a:pt x="2760" y="451"/>
                    <a:pt x="2744" y="451"/>
                  </a:cubicBezTo>
                  <a:close/>
                  <a:moveTo>
                    <a:pt x="485" y="1321"/>
                  </a:moveTo>
                  <a:lnTo>
                    <a:pt x="485" y="1321"/>
                  </a:lnTo>
                  <a:cubicBezTo>
                    <a:pt x="485" y="1321"/>
                    <a:pt x="485" y="1338"/>
                    <a:pt x="469" y="1338"/>
                  </a:cubicBezTo>
                  <a:cubicBezTo>
                    <a:pt x="234" y="1338"/>
                    <a:pt x="234" y="1338"/>
                    <a:pt x="234" y="1338"/>
                  </a:cubicBezTo>
                  <a:lnTo>
                    <a:pt x="217" y="1321"/>
                  </a:lnTo>
                  <a:cubicBezTo>
                    <a:pt x="217" y="1087"/>
                    <a:pt x="217" y="1087"/>
                    <a:pt x="217" y="1087"/>
                  </a:cubicBezTo>
                  <a:cubicBezTo>
                    <a:pt x="217" y="1070"/>
                    <a:pt x="234" y="1070"/>
                    <a:pt x="234" y="1070"/>
                  </a:cubicBezTo>
                  <a:cubicBezTo>
                    <a:pt x="469" y="1070"/>
                    <a:pt x="469" y="1070"/>
                    <a:pt x="469" y="1070"/>
                  </a:cubicBezTo>
                  <a:cubicBezTo>
                    <a:pt x="485" y="1070"/>
                    <a:pt x="485" y="1070"/>
                    <a:pt x="485" y="1087"/>
                  </a:cubicBezTo>
                  <a:lnTo>
                    <a:pt x="485" y="1321"/>
                  </a:lnTo>
                  <a:close/>
                  <a:moveTo>
                    <a:pt x="485" y="887"/>
                  </a:moveTo>
                  <a:lnTo>
                    <a:pt x="485" y="887"/>
                  </a:lnTo>
                  <a:cubicBezTo>
                    <a:pt x="485" y="903"/>
                    <a:pt x="485" y="903"/>
                    <a:pt x="469" y="903"/>
                  </a:cubicBezTo>
                  <a:cubicBezTo>
                    <a:pt x="234" y="903"/>
                    <a:pt x="234" y="903"/>
                    <a:pt x="234" y="903"/>
                  </a:cubicBezTo>
                  <a:cubicBezTo>
                    <a:pt x="234" y="903"/>
                    <a:pt x="217" y="903"/>
                    <a:pt x="217" y="887"/>
                  </a:cubicBezTo>
                  <a:cubicBezTo>
                    <a:pt x="217" y="652"/>
                    <a:pt x="217" y="652"/>
                    <a:pt x="217" y="652"/>
                  </a:cubicBezTo>
                  <a:cubicBezTo>
                    <a:pt x="217" y="635"/>
                    <a:pt x="234" y="635"/>
                    <a:pt x="234" y="635"/>
                  </a:cubicBezTo>
                  <a:cubicBezTo>
                    <a:pt x="469" y="635"/>
                    <a:pt x="469" y="635"/>
                    <a:pt x="469" y="635"/>
                  </a:cubicBezTo>
                  <a:cubicBezTo>
                    <a:pt x="485" y="635"/>
                    <a:pt x="485" y="635"/>
                    <a:pt x="485" y="652"/>
                  </a:cubicBezTo>
                  <a:lnTo>
                    <a:pt x="485" y="887"/>
                  </a:lnTo>
                  <a:close/>
                  <a:moveTo>
                    <a:pt x="937" y="1321"/>
                  </a:moveTo>
                  <a:lnTo>
                    <a:pt x="937" y="1321"/>
                  </a:lnTo>
                  <a:cubicBezTo>
                    <a:pt x="937" y="1321"/>
                    <a:pt x="937" y="1338"/>
                    <a:pt x="921" y="1338"/>
                  </a:cubicBezTo>
                  <a:cubicBezTo>
                    <a:pt x="686" y="1338"/>
                    <a:pt x="686" y="1338"/>
                    <a:pt x="686" y="1338"/>
                  </a:cubicBezTo>
                  <a:cubicBezTo>
                    <a:pt x="669" y="1338"/>
                    <a:pt x="669" y="1321"/>
                    <a:pt x="669" y="1321"/>
                  </a:cubicBezTo>
                  <a:cubicBezTo>
                    <a:pt x="669" y="1087"/>
                    <a:pt x="669" y="1087"/>
                    <a:pt x="669" y="1087"/>
                  </a:cubicBezTo>
                  <a:cubicBezTo>
                    <a:pt x="669" y="1070"/>
                    <a:pt x="669" y="1070"/>
                    <a:pt x="686" y="1070"/>
                  </a:cubicBezTo>
                  <a:cubicBezTo>
                    <a:pt x="921" y="1070"/>
                    <a:pt x="921" y="1070"/>
                    <a:pt x="921" y="1070"/>
                  </a:cubicBezTo>
                  <a:cubicBezTo>
                    <a:pt x="937" y="1070"/>
                    <a:pt x="937" y="1070"/>
                    <a:pt x="937" y="1087"/>
                  </a:cubicBezTo>
                  <a:lnTo>
                    <a:pt x="937" y="1321"/>
                  </a:lnTo>
                  <a:close/>
                  <a:moveTo>
                    <a:pt x="937" y="887"/>
                  </a:moveTo>
                  <a:lnTo>
                    <a:pt x="937" y="887"/>
                  </a:lnTo>
                  <a:cubicBezTo>
                    <a:pt x="937" y="903"/>
                    <a:pt x="937" y="903"/>
                    <a:pt x="921" y="903"/>
                  </a:cubicBezTo>
                  <a:cubicBezTo>
                    <a:pt x="686" y="903"/>
                    <a:pt x="686" y="903"/>
                    <a:pt x="686" y="903"/>
                  </a:cubicBezTo>
                  <a:cubicBezTo>
                    <a:pt x="669" y="903"/>
                    <a:pt x="669" y="903"/>
                    <a:pt x="669" y="887"/>
                  </a:cubicBezTo>
                  <a:cubicBezTo>
                    <a:pt x="669" y="652"/>
                    <a:pt x="669" y="652"/>
                    <a:pt x="669" y="652"/>
                  </a:cubicBezTo>
                  <a:cubicBezTo>
                    <a:pt x="669" y="635"/>
                    <a:pt x="669" y="635"/>
                    <a:pt x="686" y="635"/>
                  </a:cubicBezTo>
                  <a:cubicBezTo>
                    <a:pt x="921" y="635"/>
                    <a:pt x="921" y="635"/>
                    <a:pt x="921" y="635"/>
                  </a:cubicBezTo>
                  <a:cubicBezTo>
                    <a:pt x="937" y="635"/>
                    <a:pt x="937" y="635"/>
                    <a:pt x="937" y="652"/>
                  </a:cubicBezTo>
                  <a:lnTo>
                    <a:pt x="937" y="887"/>
                  </a:lnTo>
                  <a:close/>
                  <a:moveTo>
                    <a:pt x="1388" y="719"/>
                  </a:moveTo>
                  <a:lnTo>
                    <a:pt x="1388" y="719"/>
                  </a:lnTo>
                  <a:cubicBezTo>
                    <a:pt x="1272" y="719"/>
                    <a:pt x="1188" y="635"/>
                    <a:pt x="1188" y="518"/>
                  </a:cubicBezTo>
                  <a:cubicBezTo>
                    <a:pt x="1188" y="418"/>
                    <a:pt x="1272" y="335"/>
                    <a:pt x="1388" y="335"/>
                  </a:cubicBezTo>
                  <a:cubicBezTo>
                    <a:pt x="1488" y="335"/>
                    <a:pt x="1572" y="418"/>
                    <a:pt x="1572" y="518"/>
                  </a:cubicBezTo>
                  <a:cubicBezTo>
                    <a:pt x="1572" y="635"/>
                    <a:pt x="1488" y="719"/>
                    <a:pt x="1388" y="719"/>
                  </a:cubicBezTo>
                  <a:close/>
                  <a:moveTo>
                    <a:pt x="2108" y="1321"/>
                  </a:moveTo>
                  <a:lnTo>
                    <a:pt x="2108" y="1321"/>
                  </a:lnTo>
                  <a:lnTo>
                    <a:pt x="2091" y="1338"/>
                  </a:lnTo>
                  <a:cubicBezTo>
                    <a:pt x="1857" y="1338"/>
                    <a:pt x="1857" y="1338"/>
                    <a:pt x="1857" y="1338"/>
                  </a:cubicBezTo>
                  <a:cubicBezTo>
                    <a:pt x="1840" y="1338"/>
                    <a:pt x="1840" y="1321"/>
                    <a:pt x="1840" y="1321"/>
                  </a:cubicBezTo>
                  <a:cubicBezTo>
                    <a:pt x="1840" y="1087"/>
                    <a:pt x="1840" y="1087"/>
                    <a:pt x="1840" y="1087"/>
                  </a:cubicBezTo>
                  <a:cubicBezTo>
                    <a:pt x="1840" y="1070"/>
                    <a:pt x="1840" y="1070"/>
                    <a:pt x="1857" y="1070"/>
                  </a:cubicBezTo>
                  <a:cubicBezTo>
                    <a:pt x="2091" y="1070"/>
                    <a:pt x="2091" y="1070"/>
                    <a:pt x="2091" y="1070"/>
                  </a:cubicBezTo>
                  <a:cubicBezTo>
                    <a:pt x="2091" y="1070"/>
                    <a:pt x="2108" y="1070"/>
                    <a:pt x="2108" y="1087"/>
                  </a:cubicBezTo>
                  <a:lnTo>
                    <a:pt x="2108" y="1321"/>
                  </a:lnTo>
                  <a:close/>
                  <a:moveTo>
                    <a:pt x="2108" y="887"/>
                  </a:moveTo>
                  <a:lnTo>
                    <a:pt x="2108" y="887"/>
                  </a:lnTo>
                  <a:cubicBezTo>
                    <a:pt x="2108" y="903"/>
                    <a:pt x="2091" y="903"/>
                    <a:pt x="2091" y="903"/>
                  </a:cubicBezTo>
                  <a:cubicBezTo>
                    <a:pt x="1857" y="903"/>
                    <a:pt x="1857" y="903"/>
                    <a:pt x="1857" y="903"/>
                  </a:cubicBezTo>
                  <a:cubicBezTo>
                    <a:pt x="1840" y="903"/>
                    <a:pt x="1840" y="903"/>
                    <a:pt x="1840" y="887"/>
                  </a:cubicBezTo>
                  <a:cubicBezTo>
                    <a:pt x="1840" y="652"/>
                    <a:pt x="1840" y="652"/>
                    <a:pt x="1840" y="652"/>
                  </a:cubicBezTo>
                  <a:cubicBezTo>
                    <a:pt x="1840" y="635"/>
                    <a:pt x="1840" y="635"/>
                    <a:pt x="1857" y="635"/>
                  </a:cubicBezTo>
                  <a:cubicBezTo>
                    <a:pt x="2091" y="635"/>
                    <a:pt x="2091" y="635"/>
                    <a:pt x="2091" y="635"/>
                  </a:cubicBezTo>
                  <a:cubicBezTo>
                    <a:pt x="2091" y="635"/>
                    <a:pt x="2108" y="635"/>
                    <a:pt x="2108" y="652"/>
                  </a:cubicBezTo>
                  <a:lnTo>
                    <a:pt x="2108" y="887"/>
                  </a:lnTo>
                  <a:close/>
                  <a:moveTo>
                    <a:pt x="2543" y="1321"/>
                  </a:moveTo>
                  <a:lnTo>
                    <a:pt x="2543" y="1321"/>
                  </a:lnTo>
                  <a:cubicBezTo>
                    <a:pt x="2543" y="1321"/>
                    <a:pt x="2543" y="1338"/>
                    <a:pt x="2526" y="1338"/>
                  </a:cubicBezTo>
                  <a:cubicBezTo>
                    <a:pt x="2292" y="1338"/>
                    <a:pt x="2292" y="1338"/>
                    <a:pt x="2292" y="1338"/>
                  </a:cubicBezTo>
                  <a:lnTo>
                    <a:pt x="2275" y="1321"/>
                  </a:lnTo>
                  <a:cubicBezTo>
                    <a:pt x="2275" y="1087"/>
                    <a:pt x="2275" y="1087"/>
                    <a:pt x="2275" y="1087"/>
                  </a:cubicBezTo>
                  <a:cubicBezTo>
                    <a:pt x="2275" y="1070"/>
                    <a:pt x="2292" y="1070"/>
                    <a:pt x="2292" y="1070"/>
                  </a:cubicBezTo>
                  <a:cubicBezTo>
                    <a:pt x="2526" y="1070"/>
                    <a:pt x="2526" y="1070"/>
                    <a:pt x="2526" y="1070"/>
                  </a:cubicBezTo>
                  <a:cubicBezTo>
                    <a:pt x="2543" y="1070"/>
                    <a:pt x="2543" y="1070"/>
                    <a:pt x="2543" y="1087"/>
                  </a:cubicBezTo>
                  <a:lnTo>
                    <a:pt x="2543" y="1321"/>
                  </a:lnTo>
                  <a:close/>
                  <a:moveTo>
                    <a:pt x="2543" y="887"/>
                  </a:moveTo>
                  <a:lnTo>
                    <a:pt x="2543" y="887"/>
                  </a:lnTo>
                  <a:cubicBezTo>
                    <a:pt x="2543" y="903"/>
                    <a:pt x="2543" y="903"/>
                    <a:pt x="2526" y="903"/>
                  </a:cubicBezTo>
                  <a:cubicBezTo>
                    <a:pt x="2292" y="903"/>
                    <a:pt x="2292" y="903"/>
                    <a:pt x="2292" y="903"/>
                  </a:cubicBezTo>
                  <a:cubicBezTo>
                    <a:pt x="2292" y="903"/>
                    <a:pt x="2275" y="903"/>
                    <a:pt x="2275" y="887"/>
                  </a:cubicBezTo>
                  <a:cubicBezTo>
                    <a:pt x="2275" y="652"/>
                    <a:pt x="2275" y="652"/>
                    <a:pt x="2275" y="652"/>
                  </a:cubicBezTo>
                  <a:cubicBezTo>
                    <a:pt x="2275" y="635"/>
                    <a:pt x="2292" y="635"/>
                    <a:pt x="2292" y="635"/>
                  </a:cubicBezTo>
                  <a:cubicBezTo>
                    <a:pt x="2526" y="635"/>
                    <a:pt x="2526" y="635"/>
                    <a:pt x="2526" y="635"/>
                  </a:cubicBezTo>
                  <a:cubicBezTo>
                    <a:pt x="2543" y="635"/>
                    <a:pt x="2543" y="635"/>
                    <a:pt x="2543" y="652"/>
                  </a:cubicBezTo>
                  <a:lnTo>
                    <a:pt x="2543" y="88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9" name="Freeform 58">
              <a:extLst>
                <a:ext uri="{FF2B5EF4-FFF2-40B4-BE49-F238E27FC236}">
                  <a16:creationId xmlns="" xmlns:a16="http://schemas.microsoft.com/office/drawing/2014/main" id="{B87C5886-1794-F246-8EC4-8C6A96628120}"/>
                </a:ext>
              </a:extLst>
            </p:cNvPr>
            <p:cNvSpPr>
              <a:spLocks noChangeArrowheads="1"/>
            </p:cNvSpPr>
            <p:nvPr/>
          </p:nvSpPr>
          <p:spPr bwMode="auto">
            <a:xfrm>
              <a:off x="5918200" y="4441825"/>
              <a:ext cx="157163" cy="163513"/>
            </a:xfrm>
            <a:custGeom>
              <a:avLst/>
              <a:gdLst>
                <a:gd name="T0" fmla="*/ 17 w 436"/>
                <a:gd name="T1" fmla="*/ 418 h 453"/>
                <a:gd name="T2" fmla="*/ 17 w 436"/>
                <a:gd name="T3" fmla="*/ 418 h 453"/>
                <a:gd name="T4" fmla="*/ 435 w 436"/>
                <a:gd name="T5" fmla="*/ 368 h 453"/>
                <a:gd name="T6" fmla="*/ 435 w 436"/>
                <a:gd name="T7" fmla="*/ 351 h 453"/>
                <a:gd name="T8" fmla="*/ 435 w 436"/>
                <a:gd name="T9" fmla="*/ 67 h 453"/>
                <a:gd name="T10" fmla="*/ 419 w 436"/>
                <a:gd name="T11" fmla="*/ 50 h 453"/>
                <a:gd name="T12" fmla="*/ 17 w 436"/>
                <a:gd name="T13" fmla="*/ 100 h 453"/>
                <a:gd name="T14" fmla="*/ 0 w 436"/>
                <a:gd name="T15" fmla="*/ 117 h 453"/>
                <a:gd name="T16" fmla="*/ 0 w 436"/>
                <a:gd name="T17" fmla="*/ 401 h 453"/>
                <a:gd name="T18" fmla="*/ 17 w 436"/>
                <a:gd name="T19" fmla="*/ 41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453">
                  <a:moveTo>
                    <a:pt x="17" y="418"/>
                  </a:moveTo>
                  <a:lnTo>
                    <a:pt x="17" y="418"/>
                  </a:lnTo>
                  <a:cubicBezTo>
                    <a:pt x="167" y="318"/>
                    <a:pt x="285" y="452"/>
                    <a:pt x="435" y="368"/>
                  </a:cubicBezTo>
                  <a:cubicBezTo>
                    <a:pt x="435" y="368"/>
                    <a:pt x="435" y="368"/>
                    <a:pt x="435" y="351"/>
                  </a:cubicBezTo>
                  <a:cubicBezTo>
                    <a:pt x="435" y="67"/>
                    <a:pt x="435" y="67"/>
                    <a:pt x="435" y="67"/>
                  </a:cubicBezTo>
                  <a:cubicBezTo>
                    <a:pt x="435" y="50"/>
                    <a:pt x="435" y="50"/>
                    <a:pt x="419" y="50"/>
                  </a:cubicBezTo>
                  <a:cubicBezTo>
                    <a:pt x="285" y="134"/>
                    <a:pt x="167" y="0"/>
                    <a:pt x="17" y="100"/>
                  </a:cubicBezTo>
                  <a:cubicBezTo>
                    <a:pt x="17" y="100"/>
                    <a:pt x="0" y="100"/>
                    <a:pt x="0" y="117"/>
                  </a:cubicBezTo>
                  <a:cubicBezTo>
                    <a:pt x="0" y="401"/>
                    <a:pt x="0" y="401"/>
                    <a:pt x="0" y="401"/>
                  </a:cubicBezTo>
                  <a:cubicBezTo>
                    <a:pt x="0" y="418"/>
                    <a:pt x="17" y="418"/>
                    <a:pt x="17" y="41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0" name="Freeform 59">
              <a:extLst>
                <a:ext uri="{FF2B5EF4-FFF2-40B4-BE49-F238E27FC236}">
                  <a16:creationId xmlns="" xmlns:a16="http://schemas.microsoft.com/office/drawing/2014/main" id="{7BAB50A1-3C74-9748-ABE2-B92BE533BCA3}"/>
                </a:ext>
              </a:extLst>
            </p:cNvPr>
            <p:cNvSpPr>
              <a:spLocks noChangeArrowheads="1"/>
            </p:cNvSpPr>
            <p:nvPr/>
          </p:nvSpPr>
          <p:spPr bwMode="auto">
            <a:xfrm>
              <a:off x="5394325" y="4467225"/>
              <a:ext cx="993775" cy="392113"/>
            </a:xfrm>
            <a:custGeom>
              <a:avLst/>
              <a:gdLst>
                <a:gd name="T0" fmla="*/ 2744 w 2761"/>
                <a:gd name="T1" fmla="*/ 987 h 1088"/>
                <a:gd name="T2" fmla="*/ 2744 w 2761"/>
                <a:gd name="T3" fmla="*/ 987 h 1088"/>
                <a:gd name="T4" fmla="*/ 2459 w 2761"/>
                <a:gd name="T5" fmla="*/ 736 h 1088"/>
                <a:gd name="T6" fmla="*/ 2393 w 2761"/>
                <a:gd name="T7" fmla="*/ 703 h 1088"/>
                <a:gd name="T8" fmla="*/ 1706 w 2761"/>
                <a:gd name="T9" fmla="*/ 703 h 1088"/>
                <a:gd name="T10" fmla="*/ 1422 w 2761"/>
                <a:gd name="T11" fmla="*/ 451 h 1088"/>
                <a:gd name="T12" fmla="*/ 1422 w 2761"/>
                <a:gd name="T13" fmla="*/ 33 h 1088"/>
                <a:gd name="T14" fmla="*/ 1388 w 2761"/>
                <a:gd name="T15" fmla="*/ 0 h 1088"/>
                <a:gd name="T16" fmla="*/ 1356 w 2761"/>
                <a:gd name="T17" fmla="*/ 33 h 1088"/>
                <a:gd name="T18" fmla="*/ 1356 w 2761"/>
                <a:gd name="T19" fmla="*/ 451 h 1088"/>
                <a:gd name="T20" fmla="*/ 1071 w 2761"/>
                <a:gd name="T21" fmla="*/ 703 h 1088"/>
                <a:gd name="T22" fmla="*/ 385 w 2761"/>
                <a:gd name="T23" fmla="*/ 703 h 1088"/>
                <a:gd name="T24" fmla="*/ 301 w 2761"/>
                <a:gd name="T25" fmla="*/ 736 h 1088"/>
                <a:gd name="T26" fmla="*/ 17 w 2761"/>
                <a:gd name="T27" fmla="*/ 987 h 1088"/>
                <a:gd name="T28" fmla="*/ 0 w 2761"/>
                <a:gd name="T29" fmla="*/ 1020 h 1088"/>
                <a:gd name="T30" fmla="*/ 0 w 2761"/>
                <a:gd name="T31" fmla="*/ 1070 h 1088"/>
                <a:gd name="T32" fmla="*/ 33 w 2761"/>
                <a:gd name="T33" fmla="*/ 1087 h 1088"/>
                <a:gd name="T34" fmla="*/ 837 w 2761"/>
                <a:gd name="T35" fmla="*/ 1087 h 1088"/>
                <a:gd name="T36" fmla="*/ 1388 w 2761"/>
                <a:gd name="T37" fmla="*/ 585 h 1088"/>
                <a:gd name="T38" fmla="*/ 1940 w 2761"/>
                <a:gd name="T39" fmla="*/ 1087 h 1088"/>
                <a:gd name="T40" fmla="*/ 2744 w 2761"/>
                <a:gd name="T41" fmla="*/ 1087 h 1088"/>
                <a:gd name="T42" fmla="*/ 2760 w 2761"/>
                <a:gd name="T43" fmla="*/ 1070 h 1088"/>
                <a:gd name="T44" fmla="*/ 2760 w 2761"/>
                <a:gd name="T45" fmla="*/ 1020 h 1088"/>
                <a:gd name="T46" fmla="*/ 2744 w 2761"/>
                <a:gd name="T47" fmla="*/ 98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1" h="1088">
                  <a:moveTo>
                    <a:pt x="2744" y="987"/>
                  </a:moveTo>
                  <a:lnTo>
                    <a:pt x="2744" y="987"/>
                  </a:lnTo>
                  <a:cubicBezTo>
                    <a:pt x="2459" y="736"/>
                    <a:pt x="2459" y="736"/>
                    <a:pt x="2459" y="736"/>
                  </a:cubicBezTo>
                  <a:cubicBezTo>
                    <a:pt x="2442" y="703"/>
                    <a:pt x="2426" y="703"/>
                    <a:pt x="2393" y="703"/>
                  </a:cubicBezTo>
                  <a:cubicBezTo>
                    <a:pt x="1706" y="703"/>
                    <a:pt x="1706" y="703"/>
                    <a:pt x="1706" y="703"/>
                  </a:cubicBezTo>
                  <a:cubicBezTo>
                    <a:pt x="1422" y="451"/>
                    <a:pt x="1422" y="451"/>
                    <a:pt x="1422" y="451"/>
                  </a:cubicBezTo>
                  <a:cubicBezTo>
                    <a:pt x="1422" y="33"/>
                    <a:pt x="1422" y="33"/>
                    <a:pt x="1422" y="33"/>
                  </a:cubicBezTo>
                  <a:cubicBezTo>
                    <a:pt x="1422" y="0"/>
                    <a:pt x="1405" y="0"/>
                    <a:pt x="1388" y="0"/>
                  </a:cubicBezTo>
                  <a:cubicBezTo>
                    <a:pt x="1372" y="0"/>
                    <a:pt x="1356" y="0"/>
                    <a:pt x="1356" y="33"/>
                  </a:cubicBezTo>
                  <a:cubicBezTo>
                    <a:pt x="1356" y="451"/>
                    <a:pt x="1356" y="451"/>
                    <a:pt x="1356" y="451"/>
                  </a:cubicBezTo>
                  <a:cubicBezTo>
                    <a:pt x="1071" y="703"/>
                    <a:pt x="1071" y="703"/>
                    <a:pt x="1071" y="703"/>
                  </a:cubicBezTo>
                  <a:cubicBezTo>
                    <a:pt x="385" y="703"/>
                    <a:pt x="385" y="703"/>
                    <a:pt x="385" y="703"/>
                  </a:cubicBezTo>
                  <a:cubicBezTo>
                    <a:pt x="351" y="703"/>
                    <a:pt x="318" y="703"/>
                    <a:pt x="301" y="736"/>
                  </a:cubicBezTo>
                  <a:cubicBezTo>
                    <a:pt x="17" y="987"/>
                    <a:pt x="17" y="987"/>
                    <a:pt x="17" y="987"/>
                  </a:cubicBezTo>
                  <a:cubicBezTo>
                    <a:pt x="17" y="987"/>
                    <a:pt x="0" y="1004"/>
                    <a:pt x="0" y="1020"/>
                  </a:cubicBezTo>
                  <a:cubicBezTo>
                    <a:pt x="0" y="1070"/>
                    <a:pt x="0" y="1070"/>
                    <a:pt x="0" y="1070"/>
                  </a:cubicBezTo>
                  <a:cubicBezTo>
                    <a:pt x="0" y="1087"/>
                    <a:pt x="17" y="1087"/>
                    <a:pt x="33" y="1087"/>
                  </a:cubicBezTo>
                  <a:cubicBezTo>
                    <a:pt x="837" y="1087"/>
                    <a:pt x="837" y="1087"/>
                    <a:pt x="837" y="1087"/>
                  </a:cubicBezTo>
                  <a:cubicBezTo>
                    <a:pt x="1388" y="585"/>
                    <a:pt x="1388" y="585"/>
                    <a:pt x="1388" y="585"/>
                  </a:cubicBezTo>
                  <a:cubicBezTo>
                    <a:pt x="1940" y="1087"/>
                    <a:pt x="1940" y="1087"/>
                    <a:pt x="1940" y="1087"/>
                  </a:cubicBezTo>
                  <a:cubicBezTo>
                    <a:pt x="2744" y="1087"/>
                    <a:pt x="2744" y="1087"/>
                    <a:pt x="2744" y="1087"/>
                  </a:cubicBezTo>
                  <a:cubicBezTo>
                    <a:pt x="2760" y="1087"/>
                    <a:pt x="2760" y="1087"/>
                    <a:pt x="2760" y="1070"/>
                  </a:cubicBezTo>
                  <a:cubicBezTo>
                    <a:pt x="2760" y="1020"/>
                    <a:pt x="2760" y="1020"/>
                    <a:pt x="2760" y="1020"/>
                  </a:cubicBezTo>
                  <a:cubicBezTo>
                    <a:pt x="2760" y="1004"/>
                    <a:pt x="2760" y="987"/>
                    <a:pt x="2744" y="9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62" name="Freeform 61">
            <a:extLst>
              <a:ext uri="{FF2B5EF4-FFF2-40B4-BE49-F238E27FC236}">
                <a16:creationId xmlns="" xmlns:a16="http://schemas.microsoft.com/office/drawing/2014/main" id="{E0AD6009-904D-F34A-ACCD-0DAD54F1A309}"/>
              </a:ext>
            </a:extLst>
          </p:cNvPr>
          <p:cNvSpPr>
            <a:spLocks noChangeArrowheads="1"/>
          </p:cNvSpPr>
          <p:nvPr/>
        </p:nvSpPr>
        <p:spPr bwMode="auto">
          <a:xfrm>
            <a:off x="10682838" y="2376840"/>
            <a:ext cx="292247" cy="383142"/>
          </a:xfrm>
          <a:custGeom>
            <a:avLst/>
            <a:gdLst>
              <a:gd name="T0" fmla="*/ 0 w 2042"/>
              <a:gd name="T1" fmla="*/ 0 h 2677"/>
              <a:gd name="T2" fmla="*/ 0 w 2042"/>
              <a:gd name="T3" fmla="*/ 0 h 2677"/>
              <a:gd name="T4" fmla="*/ 0 w 2042"/>
              <a:gd name="T5" fmla="*/ 2676 h 2677"/>
              <a:gd name="T6" fmla="*/ 1522 w 2042"/>
              <a:gd name="T7" fmla="*/ 2676 h 2677"/>
              <a:gd name="T8" fmla="*/ 1522 w 2042"/>
              <a:gd name="T9" fmla="*/ 2225 h 2677"/>
              <a:gd name="T10" fmla="*/ 1522 w 2042"/>
              <a:gd name="T11" fmla="*/ 2175 h 2677"/>
              <a:gd name="T12" fmla="*/ 1589 w 2042"/>
              <a:gd name="T13" fmla="*/ 2175 h 2677"/>
              <a:gd name="T14" fmla="*/ 2041 w 2042"/>
              <a:gd name="T15" fmla="*/ 2175 h 2677"/>
              <a:gd name="T16" fmla="*/ 2041 w 2042"/>
              <a:gd name="T17" fmla="*/ 0 h 2677"/>
              <a:gd name="T18" fmla="*/ 0 w 2042"/>
              <a:gd name="T19" fmla="*/ 0 h 2677"/>
              <a:gd name="T20" fmla="*/ 854 w 2042"/>
              <a:gd name="T21" fmla="*/ 669 h 2677"/>
              <a:gd name="T22" fmla="*/ 854 w 2042"/>
              <a:gd name="T23" fmla="*/ 669 h 2677"/>
              <a:gd name="T24" fmla="*/ 1171 w 2042"/>
              <a:gd name="T25" fmla="*/ 669 h 2677"/>
              <a:gd name="T26" fmla="*/ 1238 w 2042"/>
              <a:gd name="T27" fmla="*/ 736 h 2677"/>
              <a:gd name="T28" fmla="*/ 1238 w 2042"/>
              <a:gd name="T29" fmla="*/ 987 h 2677"/>
              <a:gd name="T30" fmla="*/ 1489 w 2042"/>
              <a:gd name="T31" fmla="*/ 987 h 2677"/>
              <a:gd name="T32" fmla="*/ 1556 w 2042"/>
              <a:gd name="T33" fmla="*/ 1054 h 2677"/>
              <a:gd name="T34" fmla="*/ 1556 w 2042"/>
              <a:gd name="T35" fmla="*/ 1371 h 2677"/>
              <a:gd name="T36" fmla="*/ 1489 w 2042"/>
              <a:gd name="T37" fmla="*/ 1438 h 2677"/>
              <a:gd name="T38" fmla="*/ 1238 w 2042"/>
              <a:gd name="T39" fmla="*/ 1438 h 2677"/>
              <a:gd name="T40" fmla="*/ 1238 w 2042"/>
              <a:gd name="T41" fmla="*/ 1689 h 2677"/>
              <a:gd name="T42" fmla="*/ 1171 w 2042"/>
              <a:gd name="T43" fmla="*/ 1756 h 2677"/>
              <a:gd name="T44" fmla="*/ 854 w 2042"/>
              <a:gd name="T45" fmla="*/ 1756 h 2677"/>
              <a:gd name="T46" fmla="*/ 787 w 2042"/>
              <a:gd name="T47" fmla="*/ 1689 h 2677"/>
              <a:gd name="T48" fmla="*/ 787 w 2042"/>
              <a:gd name="T49" fmla="*/ 1438 h 2677"/>
              <a:gd name="T50" fmla="*/ 536 w 2042"/>
              <a:gd name="T51" fmla="*/ 1438 h 2677"/>
              <a:gd name="T52" fmla="*/ 469 w 2042"/>
              <a:gd name="T53" fmla="*/ 1371 h 2677"/>
              <a:gd name="T54" fmla="*/ 469 w 2042"/>
              <a:gd name="T55" fmla="*/ 1054 h 2677"/>
              <a:gd name="T56" fmla="*/ 536 w 2042"/>
              <a:gd name="T57" fmla="*/ 987 h 2677"/>
              <a:gd name="T58" fmla="*/ 787 w 2042"/>
              <a:gd name="T59" fmla="*/ 987 h 2677"/>
              <a:gd name="T60" fmla="*/ 787 w 2042"/>
              <a:gd name="T61" fmla="*/ 736 h 2677"/>
              <a:gd name="T62" fmla="*/ 854 w 2042"/>
              <a:gd name="T63" fmla="*/ 669 h 2677"/>
              <a:gd name="T64" fmla="*/ 921 w 2042"/>
              <a:gd name="T65" fmla="*/ 787 h 2677"/>
              <a:gd name="T66" fmla="*/ 921 w 2042"/>
              <a:gd name="T67" fmla="*/ 787 h 2677"/>
              <a:gd name="T68" fmla="*/ 921 w 2042"/>
              <a:gd name="T69" fmla="*/ 1121 h 2677"/>
              <a:gd name="T70" fmla="*/ 603 w 2042"/>
              <a:gd name="T71" fmla="*/ 1121 h 2677"/>
              <a:gd name="T72" fmla="*/ 603 w 2042"/>
              <a:gd name="T73" fmla="*/ 1306 h 2677"/>
              <a:gd name="T74" fmla="*/ 921 w 2042"/>
              <a:gd name="T75" fmla="*/ 1306 h 2677"/>
              <a:gd name="T76" fmla="*/ 921 w 2042"/>
              <a:gd name="T77" fmla="*/ 1622 h 2677"/>
              <a:gd name="T78" fmla="*/ 1104 w 2042"/>
              <a:gd name="T79" fmla="*/ 1622 h 2677"/>
              <a:gd name="T80" fmla="*/ 1104 w 2042"/>
              <a:gd name="T81" fmla="*/ 1306 h 2677"/>
              <a:gd name="T82" fmla="*/ 1439 w 2042"/>
              <a:gd name="T83" fmla="*/ 1306 h 2677"/>
              <a:gd name="T84" fmla="*/ 1439 w 2042"/>
              <a:gd name="T85" fmla="*/ 1121 h 2677"/>
              <a:gd name="T86" fmla="*/ 1104 w 2042"/>
              <a:gd name="T87" fmla="*/ 1121 h 2677"/>
              <a:gd name="T88" fmla="*/ 1104 w 2042"/>
              <a:gd name="T89" fmla="*/ 787 h 2677"/>
              <a:gd name="T90" fmla="*/ 921 w 2042"/>
              <a:gd name="T91" fmla="*/ 787 h 2677"/>
              <a:gd name="T92" fmla="*/ 1589 w 2042"/>
              <a:gd name="T93" fmla="*/ 2225 h 2677"/>
              <a:gd name="T94" fmla="*/ 1589 w 2042"/>
              <a:gd name="T95" fmla="*/ 2225 h 2677"/>
              <a:gd name="T96" fmla="*/ 1589 w 2042"/>
              <a:gd name="T97" fmla="*/ 2676 h 2677"/>
              <a:gd name="T98" fmla="*/ 1656 w 2042"/>
              <a:gd name="T99" fmla="*/ 2610 h 2677"/>
              <a:gd name="T100" fmla="*/ 1975 w 2042"/>
              <a:gd name="T101" fmla="*/ 2291 h 2677"/>
              <a:gd name="T102" fmla="*/ 2041 w 2042"/>
              <a:gd name="T103" fmla="*/ 2225 h 2677"/>
              <a:gd name="T104" fmla="*/ 1589 w 2042"/>
              <a:gd name="T105" fmla="*/ 2225 h 2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2" h="2677">
                <a:moveTo>
                  <a:pt x="0" y="0"/>
                </a:moveTo>
                <a:lnTo>
                  <a:pt x="0" y="0"/>
                </a:lnTo>
                <a:cubicBezTo>
                  <a:pt x="0" y="2676"/>
                  <a:pt x="0" y="2676"/>
                  <a:pt x="0" y="2676"/>
                </a:cubicBezTo>
                <a:cubicBezTo>
                  <a:pt x="1522" y="2676"/>
                  <a:pt x="1522" y="2676"/>
                  <a:pt x="1522" y="2676"/>
                </a:cubicBezTo>
                <a:cubicBezTo>
                  <a:pt x="1522" y="2225"/>
                  <a:pt x="1522" y="2225"/>
                  <a:pt x="1522" y="2225"/>
                </a:cubicBezTo>
                <a:cubicBezTo>
                  <a:pt x="1522" y="2175"/>
                  <a:pt x="1522" y="2175"/>
                  <a:pt x="1522" y="2175"/>
                </a:cubicBezTo>
                <a:cubicBezTo>
                  <a:pt x="1589" y="2175"/>
                  <a:pt x="1589" y="2175"/>
                  <a:pt x="1589" y="2175"/>
                </a:cubicBezTo>
                <a:cubicBezTo>
                  <a:pt x="2041" y="2175"/>
                  <a:pt x="2041" y="2175"/>
                  <a:pt x="2041" y="2175"/>
                </a:cubicBezTo>
                <a:cubicBezTo>
                  <a:pt x="2041" y="0"/>
                  <a:pt x="2041" y="0"/>
                  <a:pt x="2041" y="0"/>
                </a:cubicBezTo>
                <a:lnTo>
                  <a:pt x="0" y="0"/>
                </a:lnTo>
                <a:close/>
                <a:moveTo>
                  <a:pt x="854" y="669"/>
                </a:moveTo>
                <a:lnTo>
                  <a:pt x="854" y="669"/>
                </a:lnTo>
                <a:cubicBezTo>
                  <a:pt x="1171" y="669"/>
                  <a:pt x="1171" y="669"/>
                  <a:pt x="1171" y="669"/>
                </a:cubicBezTo>
                <a:cubicBezTo>
                  <a:pt x="1204" y="669"/>
                  <a:pt x="1238" y="703"/>
                  <a:pt x="1238" y="736"/>
                </a:cubicBezTo>
                <a:cubicBezTo>
                  <a:pt x="1238" y="987"/>
                  <a:pt x="1238" y="987"/>
                  <a:pt x="1238" y="987"/>
                </a:cubicBezTo>
                <a:cubicBezTo>
                  <a:pt x="1489" y="987"/>
                  <a:pt x="1489" y="987"/>
                  <a:pt x="1489" y="987"/>
                </a:cubicBezTo>
                <a:cubicBezTo>
                  <a:pt x="1522" y="987"/>
                  <a:pt x="1556" y="1021"/>
                  <a:pt x="1556" y="1054"/>
                </a:cubicBezTo>
                <a:cubicBezTo>
                  <a:pt x="1556" y="1371"/>
                  <a:pt x="1556" y="1371"/>
                  <a:pt x="1556" y="1371"/>
                </a:cubicBezTo>
                <a:cubicBezTo>
                  <a:pt x="1556" y="1405"/>
                  <a:pt x="1522" y="1438"/>
                  <a:pt x="1489" y="1438"/>
                </a:cubicBezTo>
                <a:cubicBezTo>
                  <a:pt x="1238" y="1438"/>
                  <a:pt x="1238" y="1438"/>
                  <a:pt x="1238" y="1438"/>
                </a:cubicBezTo>
                <a:cubicBezTo>
                  <a:pt x="1238" y="1689"/>
                  <a:pt x="1238" y="1689"/>
                  <a:pt x="1238" y="1689"/>
                </a:cubicBezTo>
                <a:cubicBezTo>
                  <a:pt x="1238" y="1723"/>
                  <a:pt x="1204" y="1756"/>
                  <a:pt x="1171" y="1756"/>
                </a:cubicBezTo>
                <a:cubicBezTo>
                  <a:pt x="854" y="1756"/>
                  <a:pt x="854" y="1756"/>
                  <a:pt x="854" y="1756"/>
                </a:cubicBezTo>
                <a:cubicBezTo>
                  <a:pt x="820" y="1756"/>
                  <a:pt x="787" y="1723"/>
                  <a:pt x="787" y="1689"/>
                </a:cubicBezTo>
                <a:cubicBezTo>
                  <a:pt x="787" y="1438"/>
                  <a:pt x="787" y="1438"/>
                  <a:pt x="787" y="1438"/>
                </a:cubicBezTo>
                <a:cubicBezTo>
                  <a:pt x="536" y="1438"/>
                  <a:pt x="536" y="1438"/>
                  <a:pt x="536" y="1438"/>
                </a:cubicBezTo>
                <a:cubicBezTo>
                  <a:pt x="502" y="1438"/>
                  <a:pt x="469" y="1405"/>
                  <a:pt x="469" y="1371"/>
                </a:cubicBezTo>
                <a:cubicBezTo>
                  <a:pt x="469" y="1054"/>
                  <a:pt x="469" y="1054"/>
                  <a:pt x="469" y="1054"/>
                </a:cubicBezTo>
                <a:cubicBezTo>
                  <a:pt x="469" y="1021"/>
                  <a:pt x="502" y="987"/>
                  <a:pt x="536" y="987"/>
                </a:cubicBezTo>
                <a:cubicBezTo>
                  <a:pt x="787" y="987"/>
                  <a:pt x="787" y="987"/>
                  <a:pt x="787" y="987"/>
                </a:cubicBezTo>
                <a:cubicBezTo>
                  <a:pt x="787" y="736"/>
                  <a:pt x="787" y="736"/>
                  <a:pt x="787" y="736"/>
                </a:cubicBezTo>
                <a:cubicBezTo>
                  <a:pt x="787" y="703"/>
                  <a:pt x="820" y="669"/>
                  <a:pt x="854" y="669"/>
                </a:cubicBezTo>
                <a:close/>
                <a:moveTo>
                  <a:pt x="921" y="787"/>
                </a:moveTo>
                <a:lnTo>
                  <a:pt x="921" y="787"/>
                </a:lnTo>
                <a:cubicBezTo>
                  <a:pt x="921" y="1121"/>
                  <a:pt x="921" y="1121"/>
                  <a:pt x="921" y="1121"/>
                </a:cubicBezTo>
                <a:cubicBezTo>
                  <a:pt x="603" y="1121"/>
                  <a:pt x="603" y="1121"/>
                  <a:pt x="603" y="1121"/>
                </a:cubicBezTo>
                <a:cubicBezTo>
                  <a:pt x="603" y="1306"/>
                  <a:pt x="603" y="1306"/>
                  <a:pt x="603" y="1306"/>
                </a:cubicBezTo>
                <a:cubicBezTo>
                  <a:pt x="921" y="1306"/>
                  <a:pt x="921" y="1306"/>
                  <a:pt x="921" y="1306"/>
                </a:cubicBezTo>
                <a:cubicBezTo>
                  <a:pt x="921" y="1622"/>
                  <a:pt x="921" y="1622"/>
                  <a:pt x="921" y="1622"/>
                </a:cubicBezTo>
                <a:cubicBezTo>
                  <a:pt x="1104" y="1622"/>
                  <a:pt x="1104" y="1622"/>
                  <a:pt x="1104" y="1622"/>
                </a:cubicBezTo>
                <a:cubicBezTo>
                  <a:pt x="1104" y="1306"/>
                  <a:pt x="1104" y="1306"/>
                  <a:pt x="1104" y="1306"/>
                </a:cubicBezTo>
                <a:cubicBezTo>
                  <a:pt x="1439" y="1306"/>
                  <a:pt x="1439" y="1306"/>
                  <a:pt x="1439" y="1306"/>
                </a:cubicBezTo>
                <a:cubicBezTo>
                  <a:pt x="1439" y="1121"/>
                  <a:pt x="1439" y="1121"/>
                  <a:pt x="1439" y="1121"/>
                </a:cubicBezTo>
                <a:cubicBezTo>
                  <a:pt x="1104" y="1121"/>
                  <a:pt x="1104" y="1121"/>
                  <a:pt x="1104" y="1121"/>
                </a:cubicBezTo>
                <a:cubicBezTo>
                  <a:pt x="1104" y="787"/>
                  <a:pt x="1104" y="787"/>
                  <a:pt x="1104" y="787"/>
                </a:cubicBezTo>
                <a:lnTo>
                  <a:pt x="921" y="787"/>
                </a:lnTo>
                <a:close/>
                <a:moveTo>
                  <a:pt x="1589" y="2225"/>
                </a:moveTo>
                <a:lnTo>
                  <a:pt x="1589" y="2225"/>
                </a:lnTo>
                <a:cubicBezTo>
                  <a:pt x="1589" y="2676"/>
                  <a:pt x="1589" y="2676"/>
                  <a:pt x="1589" y="2676"/>
                </a:cubicBezTo>
                <a:cubicBezTo>
                  <a:pt x="1656" y="2610"/>
                  <a:pt x="1656" y="2610"/>
                  <a:pt x="1656" y="2610"/>
                </a:cubicBezTo>
                <a:cubicBezTo>
                  <a:pt x="1975" y="2291"/>
                  <a:pt x="1975" y="2291"/>
                  <a:pt x="1975" y="2291"/>
                </a:cubicBezTo>
                <a:cubicBezTo>
                  <a:pt x="2041" y="2225"/>
                  <a:pt x="2041" y="2225"/>
                  <a:pt x="2041" y="2225"/>
                </a:cubicBezTo>
                <a:lnTo>
                  <a:pt x="1589" y="2225"/>
                </a:lnTo>
                <a:close/>
              </a:path>
            </a:pathLst>
          </a:custGeom>
          <a:solidFill>
            <a:schemeClr val="tx2"/>
          </a:solidFill>
          <a:ln>
            <a:noFill/>
          </a:ln>
          <a:effectLst/>
          <a:extLst/>
        </p:spPr>
        <p:txBody>
          <a:bodyPr wrap="none" anchor="ctr"/>
          <a:lstStyle/>
          <a:p>
            <a:endParaRPr lang="en-US" dirty="0"/>
          </a:p>
        </p:txBody>
      </p:sp>
      <p:grpSp>
        <p:nvGrpSpPr>
          <p:cNvPr id="69" name="Group 68">
            <a:extLst>
              <a:ext uri="{FF2B5EF4-FFF2-40B4-BE49-F238E27FC236}">
                <a16:creationId xmlns="" xmlns:a16="http://schemas.microsoft.com/office/drawing/2014/main" id="{A5F007B1-18BC-EF42-8C40-13121293B4F7}"/>
              </a:ext>
            </a:extLst>
          </p:cNvPr>
          <p:cNvGrpSpPr/>
          <p:nvPr/>
        </p:nvGrpSpPr>
        <p:grpSpPr>
          <a:xfrm>
            <a:off x="6523370" y="2373128"/>
            <a:ext cx="618788" cy="399916"/>
            <a:chOff x="6088115" y="505266"/>
            <a:chExt cx="2057725" cy="1329883"/>
          </a:xfrm>
          <a:solidFill>
            <a:schemeClr val="tx2"/>
          </a:solidFill>
        </p:grpSpPr>
        <p:grpSp>
          <p:nvGrpSpPr>
            <p:cNvPr id="70" name="Group 69">
              <a:extLst>
                <a:ext uri="{FF2B5EF4-FFF2-40B4-BE49-F238E27FC236}">
                  <a16:creationId xmlns="" xmlns:a16="http://schemas.microsoft.com/office/drawing/2014/main" id="{1B19719A-1614-EA48-AAD4-F1A69F79DCA9}"/>
                </a:ext>
              </a:extLst>
            </p:cNvPr>
            <p:cNvGrpSpPr/>
            <p:nvPr/>
          </p:nvGrpSpPr>
          <p:grpSpPr>
            <a:xfrm>
              <a:off x="6088115" y="505266"/>
              <a:ext cx="2057725" cy="1329883"/>
              <a:chOff x="3053342" y="2857623"/>
              <a:chExt cx="1817688" cy="1174750"/>
            </a:xfrm>
            <a:grpFill/>
          </p:grpSpPr>
          <p:sp>
            <p:nvSpPr>
              <p:cNvPr id="73" name="Freeform 72">
                <a:extLst>
                  <a:ext uri="{FF2B5EF4-FFF2-40B4-BE49-F238E27FC236}">
                    <a16:creationId xmlns="" xmlns:a16="http://schemas.microsoft.com/office/drawing/2014/main" id="{98DF41E7-C855-6441-97DA-97AF597DF321}"/>
                  </a:ext>
                </a:extLst>
              </p:cNvPr>
              <p:cNvSpPr>
                <a:spLocks noChangeArrowheads="1"/>
              </p:cNvSpPr>
              <p:nvPr/>
            </p:nvSpPr>
            <p:spPr bwMode="auto">
              <a:xfrm>
                <a:off x="3883605" y="2965573"/>
                <a:ext cx="987425" cy="1066800"/>
              </a:xfrm>
              <a:custGeom>
                <a:avLst/>
                <a:gdLst>
                  <a:gd name="T0" fmla="*/ 1924 w 2744"/>
                  <a:gd name="T1" fmla="*/ 1890 h 2962"/>
                  <a:gd name="T2" fmla="*/ 1924 w 2744"/>
                  <a:gd name="T3" fmla="*/ 1890 h 2962"/>
                  <a:gd name="T4" fmla="*/ 1924 w 2744"/>
                  <a:gd name="T5" fmla="*/ 2058 h 2962"/>
                  <a:gd name="T6" fmla="*/ 2241 w 2744"/>
                  <a:gd name="T7" fmla="*/ 2661 h 2962"/>
                  <a:gd name="T8" fmla="*/ 2191 w 2744"/>
                  <a:gd name="T9" fmla="*/ 2761 h 2962"/>
                  <a:gd name="T10" fmla="*/ 2124 w 2744"/>
                  <a:gd name="T11" fmla="*/ 2777 h 2962"/>
                  <a:gd name="T12" fmla="*/ 2058 w 2744"/>
                  <a:gd name="T13" fmla="*/ 2761 h 2962"/>
                  <a:gd name="T14" fmla="*/ 2007 w 2744"/>
                  <a:gd name="T15" fmla="*/ 2777 h 2962"/>
                  <a:gd name="T16" fmla="*/ 1924 w 2744"/>
                  <a:gd name="T17" fmla="*/ 2710 h 2962"/>
                  <a:gd name="T18" fmla="*/ 2007 w 2744"/>
                  <a:gd name="T19" fmla="*/ 2627 h 2962"/>
                  <a:gd name="T20" fmla="*/ 2074 w 2744"/>
                  <a:gd name="T21" fmla="*/ 2677 h 2962"/>
                  <a:gd name="T22" fmla="*/ 2158 w 2744"/>
                  <a:gd name="T23" fmla="*/ 2677 h 2962"/>
                  <a:gd name="T24" fmla="*/ 2158 w 2744"/>
                  <a:gd name="T25" fmla="*/ 2610 h 2962"/>
                  <a:gd name="T26" fmla="*/ 1873 w 2744"/>
                  <a:gd name="T27" fmla="*/ 2125 h 2962"/>
                  <a:gd name="T28" fmla="*/ 1539 w 2744"/>
                  <a:gd name="T29" fmla="*/ 2576 h 2962"/>
                  <a:gd name="T30" fmla="*/ 1572 w 2744"/>
                  <a:gd name="T31" fmla="*/ 2677 h 2962"/>
                  <a:gd name="T32" fmla="*/ 1673 w 2744"/>
                  <a:gd name="T33" fmla="*/ 2677 h 2962"/>
                  <a:gd name="T34" fmla="*/ 1740 w 2744"/>
                  <a:gd name="T35" fmla="*/ 2627 h 2962"/>
                  <a:gd name="T36" fmla="*/ 1823 w 2744"/>
                  <a:gd name="T37" fmla="*/ 2710 h 2962"/>
                  <a:gd name="T38" fmla="*/ 1756 w 2744"/>
                  <a:gd name="T39" fmla="*/ 2794 h 2962"/>
                  <a:gd name="T40" fmla="*/ 1706 w 2744"/>
                  <a:gd name="T41" fmla="*/ 2761 h 2962"/>
                  <a:gd name="T42" fmla="*/ 1639 w 2744"/>
                  <a:gd name="T43" fmla="*/ 2777 h 2962"/>
                  <a:gd name="T44" fmla="*/ 1522 w 2744"/>
                  <a:gd name="T45" fmla="*/ 2744 h 2962"/>
                  <a:gd name="T46" fmla="*/ 1455 w 2744"/>
                  <a:gd name="T47" fmla="*/ 2594 h 2962"/>
                  <a:gd name="T48" fmla="*/ 1840 w 2744"/>
                  <a:gd name="T49" fmla="*/ 2058 h 2962"/>
                  <a:gd name="T50" fmla="*/ 1840 w 2744"/>
                  <a:gd name="T51" fmla="*/ 1857 h 2962"/>
                  <a:gd name="T52" fmla="*/ 1723 w 2744"/>
                  <a:gd name="T53" fmla="*/ 1790 h 2962"/>
                  <a:gd name="T54" fmla="*/ 1723 w 2744"/>
                  <a:gd name="T55" fmla="*/ 1623 h 2962"/>
                  <a:gd name="T56" fmla="*/ 1907 w 2744"/>
                  <a:gd name="T57" fmla="*/ 1239 h 2962"/>
                  <a:gd name="T58" fmla="*/ 1940 w 2744"/>
                  <a:gd name="T59" fmla="*/ 1189 h 2962"/>
                  <a:gd name="T60" fmla="*/ 1940 w 2744"/>
                  <a:gd name="T61" fmla="*/ 1172 h 2962"/>
                  <a:gd name="T62" fmla="*/ 1974 w 2744"/>
                  <a:gd name="T63" fmla="*/ 1088 h 2962"/>
                  <a:gd name="T64" fmla="*/ 1991 w 2744"/>
                  <a:gd name="T65" fmla="*/ 887 h 2962"/>
                  <a:gd name="T66" fmla="*/ 1940 w 2744"/>
                  <a:gd name="T67" fmla="*/ 904 h 2962"/>
                  <a:gd name="T68" fmla="*/ 1957 w 2744"/>
                  <a:gd name="T69" fmla="*/ 452 h 2962"/>
                  <a:gd name="T70" fmla="*/ 1036 w 2744"/>
                  <a:gd name="T71" fmla="*/ 218 h 2962"/>
                  <a:gd name="T72" fmla="*/ 786 w 2744"/>
                  <a:gd name="T73" fmla="*/ 904 h 2962"/>
                  <a:gd name="T74" fmla="*/ 736 w 2744"/>
                  <a:gd name="T75" fmla="*/ 904 h 2962"/>
                  <a:gd name="T76" fmla="*/ 752 w 2744"/>
                  <a:gd name="T77" fmla="*/ 1088 h 2962"/>
                  <a:gd name="T78" fmla="*/ 786 w 2744"/>
                  <a:gd name="T79" fmla="*/ 1172 h 2962"/>
                  <a:gd name="T80" fmla="*/ 786 w 2744"/>
                  <a:gd name="T81" fmla="*/ 1189 h 2962"/>
                  <a:gd name="T82" fmla="*/ 819 w 2744"/>
                  <a:gd name="T83" fmla="*/ 1239 h 2962"/>
                  <a:gd name="T84" fmla="*/ 819 w 2744"/>
                  <a:gd name="T85" fmla="*/ 1239 h 2962"/>
                  <a:gd name="T86" fmla="*/ 1003 w 2744"/>
                  <a:gd name="T87" fmla="*/ 1639 h 2962"/>
                  <a:gd name="T88" fmla="*/ 1003 w 2744"/>
                  <a:gd name="T89" fmla="*/ 1790 h 2962"/>
                  <a:gd name="T90" fmla="*/ 903 w 2744"/>
                  <a:gd name="T91" fmla="*/ 1857 h 2962"/>
                  <a:gd name="T92" fmla="*/ 886 w 2744"/>
                  <a:gd name="T93" fmla="*/ 2409 h 2962"/>
                  <a:gd name="T94" fmla="*/ 1036 w 2744"/>
                  <a:gd name="T95" fmla="*/ 2576 h 2962"/>
                  <a:gd name="T96" fmla="*/ 869 w 2744"/>
                  <a:gd name="T97" fmla="*/ 2744 h 2962"/>
                  <a:gd name="T98" fmla="*/ 702 w 2744"/>
                  <a:gd name="T99" fmla="*/ 2576 h 2962"/>
                  <a:gd name="T100" fmla="*/ 803 w 2744"/>
                  <a:gd name="T101" fmla="*/ 2426 h 2962"/>
                  <a:gd name="T102" fmla="*/ 803 w 2744"/>
                  <a:gd name="T103" fmla="*/ 1907 h 2962"/>
                  <a:gd name="T104" fmla="*/ 0 w 2744"/>
                  <a:gd name="T105" fmla="*/ 2961 h 2962"/>
                  <a:gd name="T106" fmla="*/ 1371 w 2744"/>
                  <a:gd name="T107" fmla="*/ 2961 h 2962"/>
                  <a:gd name="T108" fmla="*/ 1388 w 2744"/>
                  <a:gd name="T109" fmla="*/ 2961 h 2962"/>
                  <a:gd name="T110" fmla="*/ 2743 w 2744"/>
                  <a:gd name="T111" fmla="*/ 2961 h 2962"/>
                  <a:gd name="T112" fmla="*/ 1924 w 2744"/>
                  <a:gd name="T113" fmla="*/ 1890 h 2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4" h="2962">
                    <a:moveTo>
                      <a:pt x="1924" y="1890"/>
                    </a:moveTo>
                    <a:lnTo>
                      <a:pt x="1924" y="1890"/>
                    </a:lnTo>
                    <a:cubicBezTo>
                      <a:pt x="1924" y="2058"/>
                      <a:pt x="1924" y="2058"/>
                      <a:pt x="1924" y="2058"/>
                    </a:cubicBezTo>
                    <a:cubicBezTo>
                      <a:pt x="2174" y="2259"/>
                      <a:pt x="2258" y="2527"/>
                      <a:pt x="2241" y="2661"/>
                    </a:cubicBezTo>
                    <a:cubicBezTo>
                      <a:pt x="2241" y="2727"/>
                      <a:pt x="2208" y="2761"/>
                      <a:pt x="2191" y="2761"/>
                    </a:cubicBezTo>
                    <a:cubicBezTo>
                      <a:pt x="2174" y="2777"/>
                      <a:pt x="2158" y="2777"/>
                      <a:pt x="2124" y="2777"/>
                    </a:cubicBezTo>
                    <a:cubicBezTo>
                      <a:pt x="2107" y="2777"/>
                      <a:pt x="2074" y="2777"/>
                      <a:pt x="2058" y="2761"/>
                    </a:cubicBezTo>
                    <a:cubicBezTo>
                      <a:pt x="2040" y="2777"/>
                      <a:pt x="2024" y="2777"/>
                      <a:pt x="2007" y="2777"/>
                    </a:cubicBezTo>
                    <a:cubicBezTo>
                      <a:pt x="1974" y="2777"/>
                      <a:pt x="1924" y="2744"/>
                      <a:pt x="1924" y="2710"/>
                    </a:cubicBezTo>
                    <a:cubicBezTo>
                      <a:pt x="1924" y="2661"/>
                      <a:pt x="1957" y="2627"/>
                      <a:pt x="2007" y="2627"/>
                    </a:cubicBezTo>
                    <a:cubicBezTo>
                      <a:pt x="2040" y="2627"/>
                      <a:pt x="2074" y="2643"/>
                      <a:pt x="2074" y="2677"/>
                    </a:cubicBezTo>
                    <a:cubicBezTo>
                      <a:pt x="2107" y="2694"/>
                      <a:pt x="2124" y="2694"/>
                      <a:pt x="2158" y="2677"/>
                    </a:cubicBezTo>
                    <a:cubicBezTo>
                      <a:pt x="2158" y="2677"/>
                      <a:pt x="2158" y="2661"/>
                      <a:pt x="2158" y="2610"/>
                    </a:cubicBezTo>
                    <a:cubicBezTo>
                      <a:pt x="2158" y="2476"/>
                      <a:pt x="2074" y="2292"/>
                      <a:pt x="1873" y="2125"/>
                    </a:cubicBezTo>
                    <a:cubicBezTo>
                      <a:pt x="1723" y="2242"/>
                      <a:pt x="1522" y="2460"/>
                      <a:pt x="1539" y="2576"/>
                    </a:cubicBezTo>
                    <a:cubicBezTo>
                      <a:pt x="1539" y="2627"/>
                      <a:pt x="1555" y="2661"/>
                      <a:pt x="1572" y="2677"/>
                    </a:cubicBezTo>
                    <a:cubicBezTo>
                      <a:pt x="1606" y="2694"/>
                      <a:pt x="1656" y="2694"/>
                      <a:pt x="1673" y="2677"/>
                    </a:cubicBezTo>
                    <a:cubicBezTo>
                      <a:pt x="1689" y="2661"/>
                      <a:pt x="1706" y="2627"/>
                      <a:pt x="1740" y="2627"/>
                    </a:cubicBezTo>
                    <a:cubicBezTo>
                      <a:pt x="1790" y="2627"/>
                      <a:pt x="1823" y="2661"/>
                      <a:pt x="1823" y="2710"/>
                    </a:cubicBezTo>
                    <a:cubicBezTo>
                      <a:pt x="1823" y="2744"/>
                      <a:pt x="1806" y="2777"/>
                      <a:pt x="1756" y="2794"/>
                    </a:cubicBezTo>
                    <a:cubicBezTo>
                      <a:pt x="1740" y="2794"/>
                      <a:pt x="1706" y="2777"/>
                      <a:pt x="1706" y="2761"/>
                    </a:cubicBezTo>
                    <a:cubicBezTo>
                      <a:pt x="1689" y="2777"/>
                      <a:pt x="1673" y="2777"/>
                      <a:pt x="1639" y="2777"/>
                    </a:cubicBezTo>
                    <a:cubicBezTo>
                      <a:pt x="1606" y="2777"/>
                      <a:pt x="1572" y="2777"/>
                      <a:pt x="1522" y="2744"/>
                    </a:cubicBezTo>
                    <a:cubicBezTo>
                      <a:pt x="1488" y="2727"/>
                      <a:pt x="1455" y="2661"/>
                      <a:pt x="1455" y="2594"/>
                    </a:cubicBezTo>
                    <a:cubicBezTo>
                      <a:pt x="1438" y="2376"/>
                      <a:pt x="1756" y="2125"/>
                      <a:pt x="1840" y="2058"/>
                    </a:cubicBezTo>
                    <a:cubicBezTo>
                      <a:pt x="1840" y="1857"/>
                      <a:pt x="1840" y="1857"/>
                      <a:pt x="1840" y="1857"/>
                    </a:cubicBezTo>
                    <a:cubicBezTo>
                      <a:pt x="1806" y="1840"/>
                      <a:pt x="1773" y="1823"/>
                      <a:pt x="1723" y="1790"/>
                    </a:cubicBezTo>
                    <a:cubicBezTo>
                      <a:pt x="1723" y="1623"/>
                      <a:pt x="1723" y="1623"/>
                      <a:pt x="1723" y="1623"/>
                    </a:cubicBezTo>
                    <a:cubicBezTo>
                      <a:pt x="1840" y="1539"/>
                      <a:pt x="1873" y="1388"/>
                      <a:pt x="1907" y="1239"/>
                    </a:cubicBezTo>
                    <a:cubicBezTo>
                      <a:pt x="1924" y="1239"/>
                      <a:pt x="1940" y="1222"/>
                      <a:pt x="1940" y="1189"/>
                    </a:cubicBezTo>
                    <a:cubicBezTo>
                      <a:pt x="1940" y="1172"/>
                      <a:pt x="1940" y="1172"/>
                      <a:pt x="1940" y="1172"/>
                    </a:cubicBezTo>
                    <a:cubicBezTo>
                      <a:pt x="1957" y="1155"/>
                      <a:pt x="1974" y="1138"/>
                      <a:pt x="1974" y="1088"/>
                    </a:cubicBezTo>
                    <a:cubicBezTo>
                      <a:pt x="1991" y="1055"/>
                      <a:pt x="2040" y="921"/>
                      <a:pt x="1991" y="887"/>
                    </a:cubicBezTo>
                    <a:cubicBezTo>
                      <a:pt x="1974" y="871"/>
                      <a:pt x="1957" y="887"/>
                      <a:pt x="1940" y="904"/>
                    </a:cubicBezTo>
                    <a:cubicBezTo>
                      <a:pt x="1940" y="904"/>
                      <a:pt x="2007" y="586"/>
                      <a:pt x="1957" y="452"/>
                    </a:cubicBezTo>
                    <a:cubicBezTo>
                      <a:pt x="1857" y="84"/>
                      <a:pt x="1036" y="0"/>
                      <a:pt x="1036" y="218"/>
                    </a:cubicBezTo>
                    <a:cubicBezTo>
                      <a:pt x="669" y="319"/>
                      <a:pt x="736" y="653"/>
                      <a:pt x="786" y="904"/>
                    </a:cubicBezTo>
                    <a:cubicBezTo>
                      <a:pt x="786" y="904"/>
                      <a:pt x="769" y="871"/>
                      <a:pt x="736" y="904"/>
                    </a:cubicBezTo>
                    <a:cubicBezTo>
                      <a:pt x="702" y="954"/>
                      <a:pt x="736" y="1038"/>
                      <a:pt x="752" y="1088"/>
                    </a:cubicBezTo>
                    <a:cubicBezTo>
                      <a:pt x="752" y="1122"/>
                      <a:pt x="769" y="1155"/>
                      <a:pt x="786" y="1172"/>
                    </a:cubicBezTo>
                    <a:cubicBezTo>
                      <a:pt x="786" y="1172"/>
                      <a:pt x="786" y="1172"/>
                      <a:pt x="786" y="1189"/>
                    </a:cubicBezTo>
                    <a:cubicBezTo>
                      <a:pt x="786" y="1222"/>
                      <a:pt x="803" y="1239"/>
                      <a:pt x="819" y="1239"/>
                    </a:cubicBezTo>
                    <a:lnTo>
                      <a:pt x="819" y="1239"/>
                    </a:lnTo>
                    <a:cubicBezTo>
                      <a:pt x="852" y="1405"/>
                      <a:pt x="886" y="1556"/>
                      <a:pt x="1003" y="1639"/>
                    </a:cubicBezTo>
                    <a:cubicBezTo>
                      <a:pt x="1003" y="1790"/>
                      <a:pt x="1003" y="1790"/>
                      <a:pt x="1003" y="1790"/>
                    </a:cubicBezTo>
                    <a:cubicBezTo>
                      <a:pt x="970" y="1807"/>
                      <a:pt x="936" y="1840"/>
                      <a:pt x="903" y="1857"/>
                    </a:cubicBezTo>
                    <a:cubicBezTo>
                      <a:pt x="836" y="2091"/>
                      <a:pt x="869" y="2309"/>
                      <a:pt x="886" y="2409"/>
                    </a:cubicBezTo>
                    <a:cubicBezTo>
                      <a:pt x="970" y="2426"/>
                      <a:pt x="1036" y="2493"/>
                      <a:pt x="1036" y="2576"/>
                    </a:cubicBezTo>
                    <a:cubicBezTo>
                      <a:pt x="1036" y="2677"/>
                      <a:pt x="953" y="2744"/>
                      <a:pt x="869" y="2744"/>
                    </a:cubicBezTo>
                    <a:cubicBezTo>
                      <a:pt x="786" y="2744"/>
                      <a:pt x="702" y="2677"/>
                      <a:pt x="702" y="2576"/>
                    </a:cubicBezTo>
                    <a:cubicBezTo>
                      <a:pt x="702" y="2509"/>
                      <a:pt x="752" y="2443"/>
                      <a:pt x="803" y="2426"/>
                    </a:cubicBezTo>
                    <a:cubicBezTo>
                      <a:pt x="786" y="2326"/>
                      <a:pt x="752" y="2125"/>
                      <a:pt x="803" y="1907"/>
                    </a:cubicBezTo>
                    <a:cubicBezTo>
                      <a:pt x="267" y="2158"/>
                      <a:pt x="0" y="2158"/>
                      <a:pt x="0" y="2961"/>
                    </a:cubicBezTo>
                    <a:cubicBezTo>
                      <a:pt x="1371" y="2961"/>
                      <a:pt x="1371" y="2961"/>
                      <a:pt x="1371" y="2961"/>
                    </a:cubicBezTo>
                    <a:cubicBezTo>
                      <a:pt x="1388" y="2961"/>
                      <a:pt x="1388" y="2961"/>
                      <a:pt x="1388" y="2961"/>
                    </a:cubicBezTo>
                    <a:cubicBezTo>
                      <a:pt x="2743" y="2961"/>
                      <a:pt x="2743" y="2961"/>
                      <a:pt x="2743" y="2961"/>
                    </a:cubicBezTo>
                    <a:cubicBezTo>
                      <a:pt x="2743" y="2175"/>
                      <a:pt x="2459" y="2175"/>
                      <a:pt x="1924" y="189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4" name="Freeform 73">
                <a:extLst>
                  <a:ext uri="{FF2B5EF4-FFF2-40B4-BE49-F238E27FC236}">
                    <a16:creationId xmlns="" xmlns:a16="http://schemas.microsoft.com/office/drawing/2014/main" id="{98C315BA-31EB-1D43-947D-52AD96072DE6}"/>
                  </a:ext>
                </a:extLst>
              </p:cNvPr>
              <p:cNvSpPr>
                <a:spLocks noChangeArrowheads="1"/>
              </p:cNvSpPr>
              <p:nvPr/>
            </p:nvSpPr>
            <p:spPr bwMode="auto">
              <a:xfrm>
                <a:off x="3053342" y="2857623"/>
                <a:ext cx="939800" cy="1042988"/>
              </a:xfrm>
              <a:custGeom>
                <a:avLst/>
                <a:gdLst>
                  <a:gd name="T0" fmla="*/ 2360 w 2610"/>
                  <a:gd name="T1" fmla="*/ 2074 h 2896"/>
                  <a:gd name="T2" fmla="*/ 2360 w 2610"/>
                  <a:gd name="T3" fmla="*/ 2074 h 2896"/>
                  <a:gd name="T4" fmla="*/ 2142 w 2610"/>
                  <a:gd name="T5" fmla="*/ 1957 h 2896"/>
                  <a:gd name="T6" fmla="*/ 2376 w 2610"/>
                  <a:gd name="T7" fmla="*/ 1873 h 2896"/>
                  <a:gd name="T8" fmla="*/ 2042 w 2610"/>
                  <a:gd name="T9" fmla="*/ 1607 h 2896"/>
                  <a:gd name="T10" fmla="*/ 2008 w 2610"/>
                  <a:gd name="T11" fmla="*/ 720 h 2896"/>
                  <a:gd name="T12" fmla="*/ 1356 w 2610"/>
                  <a:gd name="T13" fmla="*/ 0 h 2896"/>
                  <a:gd name="T14" fmla="*/ 770 w 2610"/>
                  <a:gd name="T15" fmla="*/ 368 h 2896"/>
                  <a:gd name="T16" fmla="*/ 736 w 2610"/>
                  <a:gd name="T17" fmla="*/ 1624 h 2896"/>
                  <a:gd name="T18" fmla="*/ 402 w 2610"/>
                  <a:gd name="T19" fmla="*/ 1873 h 2896"/>
                  <a:gd name="T20" fmla="*/ 586 w 2610"/>
                  <a:gd name="T21" fmla="*/ 1957 h 2896"/>
                  <a:gd name="T22" fmla="*/ 0 w 2610"/>
                  <a:gd name="T23" fmla="*/ 2895 h 2896"/>
                  <a:gd name="T24" fmla="*/ 2242 w 2610"/>
                  <a:gd name="T25" fmla="*/ 2895 h 2896"/>
                  <a:gd name="T26" fmla="*/ 2609 w 2610"/>
                  <a:gd name="T27" fmla="*/ 2359 h 2896"/>
                  <a:gd name="T28" fmla="*/ 2360 w 2610"/>
                  <a:gd name="T29" fmla="*/ 2074 h 2896"/>
                  <a:gd name="T30" fmla="*/ 887 w 2610"/>
                  <a:gd name="T31" fmla="*/ 2710 h 2896"/>
                  <a:gd name="T32" fmla="*/ 887 w 2610"/>
                  <a:gd name="T33" fmla="*/ 2710 h 2896"/>
                  <a:gd name="T34" fmla="*/ 720 w 2610"/>
                  <a:gd name="T35" fmla="*/ 2543 h 2896"/>
                  <a:gd name="T36" fmla="*/ 820 w 2610"/>
                  <a:gd name="T37" fmla="*/ 2392 h 2896"/>
                  <a:gd name="T38" fmla="*/ 820 w 2610"/>
                  <a:gd name="T39" fmla="*/ 1857 h 2896"/>
                  <a:gd name="T40" fmla="*/ 920 w 2610"/>
                  <a:gd name="T41" fmla="*/ 1806 h 2896"/>
                  <a:gd name="T42" fmla="*/ 904 w 2610"/>
                  <a:gd name="T43" fmla="*/ 2376 h 2896"/>
                  <a:gd name="T44" fmla="*/ 1038 w 2610"/>
                  <a:gd name="T45" fmla="*/ 2543 h 2896"/>
                  <a:gd name="T46" fmla="*/ 887 w 2610"/>
                  <a:gd name="T47" fmla="*/ 2710 h 2896"/>
                  <a:gd name="T48" fmla="*/ 2259 w 2610"/>
                  <a:gd name="T49" fmla="*/ 2627 h 2896"/>
                  <a:gd name="T50" fmla="*/ 2259 w 2610"/>
                  <a:gd name="T51" fmla="*/ 2627 h 2896"/>
                  <a:gd name="T52" fmla="*/ 2192 w 2610"/>
                  <a:gd name="T53" fmla="*/ 2727 h 2896"/>
                  <a:gd name="T54" fmla="*/ 2142 w 2610"/>
                  <a:gd name="T55" fmla="*/ 2744 h 2896"/>
                  <a:gd name="T56" fmla="*/ 2058 w 2610"/>
                  <a:gd name="T57" fmla="*/ 2744 h 2896"/>
                  <a:gd name="T58" fmla="*/ 2025 w 2610"/>
                  <a:gd name="T59" fmla="*/ 2744 h 2896"/>
                  <a:gd name="T60" fmla="*/ 1941 w 2610"/>
                  <a:gd name="T61" fmla="*/ 2677 h 2896"/>
                  <a:gd name="T62" fmla="*/ 2008 w 2610"/>
                  <a:gd name="T63" fmla="*/ 2593 h 2896"/>
                  <a:gd name="T64" fmla="*/ 2092 w 2610"/>
                  <a:gd name="T65" fmla="*/ 2660 h 2896"/>
                  <a:gd name="T66" fmla="*/ 2159 w 2610"/>
                  <a:gd name="T67" fmla="*/ 2643 h 2896"/>
                  <a:gd name="T68" fmla="*/ 2175 w 2610"/>
                  <a:gd name="T69" fmla="*/ 2576 h 2896"/>
                  <a:gd name="T70" fmla="*/ 1891 w 2610"/>
                  <a:gd name="T71" fmla="*/ 2108 h 2896"/>
                  <a:gd name="T72" fmla="*/ 1539 w 2610"/>
                  <a:gd name="T73" fmla="*/ 2560 h 2896"/>
                  <a:gd name="T74" fmla="*/ 1590 w 2610"/>
                  <a:gd name="T75" fmla="*/ 2643 h 2896"/>
                  <a:gd name="T76" fmla="*/ 1690 w 2610"/>
                  <a:gd name="T77" fmla="*/ 2660 h 2896"/>
                  <a:gd name="T78" fmla="*/ 1757 w 2610"/>
                  <a:gd name="T79" fmla="*/ 2610 h 2896"/>
                  <a:gd name="T80" fmla="*/ 1841 w 2610"/>
                  <a:gd name="T81" fmla="*/ 2677 h 2896"/>
                  <a:gd name="T82" fmla="*/ 1774 w 2610"/>
                  <a:gd name="T83" fmla="*/ 2761 h 2896"/>
                  <a:gd name="T84" fmla="*/ 1707 w 2610"/>
                  <a:gd name="T85" fmla="*/ 2744 h 2896"/>
                  <a:gd name="T86" fmla="*/ 1657 w 2610"/>
                  <a:gd name="T87" fmla="*/ 2744 h 2896"/>
                  <a:gd name="T88" fmla="*/ 1539 w 2610"/>
                  <a:gd name="T89" fmla="*/ 2727 h 2896"/>
                  <a:gd name="T90" fmla="*/ 1456 w 2610"/>
                  <a:gd name="T91" fmla="*/ 2560 h 2896"/>
                  <a:gd name="T92" fmla="*/ 1857 w 2610"/>
                  <a:gd name="T93" fmla="*/ 2024 h 2896"/>
                  <a:gd name="T94" fmla="*/ 1857 w 2610"/>
                  <a:gd name="T95" fmla="*/ 1806 h 2896"/>
                  <a:gd name="T96" fmla="*/ 1941 w 2610"/>
                  <a:gd name="T97" fmla="*/ 1857 h 2896"/>
                  <a:gd name="T98" fmla="*/ 1941 w 2610"/>
                  <a:gd name="T99" fmla="*/ 2024 h 2896"/>
                  <a:gd name="T100" fmla="*/ 2259 w 2610"/>
                  <a:gd name="T101" fmla="*/ 2627 h 2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10" h="2896">
                    <a:moveTo>
                      <a:pt x="2360" y="2074"/>
                    </a:moveTo>
                    <a:lnTo>
                      <a:pt x="2360" y="2074"/>
                    </a:lnTo>
                    <a:cubicBezTo>
                      <a:pt x="2343" y="2074"/>
                      <a:pt x="2142" y="1974"/>
                      <a:pt x="2142" y="1957"/>
                    </a:cubicBezTo>
                    <a:cubicBezTo>
                      <a:pt x="2226" y="1974"/>
                      <a:pt x="2309" y="1940"/>
                      <a:pt x="2376" y="1873"/>
                    </a:cubicBezTo>
                    <a:cubicBezTo>
                      <a:pt x="2209" y="1873"/>
                      <a:pt x="2075" y="1773"/>
                      <a:pt x="2042" y="1607"/>
                    </a:cubicBezTo>
                    <a:cubicBezTo>
                      <a:pt x="1975" y="1255"/>
                      <a:pt x="2025" y="1054"/>
                      <a:pt x="2008" y="720"/>
                    </a:cubicBezTo>
                    <a:cubicBezTo>
                      <a:pt x="1975" y="318"/>
                      <a:pt x="1757" y="0"/>
                      <a:pt x="1356" y="0"/>
                    </a:cubicBezTo>
                    <a:cubicBezTo>
                      <a:pt x="1088" y="0"/>
                      <a:pt x="887" y="150"/>
                      <a:pt x="770" y="368"/>
                    </a:cubicBezTo>
                    <a:cubicBezTo>
                      <a:pt x="636" y="787"/>
                      <a:pt x="820" y="1121"/>
                      <a:pt x="736" y="1624"/>
                    </a:cubicBezTo>
                    <a:cubicBezTo>
                      <a:pt x="703" y="1773"/>
                      <a:pt x="553" y="1873"/>
                      <a:pt x="402" y="1873"/>
                    </a:cubicBezTo>
                    <a:cubicBezTo>
                      <a:pt x="452" y="1924"/>
                      <a:pt x="519" y="1957"/>
                      <a:pt x="586" y="1957"/>
                    </a:cubicBezTo>
                    <a:cubicBezTo>
                      <a:pt x="251" y="2191"/>
                      <a:pt x="67" y="2325"/>
                      <a:pt x="0" y="2895"/>
                    </a:cubicBezTo>
                    <a:cubicBezTo>
                      <a:pt x="753" y="2895"/>
                      <a:pt x="1490" y="2895"/>
                      <a:pt x="2242" y="2895"/>
                    </a:cubicBezTo>
                    <a:cubicBezTo>
                      <a:pt x="2293" y="2576"/>
                      <a:pt x="2409" y="2459"/>
                      <a:pt x="2609" y="2359"/>
                    </a:cubicBezTo>
                    <a:cubicBezTo>
                      <a:pt x="2559" y="2225"/>
                      <a:pt x="2476" y="2141"/>
                      <a:pt x="2360" y="2074"/>
                    </a:cubicBezTo>
                    <a:close/>
                    <a:moveTo>
                      <a:pt x="887" y="2710"/>
                    </a:moveTo>
                    <a:lnTo>
                      <a:pt x="887" y="2710"/>
                    </a:lnTo>
                    <a:cubicBezTo>
                      <a:pt x="803" y="2710"/>
                      <a:pt x="720" y="2643"/>
                      <a:pt x="720" y="2543"/>
                    </a:cubicBezTo>
                    <a:cubicBezTo>
                      <a:pt x="720" y="2476"/>
                      <a:pt x="770" y="2426"/>
                      <a:pt x="820" y="2392"/>
                    </a:cubicBezTo>
                    <a:cubicBezTo>
                      <a:pt x="803" y="2292"/>
                      <a:pt x="770" y="2091"/>
                      <a:pt x="820" y="1857"/>
                    </a:cubicBezTo>
                    <a:cubicBezTo>
                      <a:pt x="920" y="1806"/>
                      <a:pt x="920" y="1806"/>
                      <a:pt x="920" y="1806"/>
                    </a:cubicBezTo>
                    <a:cubicBezTo>
                      <a:pt x="853" y="2058"/>
                      <a:pt x="887" y="2275"/>
                      <a:pt x="904" y="2376"/>
                    </a:cubicBezTo>
                    <a:cubicBezTo>
                      <a:pt x="987" y="2392"/>
                      <a:pt x="1038" y="2459"/>
                      <a:pt x="1038" y="2543"/>
                    </a:cubicBezTo>
                    <a:cubicBezTo>
                      <a:pt x="1038" y="2643"/>
                      <a:pt x="971" y="2710"/>
                      <a:pt x="887" y="2710"/>
                    </a:cubicBezTo>
                    <a:close/>
                    <a:moveTo>
                      <a:pt x="2259" y="2627"/>
                    </a:moveTo>
                    <a:lnTo>
                      <a:pt x="2259" y="2627"/>
                    </a:lnTo>
                    <a:cubicBezTo>
                      <a:pt x="2242" y="2694"/>
                      <a:pt x="2209" y="2727"/>
                      <a:pt x="2192" y="2727"/>
                    </a:cubicBezTo>
                    <a:cubicBezTo>
                      <a:pt x="2175" y="2744"/>
                      <a:pt x="2159" y="2744"/>
                      <a:pt x="2142" y="2744"/>
                    </a:cubicBezTo>
                    <a:cubicBezTo>
                      <a:pt x="2125" y="2744"/>
                      <a:pt x="2092" y="2744"/>
                      <a:pt x="2058" y="2744"/>
                    </a:cubicBezTo>
                    <a:cubicBezTo>
                      <a:pt x="2058" y="2744"/>
                      <a:pt x="2042" y="2744"/>
                      <a:pt x="2025" y="2744"/>
                    </a:cubicBezTo>
                    <a:cubicBezTo>
                      <a:pt x="1975" y="2761"/>
                      <a:pt x="1941" y="2727"/>
                      <a:pt x="1941" y="2677"/>
                    </a:cubicBezTo>
                    <a:cubicBezTo>
                      <a:pt x="1941" y="2643"/>
                      <a:pt x="1975" y="2593"/>
                      <a:pt x="2008" y="2593"/>
                    </a:cubicBezTo>
                    <a:cubicBezTo>
                      <a:pt x="2058" y="2593"/>
                      <a:pt x="2092" y="2610"/>
                      <a:pt x="2092" y="2660"/>
                    </a:cubicBezTo>
                    <a:cubicBezTo>
                      <a:pt x="2125" y="2660"/>
                      <a:pt x="2142" y="2660"/>
                      <a:pt x="2159" y="2643"/>
                    </a:cubicBezTo>
                    <a:cubicBezTo>
                      <a:pt x="2159" y="2643"/>
                      <a:pt x="2175" y="2627"/>
                      <a:pt x="2175" y="2576"/>
                    </a:cubicBezTo>
                    <a:cubicBezTo>
                      <a:pt x="2159" y="2459"/>
                      <a:pt x="2092" y="2258"/>
                      <a:pt x="1891" y="2108"/>
                    </a:cubicBezTo>
                    <a:cubicBezTo>
                      <a:pt x="1740" y="2225"/>
                      <a:pt x="1539" y="2426"/>
                      <a:pt x="1539" y="2560"/>
                    </a:cubicBezTo>
                    <a:cubicBezTo>
                      <a:pt x="1557" y="2593"/>
                      <a:pt x="1573" y="2627"/>
                      <a:pt x="1590" y="2643"/>
                    </a:cubicBezTo>
                    <a:cubicBezTo>
                      <a:pt x="1623" y="2660"/>
                      <a:pt x="1673" y="2660"/>
                      <a:pt x="1690" y="2660"/>
                    </a:cubicBezTo>
                    <a:cubicBezTo>
                      <a:pt x="1707" y="2627"/>
                      <a:pt x="1724" y="2610"/>
                      <a:pt x="1757" y="2610"/>
                    </a:cubicBezTo>
                    <a:cubicBezTo>
                      <a:pt x="1807" y="2593"/>
                      <a:pt x="1841" y="2627"/>
                      <a:pt x="1841" y="2677"/>
                    </a:cubicBezTo>
                    <a:cubicBezTo>
                      <a:pt x="1841" y="2710"/>
                      <a:pt x="1807" y="2761"/>
                      <a:pt x="1774" y="2761"/>
                    </a:cubicBezTo>
                    <a:cubicBezTo>
                      <a:pt x="1740" y="2761"/>
                      <a:pt x="1724" y="2761"/>
                      <a:pt x="1707" y="2744"/>
                    </a:cubicBezTo>
                    <a:cubicBezTo>
                      <a:pt x="1690" y="2744"/>
                      <a:pt x="1673" y="2744"/>
                      <a:pt x="1657" y="2744"/>
                    </a:cubicBezTo>
                    <a:cubicBezTo>
                      <a:pt x="1623" y="2761"/>
                      <a:pt x="1573" y="2744"/>
                      <a:pt x="1539" y="2727"/>
                    </a:cubicBezTo>
                    <a:cubicBezTo>
                      <a:pt x="1490" y="2694"/>
                      <a:pt x="1472" y="2643"/>
                      <a:pt x="1456" y="2560"/>
                    </a:cubicBezTo>
                    <a:cubicBezTo>
                      <a:pt x="1439" y="2359"/>
                      <a:pt x="1757" y="2091"/>
                      <a:pt x="1857" y="2024"/>
                    </a:cubicBezTo>
                    <a:cubicBezTo>
                      <a:pt x="1857" y="1806"/>
                      <a:pt x="1857" y="1806"/>
                      <a:pt x="1857" y="1806"/>
                    </a:cubicBezTo>
                    <a:cubicBezTo>
                      <a:pt x="1941" y="1857"/>
                      <a:pt x="1941" y="1857"/>
                      <a:pt x="1941" y="1857"/>
                    </a:cubicBezTo>
                    <a:cubicBezTo>
                      <a:pt x="1941" y="2024"/>
                      <a:pt x="1941" y="2024"/>
                      <a:pt x="1941" y="2024"/>
                    </a:cubicBezTo>
                    <a:cubicBezTo>
                      <a:pt x="2192" y="2225"/>
                      <a:pt x="2276" y="2493"/>
                      <a:pt x="2259" y="262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71" name="Oval 70">
              <a:extLst>
                <a:ext uri="{FF2B5EF4-FFF2-40B4-BE49-F238E27FC236}">
                  <a16:creationId xmlns="" xmlns:a16="http://schemas.microsoft.com/office/drawing/2014/main" id="{D6AE29BD-827A-1843-92C5-603393E877E4}"/>
                </a:ext>
              </a:extLst>
            </p:cNvPr>
            <p:cNvSpPr/>
            <p:nvPr/>
          </p:nvSpPr>
          <p:spPr>
            <a:xfrm>
              <a:off x="6417319" y="1515045"/>
              <a:ext cx="63914" cy="639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sp>
          <p:nvSpPr>
            <p:cNvPr id="72" name="Oval 71">
              <a:extLst>
                <a:ext uri="{FF2B5EF4-FFF2-40B4-BE49-F238E27FC236}">
                  <a16:creationId xmlns="" xmlns:a16="http://schemas.microsoft.com/office/drawing/2014/main" id="{D7D94FBD-719D-4747-BFF5-D5A3A2EF3F3E}"/>
                </a:ext>
              </a:extLst>
            </p:cNvPr>
            <p:cNvSpPr/>
            <p:nvPr/>
          </p:nvSpPr>
          <p:spPr>
            <a:xfrm>
              <a:off x="7349544" y="1648457"/>
              <a:ext cx="63914" cy="639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grpSp>
      <p:sp>
        <p:nvSpPr>
          <p:cNvPr id="75" name="Freeform 74">
            <a:extLst>
              <a:ext uri="{FF2B5EF4-FFF2-40B4-BE49-F238E27FC236}">
                <a16:creationId xmlns="" xmlns:a16="http://schemas.microsoft.com/office/drawing/2014/main" id="{CB7D9E1C-9B12-5D41-B793-832FDF021BCB}"/>
              </a:ext>
            </a:extLst>
          </p:cNvPr>
          <p:cNvSpPr>
            <a:spLocks noChangeArrowheads="1"/>
          </p:cNvSpPr>
          <p:nvPr/>
        </p:nvSpPr>
        <p:spPr bwMode="auto">
          <a:xfrm>
            <a:off x="4884927" y="2394735"/>
            <a:ext cx="471534" cy="356702"/>
          </a:xfrm>
          <a:custGeom>
            <a:avLst/>
            <a:gdLst>
              <a:gd name="T0" fmla="*/ 1957 w 2895"/>
              <a:gd name="T1" fmla="*/ 0 h 2191"/>
              <a:gd name="T2" fmla="*/ 1957 w 2895"/>
              <a:gd name="T3" fmla="*/ 0 h 2191"/>
              <a:gd name="T4" fmla="*/ 2627 w 2895"/>
              <a:gd name="T5" fmla="*/ 0 h 2191"/>
              <a:gd name="T6" fmla="*/ 2627 w 2895"/>
              <a:gd name="T7" fmla="*/ 1889 h 2191"/>
              <a:gd name="T8" fmla="*/ 1957 w 2895"/>
              <a:gd name="T9" fmla="*/ 1889 h 2191"/>
              <a:gd name="T10" fmla="*/ 1506 w 2895"/>
              <a:gd name="T11" fmla="*/ 2073 h 2191"/>
              <a:gd name="T12" fmla="*/ 1506 w 2895"/>
              <a:gd name="T13" fmla="*/ 217 h 2191"/>
              <a:gd name="T14" fmla="*/ 1573 w 2895"/>
              <a:gd name="T15" fmla="*/ 150 h 2191"/>
              <a:gd name="T16" fmla="*/ 1957 w 2895"/>
              <a:gd name="T17" fmla="*/ 0 h 2191"/>
              <a:gd name="T18" fmla="*/ 268 w 2895"/>
              <a:gd name="T19" fmla="*/ 0 h 2191"/>
              <a:gd name="T20" fmla="*/ 268 w 2895"/>
              <a:gd name="T21" fmla="*/ 0 h 2191"/>
              <a:gd name="T22" fmla="*/ 954 w 2895"/>
              <a:gd name="T23" fmla="*/ 0 h 2191"/>
              <a:gd name="T24" fmla="*/ 1322 w 2895"/>
              <a:gd name="T25" fmla="*/ 150 h 2191"/>
              <a:gd name="T26" fmla="*/ 1389 w 2895"/>
              <a:gd name="T27" fmla="*/ 217 h 2191"/>
              <a:gd name="T28" fmla="*/ 1389 w 2895"/>
              <a:gd name="T29" fmla="*/ 2073 h 2191"/>
              <a:gd name="T30" fmla="*/ 954 w 2895"/>
              <a:gd name="T31" fmla="*/ 1889 h 2191"/>
              <a:gd name="T32" fmla="*/ 268 w 2895"/>
              <a:gd name="T33" fmla="*/ 1889 h 2191"/>
              <a:gd name="T34" fmla="*/ 268 w 2895"/>
              <a:gd name="T35" fmla="*/ 0 h 2191"/>
              <a:gd name="T36" fmla="*/ 0 w 2895"/>
              <a:gd name="T37" fmla="*/ 217 h 2191"/>
              <a:gd name="T38" fmla="*/ 0 w 2895"/>
              <a:gd name="T39" fmla="*/ 217 h 2191"/>
              <a:gd name="T40" fmla="*/ 168 w 2895"/>
              <a:gd name="T41" fmla="*/ 217 h 2191"/>
              <a:gd name="T42" fmla="*/ 168 w 2895"/>
              <a:gd name="T43" fmla="*/ 1939 h 2191"/>
              <a:gd name="T44" fmla="*/ 217 w 2895"/>
              <a:gd name="T45" fmla="*/ 1990 h 2191"/>
              <a:gd name="T46" fmla="*/ 954 w 2895"/>
              <a:gd name="T47" fmla="*/ 1990 h 2191"/>
              <a:gd name="T48" fmla="*/ 1322 w 2895"/>
              <a:gd name="T49" fmla="*/ 2140 h 2191"/>
              <a:gd name="T50" fmla="*/ 1356 w 2895"/>
              <a:gd name="T51" fmla="*/ 2190 h 2191"/>
              <a:gd name="T52" fmla="*/ 0 w 2895"/>
              <a:gd name="T53" fmla="*/ 2190 h 2191"/>
              <a:gd name="T54" fmla="*/ 0 w 2895"/>
              <a:gd name="T55" fmla="*/ 217 h 2191"/>
              <a:gd name="T56" fmla="*/ 2894 w 2895"/>
              <a:gd name="T57" fmla="*/ 2190 h 2191"/>
              <a:gd name="T58" fmla="*/ 2894 w 2895"/>
              <a:gd name="T59" fmla="*/ 2190 h 2191"/>
              <a:gd name="T60" fmla="*/ 1539 w 2895"/>
              <a:gd name="T61" fmla="*/ 2190 h 2191"/>
              <a:gd name="T62" fmla="*/ 1573 w 2895"/>
              <a:gd name="T63" fmla="*/ 2140 h 2191"/>
              <a:gd name="T64" fmla="*/ 1957 w 2895"/>
              <a:gd name="T65" fmla="*/ 1990 h 2191"/>
              <a:gd name="T66" fmla="*/ 2677 w 2895"/>
              <a:gd name="T67" fmla="*/ 1990 h 2191"/>
              <a:gd name="T68" fmla="*/ 2727 w 2895"/>
              <a:gd name="T69" fmla="*/ 1939 h 2191"/>
              <a:gd name="T70" fmla="*/ 2727 w 2895"/>
              <a:gd name="T71" fmla="*/ 217 h 2191"/>
              <a:gd name="T72" fmla="*/ 2894 w 2895"/>
              <a:gd name="T73" fmla="*/ 217 h 2191"/>
              <a:gd name="T74" fmla="*/ 2894 w 2895"/>
              <a:gd name="T75" fmla="*/ 2190 h 2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95" h="2191">
                <a:moveTo>
                  <a:pt x="1957" y="0"/>
                </a:moveTo>
                <a:lnTo>
                  <a:pt x="1957" y="0"/>
                </a:lnTo>
                <a:cubicBezTo>
                  <a:pt x="2627" y="0"/>
                  <a:pt x="2627" y="0"/>
                  <a:pt x="2627" y="0"/>
                </a:cubicBezTo>
                <a:cubicBezTo>
                  <a:pt x="2627" y="1889"/>
                  <a:pt x="2627" y="1889"/>
                  <a:pt x="2627" y="1889"/>
                </a:cubicBezTo>
                <a:cubicBezTo>
                  <a:pt x="1957" y="1889"/>
                  <a:pt x="1957" y="1889"/>
                  <a:pt x="1957" y="1889"/>
                </a:cubicBezTo>
                <a:cubicBezTo>
                  <a:pt x="1773" y="1889"/>
                  <a:pt x="1622" y="1956"/>
                  <a:pt x="1506" y="2073"/>
                </a:cubicBezTo>
                <a:cubicBezTo>
                  <a:pt x="1506" y="217"/>
                  <a:pt x="1506" y="217"/>
                  <a:pt x="1506" y="217"/>
                </a:cubicBezTo>
                <a:cubicBezTo>
                  <a:pt x="1573" y="150"/>
                  <a:pt x="1573" y="150"/>
                  <a:pt x="1573" y="150"/>
                </a:cubicBezTo>
                <a:cubicBezTo>
                  <a:pt x="1673" y="50"/>
                  <a:pt x="1807" y="0"/>
                  <a:pt x="1957" y="0"/>
                </a:cubicBezTo>
                <a:close/>
                <a:moveTo>
                  <a:pt x="268" y="0"/>
                </a:moveTo>
                <a:lnTo>
                  <a:pt x="268" y="0"/>
                </a:lnTo>
                <a:cubicBezTo>
                  <a:pt x="954" y="0"/>
                  <a:pt x="954" y="0"/>
                  <a:pt x="954" y="0"/>
                </a:cubicBezTo>
                <a:cubicBezTo>
                  <a:pt x="1088" y="0"/>
                  <a:pt x="1222" y="50"/>
                  <a:pt x="1322" y="150"/>
                </a:cubicBezTo>
                <a:cubicBezTo>
                  <a:pt x="1389" y="217"/>
                  <a:pt x="1389" y="217"/>
                  <a:pt x="1389" y="217"/>
                </a:cubicBezTo>
                <a:cubicBezTo>
                  <a:pt x="1389" y="2073"/>
                  <a:pt x="1389" y="2073"/>
                  <a:pt x="1389" y="2073"/>
                </a:cubicBezTo>
                <a:cubicBezTo>
                  <a:pt x="1272" y="1956"/>
                  <a:pt x="1122" y="1889"/>
                  <a:pt x="954" y="1889"/>
                </a:cubicBezTo>
                <a:cubicBezTo>
                  <a:pt x="268" y="1889"/>
                  <a:pt x="268" y="1889"/>
                  <a:pt x="268" y="1889"/>
                </a:cubicBezTo>
                <a:lnTo>
                  <a:pt x="268" y="0"/>
                </a:lnTo>
                <a:close/>
                <a:moveTo>
                  <a:pt x="0" y="217"/>
                </a:moveTo>
                <a:lnTo>
                  <a:pt x="0" y="217"/>
                </a:lnTo>
                <a:cubicBezTo>
                  <a:pt x="168" y="217"/>
                  <a:pt x="168" y="217"/>
                  <a:pt x="168" y="217"/>
                </a:cubicBezTo>
                <a:cubicBezTo>
                  <a:pt x="168" y="1939"/>
                  <a:pt x="168" y="1939"/>
                  <a:pt x="168" y="1939"/>
                </a:cubicBezTo>
                <a:cubicBezTo>
                  <a:pt x="168" y="1973"/>
                  <a:pt x="201" y="1990"/>
                  <a:pt x="217" y="1990"/>
                </a:cubicBezTo>
                <a:cubicBezTo>
                  <a:pt x="954" y="1990"/>
                  <a:pt x="954" y="1990"/>
                  <a:pt x="954" y="1990"/>
                </a:cubicBezTo>
                <a:cubicBezTo>
                  <a:pt x="1088" y="1990"/>
                  <a:pt x="1222" y="2040"/>
                  <a:pt x="1322" y="2140"/>
                </a:cubicBezTo>
                <a:cubicBezTo>
                  <a:pt x="1356" y="2190"/>
                  <a:pt x="1356" y="2190"/>
                  <a:pt x="1356" y="2190"/>
                </a:cubicBezTo>
                <a:cubicBezTo>
                  <a:pt x="0" y="2190"/>
                  <a:pt x="0" y="2190"/>
                  <a:pt x="0" y="2190"/>
                </a:cubicBezTo>
                <a:lnTo>
                  <a:pt x="0" y="217"/>
                </a:lnTo>
                <a:close/>
                <a:moveTo>
                  <a:pt x="2894" y="2190"/>
                </a:moveTo>
                <a:lnTo>
                  <a:pt x="2894" y="2190"/>
                </a:lnTo>
                <a:cubicBezTo>
                  <a:pt x="1539" y="2190"/>
                  <a:pt x="1539" y="2190"/>
                  <a:pt x="1539" y="2190"/>
                </a:cubicBezTo>
                <a:cubicBezTo>
                  <a:pt x="1573" y="2140"/>
                  <a:pt x="1573" y="2140"/>
                  <a:pt x="1573" y="2140"/>
                </a:cubicBezTo>
                <a:cubicBezTo>
                  <a:pt x="1673" y="2040"/>
                  <a:pt x="1807" y="1990"/>
                  <a:pt x="1957" y="1990"/>
                </a:cubicBezTo>
                <a:cubicBezTo>
                  <a:pt x="2677" y="1990"/>
                  <a:pt x="2677" y="1990"/>
                  <a:pt x="2677" y="1990"/>
                </a:cubicBezTo>
                <a:cubicBezTo>
                  <a:pt x="2711" y="1990"/>
                  <a:pt x="2727" y="1973"/>
                  <a:pt x="2727" y="1939"/>
                </a:cubicBezTo>
                <a:cubicBezTo>
                  <a:pt x="2727" y="217"/>
                  <a:pt x="2727" y="217"/>
                  <a:pt x="2727" y="217"/>
                </a:cubicBezTo>
                <a:cubicBezTo>
                  <a:pt x="2894" y="217"/>
                  <a:pt x="2894" y="217"/>
                  <a:pt x="2894" y="217"/>
                </a:cubicBezTo>
                <a:lnTo>
                  <a:pt x="2894" y="2190"/>
                </a:lnTo>
                <a:close/>
              </a:path>
            </a:pathLst>
          </a:custGeom>
          <a:solidFill>
            <a:schemeClr val="tx2"/>
          </a:solidFill>
          <a:ln>
            <a:noFill/>
          </a:ln>
          <a:effectLst/>
          <a:extLst/>
        </p:spPr>
        <p:txBody>
          <a:bodyPr wrap="none" anchor="ctr"/>
          <a:lstStyle/>
          <a:p>
            <a:endParaRPr lang="en-US" dirty="0"/>
          </a:p>
        </p:txBody>
      </p:sp>
      <p:pic>
        <p:nvPicPr>
          <p:cNvPr id="5" name="Picture Placeholder 4">
            <a:extLst>
              <a:ext uri="{FF2B5EF4-FFF2-40B4-BE49-F238E27FC236}">
                <a16:creationId xmlns="" xmlns:a16="http://schemas.microsoft.com/office/drawing/2014/main" id="{74B36EAA-2733-7943-8D66-6FA62D4E69FB}"/>
              </a:ext>
            </a:extLst>
          </p:cNvPr>
          <p:cNvPicPr>
            <a:picLocks noGrp="1" noChangeAspect="1"/>
          </p:cNvPicPr>
          <p:nvPr>
            <p:ph type="pic" sz="quarter" idx="19"/>
          </p:nvPr>
        </p:nvPicPr>
        <p:blipFill>
          <a:blip r:embed="rId3"/>
          <a:srcRect t="23" b="23"/>
          <a:stretch>
            <a:fillRect/>
          </a:stretch>
        </p:blipFill>
        <p:spPr/>
      </p:pic>
    </p:spTree>
    <p:extLst>
      <p:ext uri="{BB962C8B-B14F-4D97-AF65-F5344CB8AC3E}">
        <p14:creationId xmlns:p14="http://schemas.microsoft.com/office/powerpoint/2010/main" val="30183350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2394332"/>
            <a:ext cx="10363200" cy="1049411"/>
          </a:xfrm>
        </p:spPr>
        <p:txBody>
          <a:bodyPr anchor="ctr" anchorCtr="1"/>
          <a:lstStyle/>
          <a:p>
            <a:pPr algn="ctr"/>
            <a:r>
              <a:rPr lang="en-US" sz="5500" dirty="0"/>
              <a:t>Thank You!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138" y="4418658"/>
            <a:ext cx="1887725" cy="1397689"/>
          </a:xfrm>
          <a:prstGeom prst="rect">
            <a:avLst/>
          </a:prstGeom>
        </p:spPr>
      </p:pic>
    </p:spTree>
    <p:extLst>
      <p:ext uri="{BB962C8B-B14F-4D97-AF65-F5344CB8AC3E}">
        <p14:creationId xmlns:p14="http://schemas.microsoft.com/office/powerpoint/2010/main" val="705836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24"/>
          </p:nvPr>
        </p:nvSpPr>
        <p:spPr>
          <a:xfrm>
            <a:off x="339724" y="1497013"/>
            <a:ext cx="8445461" cy="331787"/>
          </a:xfrm>
        </p:spPr>
        <p:txBody>
          <a:bodyPr/>
          <a:lstStyle/>
          <a:p>
            <a:r>
              <a:rPr lang="en-US" dirty="0"/>
              <a:t>Dedicated nursing and physician specialty teams for </a:t>
            </a:r>
            <a:r>
              <a:rPr lang="en-US" dirty="0" smtClean="0"/>
              <a:t>a wide range of </a:t>
            </a:r>
            <a:r>
              <a:rPr lang="en-US" dirty="0"/>
              <a:t>solutions</a:t>
            </a:r>
          </a:p>
        </p:txBody>
      </p:sp>
      <p:sp>
        <p:nvSpPr>
          <p:cNvPr id="3" name="Text Placeholder 2"/>
          <p:cNvSpPr>
            <a:spLocks noGrp="1"/>
          </p:cNvSpPr>
          <p:nvPr>
            <p:ph type="body" sz="quarter" idx="20"/>
          </p:nvPr>
        </p:nvSpPr>
        <p:spPr/>
        <p:txBody>
          <a:bodyPr/>
          <a:lstStyle/>
          <a:p>
            <a:r>
              <a:rPr lang="en-US" dirty="0"/>
              <a:t>Clinical Staffing – </a:t>
            </a:r>
            <a:r>
              <a:rPr lang="en-US" b="0" dirty="0" smtClean="0"/>
              <a:t>Multispecialty </a:t>
            </a:r>
            <a:r>
              <a:rPr lang="en-US" b="0" dirty="0"/>
              <a:t>Expertise</a:t>
            </a:r>
          </a:p>
        </p:txBody>
      </p:sp>
      <p:sp>
        <p:nvSpPr>
          <p:cNvPr id="6" name="Freeform 701"/>
          <p:cNvSpPr>
            <a:spLocks noChangeAspect="1" noEditPoints="1"/>
          </p:cNvSpPr>
          <p:nvPr/>
        </p:nvSpPr>
        <p:spPr bwMode="auto">
          <a:xfrm>
            <a:off x="9736600" y="6055905"/>
            <a:ext cx="151918" cy="177508"/>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grpSp>
        <p:nvGrpSpPr>
          <p:cNvPr id="44" name="Group 43"/>
          <p:cNvGrpSpPr/>
          <p:nvPr/>
        </p:nvGrpSpPr>
        <p:grpSpPr>
          <a:xfrm>
            <a:off x="395511" y="2282028"/>
            <a:ext cx="2295587" cy="3721532"/>
            <a:chOff x="395511" y="2508045"/>
            <a:chExt cx="2295587" cy="3721532"/>
          </a:xfrm>
        </p:grpSpPr>
        <p:sp>
          <p:nvSpPr>
            <p:cNvPr id="12" name="TextBox 11"/>
            <p:cNvSpPr txBox="1"/>
            <p:nvPr/>
          </p:nvSpPr>
          <p:spPr>
            <a:xfrm>
              <a:off x="514909" y="2508045"/>
              <a:ext cx="2176189" cy="3721532"/>
            </a:xfrm>
            <a:prstGeom prst="rect">
              <a:avLst/>
            </a:prstGeom>
            <a:noFill/>
          </p:spPr>
          <p:txBody>
            <a:bodyPr wrap="square" lIns="0" rtlCol="0">
              <a:spAutoFit/>
            </a:bodyPr>
            <a:lstStyle/>
            <a:p>
              <a:pPr defTabSz="457200">
                <a:spcAft>
                  <a:spcPts val="100"/>
                </a:spcAft>
              </a:pPr>
              <a:r>
                <a:rPr lang="en-US" sz="1000" b="1" dirty="0">
                  <a:solidFill>
                    <a:schemeClr val="tx1">
                      <a:lumMod val="75000"/>
                      <a:lumOff val="25000"/>
                    </a:schemeClr>
                  </a:solidFill>
                </a:rPr>
                <a:t>Anesthesiology </a:t>
              </a:r>
            </a:p>
            <a:p>
              <a:pPr defTabSz="457200">
                <a:spcAft>
                  <a:spcPts val="100"/>
                </a:spcAft>
              </a:pPr>
              <a:r>
                <a:rPr lang="en-US" sz="1000" b="1" dirty="0">
                  <a:solidFill>
                    <a:schemeClr val="tx1">
                      <a:lumMod val="75000"/>
                      <a:lumOff val="25000"/>
                    </a:schemeClr>
                  </a:solidFill>
                </a:rPr>
                <a:t>Cardiology </a:t>
              </a:r>
            </a:p>
            <a:p>
              <a:pPr defTabSz="457200">
                <a:spcAft>
                  <a:spcPts val="100"/>
                </a:spcAft>
              </a:pPr>
              <a:r>
                <a:rPr lang="en-US" sz="1000" b="1" dirty="0">
                  <a:solidFill>
                    <a:schemeClr val="tx1">
                      <a:lumMod val="75000"/>
                      <a:lumOff val="25000"/>
                    </a:schemeClr>
                  </a:solidFill>
                </a:rPr>
                <a:t>Chiropractic </a:t>
              </a:r>
            </a:p>
            <a:p>
              <a:pPr defTabSz="457200">
                <a:spcAft>
                  <a:spcPts val="100"/>
                </a:spcAft>
              </a:pPr>
              <a:r>
                <a:rPr lang="en-US" sz="1000" b="1" dirty="0">
                  <a:solidFill>
                    <a:schemeClr val="tx1">
                      <a:lumMod val="75000"/>
                      <a:lumOff val="25000"/>
                    </a:schemeClr>
                  </a:solidFill>
                </a:rPr>
                <a:t>Emergency Medicine</a:t>
              </a:r>
            </a:p>
            <a:p>
              <a:pPr defTabSz="457200">
                <a:spcAft>
                  <a:spcPts val="100"/>
                </a:spcAft>
              </a:pPr>
              <a:r>
                <a:rPr lang="en-US" sz="1000" b="1" dirty="0">
                  <a:solidFill>
                    <a:schemeClr val="tx1">
                      <a:lumMod val="75000"/>
                      <a:lumOff val="25000"/>
                    </a:schemeClr>
                  </a:solidFill>
                </a:rPr>
                <a:t>Family Medicine</a:t>
              </a:r>
            </a:p>
            <a:p>
              <a:pPr marL="155448" indent="-80010" defTabSz="457200">
                <a:spcAft>
                  <a:spcPts val="100"/>
                </a:spcAft>
                <a:buFont typeface="Arial" panose="020B0604020202020204" pitchFamily="34" charset="0"/>
                <a:buChar char="•"/>
              </a:pPr>
              <a:r>
                <a:rPr lang="en-US" sz="1000" dirty="0">
                  <a:solidFill>
                    <a:schemeClr val="tx1">
                      <a:lumMod val="75000"/>
                      <a:lumOff val="25000"/>
                    </a:schemeClr>
                  </a:solidFill>
                </a:rPr>
                <a:t>Family Medicine / OMT</a:t>
              </a:r>
            </a:p>
            <a:p>
              <a:pPr marL="155448" indent="-80010" defTabSz="457200">
                <a:spcAft>
                  <a:spcPts val="100"/>
                </a:spcAft>
                <a:buFont typeface="Arial" panose="020B0604020202020204" pitchFamily="34" charset="0"/>
                <a:buChar char="•"/>
              </a:pPr>
              <a:r>
                <a:rPr lang="en-US" sz="1000" dirty="0">
                  <a:solidFill>
                    <a:schemeClr val="tx1">
                      <a:lumMod val="75000"/>
                      <a:lumOff val="25000"/>
                    </a:schemeClr>
                  </a:solidFill>
                </a:rPr>
                <a:t>Public Health &amp; General </a:t>
              </a:r>
              <a:br>
                <a:rPr lang="en-US" sz="1000" dirty="0">
                  <a:solidFill>
                    <a:schemeClr val="tx1">
                      <a:lumMod val="75000"/>
                      <a:lumOff val="25000"/>
                    </a:schemeClr>
                  </a:solidFill>
                </a:rPr>
              </a:br>
              <a:r>
                <a:rPr lang="en-US" sz="1000" dirty="0">
                  <a:solidFill>
                    <a:schemeClr val="tx1">
                      <a:lumMod val="75000"/>
                      <a:lumOff val="25000"/>
                    </a:schemeClr>
                  </a:solidFill>
                </a:rPr>
                <a:t>Preventative Medicine</a:t>
              </a:r>
            </a:p>
            <a:p>
              <a:pPr defTabSz="457200">
                <a:spcAft>
                  <a:spcPts val="100"/>
                </a:spcAft>
              </a:pPr>
              <a:r>
                <a:rPr lang="en-US" sz="1000" b="1" dirty="0">
                  <a:solidFill>
                    <a:schemeClr val="tx1">
                      <a:lumMod val="75000"/>
                      <a:lumOff val="25000"/>
                    </a:schemeClr>
                  </a:solidFill>
                </a:rPr>
                <a:t>Gastroenterology</a:t>
              </a:r>
            </a:p>
            <a:p>
              <a:pPr>
                <a:spcAft>
                  <a:spcPts val="100"/>
                </a:spcAft>
              </a:pPr>
              <a:r>
                <a:rPr lang="en-US" sz="1000" b="1" dirty="0">
                  <a:solidFill>
                    <a:schemeClr val="tx1">
                      <a:lumMod val="75000"/>
                      <a:lumOff val="25000"/>
                    </a:schemeClr>
                  </a:solidFill>
                </a:rPr>
                <a:t>Internal Medicine</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Cardiovascular Disease</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Critical Care Medicine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Endocrinology, Diabetes </a:t>
              </a:r>
              <a:br>
                <a:rPr lang="en-US" sz="1000" dirty="0">
                  <a:solidFill>
                    <a:schemeClr val="tx1">
                      <a:lumMod val="75000"/>
                      <a:lumOff val="25000"/>
                    </a:schemeClr>
                  </a:solidFill>
                </a:rPr>
              </a:br>
              <a:r>
                <a:rPr lang="en-US" sz="1000" dirty="0">
                  <a:solidFill>
                    <a:schemeClr val="tx1">
                      <a:lumMod val="75000"/>
                      <a:lumOff val="25000"/>
                    </a:schemeClr>
                  </a:solidFill>
                </a:rPr>
                <a:t>&amp; Metabolism</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Geriatric Medicine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Hematology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Hospice &amp; Palliative Medicine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Medical Oncology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Pulmonary Disease</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Rheumatology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Sleep Medicine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Sports Medicine  </a:t>
              </a:r>
            </a:p>
          </p:txBody>
        </p:sp>
        <p:sp>
          <p:nvSpPr>
            <p:cNvPr id="13" name="Freeform 701">
              <a:extLst>
                <a:ext uri="{FF2B5EF4-FFF2-40B4-BE49-F238E27FC236}">
                  <a16:creationId xmlns="" xmlns:a16="http://schemas.microsoft.com/office/drawing/2014/main" id="{AE3F394A-7178-EF43-BC7E-978EB6CF524A}"/>
                </a:ext>
              </a:extLst>
            </p:cNvPr>
            <p:cNvSpPr>
              <a:spLocks noChangeAspect="1" noEditPoints="1"/>
            </p:cNvSpPr>
            <p:nvPr/>
          </p:nvSpPr>
          <p:spPr bwMode="auto">
            <a:xfrm>
              <a:off x="404842" y="2594219"/>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4" name="Freeform 701">
              <a:extLst>
                <a:ext uri="{FF2B5EF4-FFF2-40B4-BE49-F238E27FC236}">
                  <a16:creationId xmlns="" xmlns:a16="http://schemas.microsoft.com/office/drawing/2014/main" id="{902C2E8F-39A3-3C47-B056-AD21A4D0162F}"/>
                </a:ext>
              </a:extLst>
            </p:cNvPr>
            <p:cNvSpPr>
              <a:spLocks noChangeAspect="1" noEditPoints="1"/>
            </p:cNvSpPr>
            <p:nvPr/>
          </p:nvSpPr>
          <p:spPr bwMode="auto">
            <a:xfrm>
              <a:off x="404842" y="2759319"/>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5" name="Freeform 701">
              <a:extLst>
                <a:ext uri="{FF2B5EF4-FFF2-40B4-BE49-F238E27FC236}">
                  <a16:creationId xmlns="" xmlns:a16="http://schemas.microsoft.com/office/drawing/2014/main" id="{3A8F265A-B804-BC45-BCF9-3909DD90408E}"/>
                </a:ext>
              </a:extLst>
            </p:cNvPr>
            <p:cNvSpPr>
              <a:spLocks noChangeAspect="1" noEditPoints="1"/>
            </p:cNvSpPr>
            <p:nvPr/>
          </p:nvSpPr>
          <p:spPr bwMode="auto">
            <a:xfrm>
              <a:off x="404842" y="2924843"/>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6" name="Freeform 701">
              <a:extLst>
                <a:ext uri="{FF2B5EF4-FFF2-40B4-BE49-F238E27FC236}">
                  <a16:creationId xmlns="" xmlns:a16="http://schemas.microsoft.com/office/drawing/2014/main" id="{8C2723FC-02C8-B345-9CE5-EBF1F1A4239E}"/>
                </a:ext>
              </a:extLst>
            </p:cNvPr>
            <p:cNvSpPr>
              <a:spLocks noChangeAspect="1" noEditPoints="1"/>
            </p:cNvSpPr>
            <p:nvPr/>
          </p:nvSpPr>
          <p:spPr bwMode="auto">
            <a:xfrm>
              <a:off x="404842" y="3090579"/>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7" name="Freeform 701">
              <a:extLst>
                <a:ext uri="{FF2B5EF4-FFF2-40B4-BE49-F238E27FC236}">
                  <a16:creationId xmlns="" xmlns:a16="http://schemas.microsoft.com/office/drawing/2014/main" id="{97831233-E8D2-FC4F-8ED8-8F9FC316BBCB}"/>
                </a:ext>
              </a:extLst>
            </p:cNvPr>
            <p:cNvSpPr>
              <a:spLocks noChangeAspect="1" noEditPoints="1"/>
            </p:cNvSpPr>
            <p:nvPr/>
          </p:nvSpPr>
          <p:spPr bwMode="auto">
            <a:xfrm>
              <a:off x="404842" y="3248905"/>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8" name="Freeform 701">
              <a:extLst>
                <a:ext uri="{FF2B5EF4-FFF2-40B4-BE49-F238E27FC236}">
                  <a16:creationId xmlns="" xmlns:a16="http://schemas.microsoft.com/office/drawing/2014/main" id="{95F2DD73-9410-D346-9F9A-B024AB7FCE04}"/>
                </a:ext>
              </a:extLst>
            </p:cNvPr>
            <p:cNvSpPr>
              <a:spLocks noChangeAspect="1" noEditPoints="1"/>
            </p:cNvSpPr>
            <p:nvPr/>
          </p:nvSpPr>
          <p:spPr bwMode="auto">
            <a:xfrm>
              <a:off x="395511" y="3905919"/>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grpSp>
      <p:grpSp>
        <p:nvGrpSpPr>
          <p:cNvPr id="19" name="Group 18">
            <a:extLst>
              <a:ext uri="{FF2B5EF4-FFF2-40B4-BE49-F238E27FC236}">
                <a16:creationId xmlns="" xmlns:a16="http://schemas.microsoft.com/office/drawing/2014/main" id="{6218793A-435D-8147-9425-B1F675872317}"/>
              </a:ext>
            </a:extLst>
          </p:cNvPr>
          <p:cNvGrpSpPr/>
          <p:nvPr/>
        </p:nvGrpSpPr>
        <p:grpSpPr>
          <a:xfrm>
            <a:off x="5562670" y="2282028"/>
            <a:ext cx="2013660" cy="2080057"/>
            <a:chOff x="6887146" y="2028359"/>
            <a:chExt cx="2013660" cy="2080057"/>
          </a:xfrm>
        </p:grpSpPr>
        <p:sp>
          <p:nvSpPr>
            <p:cNvPr id="20" name="TextBox 19">
              <a:extLst>
                <a:ext uri="{FF2B5EF4-FFF2-40B4-BE49-F238E27FC236}">
                  <a16:creationId xmlns="" xmlns:a16="http://schemas.microsoft.com/office/drawing/2014/main" id="{9C80CFF9-825D-1E4D-B50D-AB020B2D91E9}"/>
                </a:ext>
              </a:extLst>
            </p:cNvPr>
            <p:cNvSpPr txBox="1"/>
            <p:nvPr/>
          </p:nvSpPr>
          <p:spPr>
            <a:xfrm>
              <a:off x="7014268" y="2028359"/>
              <a:ext cx="1886538" cy="2080057"/>
            </a:xfrm>
            <a:prstGeom prst="rect">
              <a:avLst/>
            </a:prstGeom>
            <a:noFill/>
          </p:spPr>
          <p:txBody>
            <a:bodyPr wrap="square" lIns="0" rtlCol="0">
              <a:spAutoFit/>
            </a:bodyPr>
            <a:lstStyle/>
            <a:p>
              <a:pPr defTabSz="457200">
                <a:spcAft>
                  <a:spcPts val="100"/>
                </a:spcAft>
              </a:pPr>
              <a:r>
                <a:rPr lang="en-US" sz="1000" b="1" dirty="0">
                  <a:solidFill>
                    <a:schemeClr val="tx1">
                      <a:lumMod val="75000"/>
                      <a:lumOff val="25000"/>
                    </a:schemeClr>
                  </a:solidFill>
                </a:rPr>
                <a:t>Sleep Medicine</a:t>
              </a:r>
            </a:p>
            <a:p>
              <a:pPr defTabSz="457200">
                <a:spcAft>
                  <a:spcPts val="100"/>
                </a:spcAft>
              </a:pPr>
              <a:r>
                <a:rPr lang="en-US" sz="1000" b="1" dirty="0">
                  <a:solidFill>
                    <a:schemeClr val="tx1">
                      <a:lumMod val="75000"/>
                      <a:lumOff val="25000"/>
                    </a:schemeClr>
                  </a:solidFill>
                </a:rPr>
                <a:t>Sports Medicine </a:t>
              </a:r>
            </a:p>
            <a:p>
              <a:pPr defTabSz="457200">
                <a:spcAft>
                  <a:spcPts val="100"/>
                </a:spcAft>
              </a:pPr>
              <a:r>
                <a:rPr lang="en-US" sz="1000" b="1" dirty="0">
                  <a:solidFill>
                    <a:schemeClr val="tx1">
                      <a:lumMod val="75000"/>
                      <a:lumOff val="25000"/>
                    </a:schemeClr>
                  </a:solidFill>
                </a:rPr>
                <a:t>Surgery</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Cardiac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General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Neurological</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Spine</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Thoracic</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Vascular </a:t>
              </a:r>
            </a:p>
            <a:p>
              <a:pPr defTabSz="457200">
                <a:spcAft>
                  <a:spcPts val="100"/>
                </a:spcAft>
              </a:pPr>
              <a:r>
                <a:rPr lang="en-US" sz="1000" b="1" dirty="0">
                  <a:solidFill>
                    <a:schemeClr val="tx1">
                      <a:lumMod val="75000"/>
                      <a:lumOff val="25000"/>
                    </a:schemeClr>
                  </a:solidFill>
                </a:rPr>
                <a:t>Urology</a:t>
              </a:r>
            </a:p>
            <a:p>
              <a:pPr defTabSz="457200">
                <a:spcAft>
                  <a:spcPts val="100"/>
                </a:spcAft>
              </a:pPr>
              <a:endParaRPr lang="en-US" sz="1000" b="1" dirty="0">
                <a:solidFill>
                  <a:schemeClr val="tx1">
                    <a:lumMod val="75000"/>
                    <a:lumOff val="25000"/>
                  </a:schemeClr>
                </a:solidFill>
              </a:endParaRPr>
            </a:p>
            <a:p>
              <a:pPr defTabSz="457200">
                <a:spcAft>
                  <a:spcPts val="100"/>
                </a:spcAft>
              </a:pPr>
              <a:r>
                <a:rPr lang="en-US" sz="1000" b="1" dirty="0">
                  <a:solidFill>
                    <a:schemeClr val="tx1">
                      <a:lumMod val="75000"/>
                      <a:lumOff val="25000"/>
                    </a:schemeClr>
                  </a:solidFill>
                </a:rPr>
                <a:t> </a:t>
              </a:r>
            </a:p>
          </p:txBody>
        </p:sp>
        <p:sp>
          <p:nvSpPr>
            <p:cNvPr id="23" name="Freeform 701">
              <a:extLst>
                <a:ext uri="{FF2B5EF4-FFF2-40B4-BE49-F238E27FC236}">
                  <a16:creationId xmlns="" xmlns:a16="http://schemas.microsoft.com/office/drawing/2014/main" id="{20BA9BDA-D7B5-DB43-9E9A-3AE794C64307}"/>
                </a:ext>
              </a:extLst>
            </p:cNvPr>
            <p:cNvSpPr>
              <a:spLocks noChangeAspect="1" noEditPoints="1"/>
            </p:cNvSpPr>
            <p:nvPr/>
          </p:nvSpPr>
          <p:spPr bwMode="auto">
            <a:xfrm>
              <a:off x="6887146" y="3606696"/>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25" name="Freeform 701">
              <a:extLst>
                <a:ext uri="{FF2B5EF4-FFF2-40B4-BE49-F238E27FC236}">
                  <a16:creationId xmlns="" xmlns:a16="http://schemas.microsoft.com/office/drawing/2014/main" id="{AB4AAAB0-E16A-AB43-9D6D-9DA182ED7E75}"/>
                </a:ext>
              </a:extLst>
            </p:cNvPr>
            <p:cNvSpPr>
              <a:spLocks noChangeAspect="1" noEditPoints="1"/>
            </p:cNvSpPr>
            <p:nvPr/>
          </p:nvSpPr>
          <p:spPr bwMode="auto">
            <a:xfrm>
              <a:off x="6895735" y="2118045"/>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42" name="Freeform 701">
              <a:extLst>
                <a:ext uri="{FF2B5EF4-FFF2-40B4-BE49-F238E27FC236}">
                  <a16:creationId xmlns="" xmlns:a16="http://schemas.microsoft.com/office/drawing/2014/main" id="{7AF7C1D6-3240-CA4C-B2EC-4A6ADFA2C72D}"/>
                </a:ext>
              </a:extLst>
            </p:cNvPr>
            <p:cNvSpPr>
              <a:spLocks noChangeAspect="1" noEditPoints="1"/>
            </p:cNvSpPr>
            <p:nvPr/>
          </p:nvSpPr>
          <p:spPr bwMode="auto">
            <a:xfrm>
              <a:off x="6895735" y="2276220"/>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43" name="Freeform 701">
              <a:extLst>
                <a:ext uri="{FF2B5EF4-FFF2-40B4-BE49-F238E27FC236}">
                  <a16:creationId xmlns="" xmlns:a16="http://schemas.microsoft.com/office/drawing/2014/main" id="{7AF7C1D6-3240-CA4C-B2EC-4A6ADFA2C72D}"/>
                </a:ext>
              </a:extLst>
            </p:cNvPr>
            <p:cNvSpPr>
              <a:spLocks noChangeAspect="1" noEditPoints="1"/>
            </p:cNvSpPr>
            <p:nvPr/>
          </p:nvSpPr>
          <p:spPr bwMode="auto">
            <a:xfrm>
              <a:off x="6895735" y="2445984"/>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grpSp>
      <p:grpSp>
        <p:nvGrpSpPr>
          <p:cNvPr id="40" name="Group 39"/>
          <p:cNvGrpSpPr/>
          <p:nvPr/>
        </p:nvGrpSpPr>
        <p:grpSpPr>
          <a:xfrm>
            <a:off x="2826285" y="2282028"/>
            <a:ext cx="2610497" cy="3913892"/>
            <a:chOff x="3802250" y="2508045"/>
            <a:chExt cx="2610497" cy="3913892"/>
          </a:xfrm>
        </p:grpSpPr>
        <p:sp>
          <p:nvSpPr>
            <p:cNvPr id="26" name="TextBox 25">
              <a:extLst>
                <a:ext uri="{FF2B5EF4-FFF2-40B4-BE49-F238E27FC236}">
                  <a16:creationId xmlns="" xmlns:a16="http://schemas.microsoft.com/office/drawing/2014/main" id="{B63BCBEE-2D61-8B4E-B78A-43EC73CF21B7}"/>
                </a:ext>
              </a:extLst>
            </p:cNvPr>
            <p:cNvSpPr txBox="1"/>
            <p:nvPr/>
          </p:nvSpPr>
          <p:spPr>
            <a:xfrm>
              <a:off x="3921342" y="2508045"/>
              <a:ext cx="2491405" cy="3913892"/>
            </a:xfrm>
            <a:prstGeom prst="rect">
              <a:avLst/>
            </a:prstGeom>
            <a:noFill/>
          </p:spPr>
          <p:txBody>
            <a:bodyPr wrap="square" lIns="0" rtlCol="0">
              <a:spAutoFit/>
            </a:bodyPr>
            <a:lstStyle/>
            <a:p>
              <a:pPr defTabSz="457200">
                <a:spcAft>
                  <a:spcPts val="100"/>
                </a:spcAft>
              </a:pPr>
              <a:r>
                <a:rPr lang="en-US" sz="1000" b="1" dirty="0">
                  <a:solidFill>
                    <a:schemeClr val="tx1">
                      <a:lumMod val="75000"/>
                      <a:lumOff val="25000"/>
                    </a:schemeClr>
                  </a:solidFill>
                </a:rPr>
                <a:t>Medical Genetics </a:t>
              </a:r>
            </a:p>
            <a:p>
              <a:pPr defTabSz="457200">
                <a:spcAft>
                  <a:spcPts val="100"/>
                </a:spcAft>
              </a:pPr>
              <a:r>
                <a:rPr lang="en-US" sz="1000" b="1" dirty="0">
                  <a:solidFill>
                    <a:schemeClr val="tx1">
                      <a:lumMod val="75000"/>
                      <a:lumOff val="25000"/>
                    </a:schemeClr>
                  </a:solidFill>
                </a:rPr>
                <a:t>Nuclear Medicine </a:t>
              </a:r>
            </a:p>
            <a:p>
              <a:pPr defTabSz="457200">
                <a:spcAft>
                  <a:spcPts val="100"/>
                </a:spcAft>
              </a:pPr>
              <a:r>
                <a:rPr lang="en-US" sz="1000" b="1" dirty="0">
                  <a:solidFill>
                    <a:schemeClr val="tx1">
                      <a:lumMod val="75000"/>
                      <a:lumOff val="25000"/>
                    </a:schemeClr>
                  </a:solidFill>
                </a:rPr>
                <a:t>OB / GYN</a:t>
              </a:r>
            </a:p>
            <a:p>
              <a:pPr marL="155448" indent="-80010" defTabSz="457200">
                <a:spcAft>
                  <a:spcPts val="100"/>
                </a:spcAft>
                <a:buFont typeface="Arial" panose="020B0604020202020204" pitchFamily="34" charset="0"/>
                <a:buChar char="•"/>
              </a:pPr>
              <a:r>
                <a:rPr lang="en-US" sz="1000" dirty="0">
                  <a:solidFill>
                    <a:schemeClr val="tx1">
                      <a:lumMod val="75000"/>
                      <a:lumOff val="25000"/>
                    </a:schemeClr>
                  </a:solidFill>
                </a:rPr>
                <a:t>Maternal-Fetal Medicine</a:t>
              </a:r>
            </a:p>
            <a:p>
              <a:pPr defTabSz="457200">
                <a:spcAft>
                  <a:spcPts val="100"/>
                </a:spcAft>
              </a:pPr>
              <a:r>
                <a:rPr lang="en-US" sz="1000" b="1" dirty="0">
                  <a:solidFill>
                    <a:schemeClr val="tx1">
                      <a:lumMod val="75000"/>
                      <a:lumOff val="25000"/>
                    </a:schemeClr>
                  </a:solidFill>
                </a:rPr>
                <a:t>Oncology / Hematology</a:t>
              </a:r>
            </a:p>
            <a:p>
              <a:pPr defTabSz="457200">
                <a:spcAft>
                  <a:spcPts val="100"/>
                </a:spcAft>
              </a:pPr>
              <a:r>
                <a:rPr lang="en-US" sz="1000" b="1" dirty="0">
                  <a:solidFill>
                    <a:schemeClr val="tx1">
                      <a:lumMod val="75000"/>
                      <a:lumOff val="25000"/>
                    </a:schemeClr>
                  </a:solidFill>
                </a:rPr>
                <a:t>Orthopedic Surgery </a:t>
              </a:r>
            </a:p>
            <a:p>
              <a:pPr defTabSz="457200">
                <a:spcAft>
                  <a:spcPts val="100"/>
                </a:spcAft>
              </a:pPr>
              <a:r>
                <a:rPr lang="en-US" sz="1000" b="1" dirty="0">
                  <a:solidFill>
                    <a:schemeClr val="tx1">
                      <a:lumMod val="75000"/>
                      <a:lumOff val="25000"/>
                    </a:schemeClr>
                  </a:solidFill>
                </a:rPr>
                <a:t>Otolaryngology </a:t>
              </a:r>
            </a:p>
            <a:p>
              <a:pPr defTabSz="457200">
                <a:spcAft>
                  <a:spcPts val="100"/>
                </a:spcAft>
              </a:pPr>
              <a:r>
                <a:rPr lang="en-US" sz="1000" b="1" dirty="0">
                  <a:solidFill>
                    <a:schemeClr val="tx1">
                      <a:lumMod val="75000"/>
                      <a:lumOff val="25000"/>
                    </a:schemeClr>
                  </a:solidFill>
                </a:rPr>
                <a:t>Pain Mgmt. / Interventional Pain</a:t>
              </a:r>
            </a:p>
            <a:p>
              <a:pPr defTabSz="457200">
                <a:spcAft>
                  <a:spcPts val="100"/>
                </a:spcAft>
              </a:pPr>
              <a:r>
                <a:rPr lang="en-US" sz="1000" b="1" dirty="0">
                  <a:solidFill>
                    <a:schemeClr val="tx1">
                      <a:lumMod val="75000"/>
                      <a:lumOff val="25000"/>
                    </a:schemeClr>
                  </a:solidFill>
                </a:rPr>
                <a:t>Pathology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Clinical Pathology</a:t>
              </a:r>
            </a:p>
            <a:p>
              <a:pPr defTabSz="457200">
                <a:spcAft>
                  <a:spcPts val="100"/>
                </a:spcAft>
              </a:pPr>
              <a:r>
                <a:rPr lang="en-US" sz="1000" b="1" dirty="0">
                  <a:solidFill>
                    <a:schemeClr val="tx1">
                      <a:lumMod val="75000"/>
                      <a:lumOff val="25000"/>
                    </a:schemeClr>
                  </a:solidFill>
                </a:rPr>
                <a:t>Pediatric</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Pediatric Cardiology</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Pediatric Hematology-Oncology  </a:t>
              </a:r>
            </a:p>
            <a:p>
              <a:pPr defTabSz="457200">
                <a:spcAft>
                  <a:spcPts val="100"/>
                </a:spcAft>
              </a:pPr>
              <a:r>
                <a:rPr lang="en-US" sz="1000" b="1" dirty="0">
                  <a:solidFill>
                    <a:schemeClr val="tx1">
                      <a:lumMod val="75000"/>
                      <a:lumOff val="25000"/>
                    </a:schemeClr>
                  </a:solidFill>
                </a:rPr>
                <a:t>Physical Medicine &amp; Rehabilitation </a:t>
              </a:r>
            </a:p>
            <a:p>
              <a:pPr marL="168275" defTabSz="457200">
                <a:spcAft>
                  <a:spcPts val="100"/>
                </a:spcAft>
              </a:pPr>
              <a:r>
                <a:rPr lang="en-US" sz="1000" dirty="0">
                  <a:solidFill>
                    <a:schemeClr val="tx1">
                      <a:lumMod val="75000"/>
                      <a:lumOff val="25000"/>
                    </a:schemeClr>
                  </a:solidFill>
                </a:rPr>
                <a:t>Pain Medicine</a:t>
              </a:r>
            </a:p>
            <a:p>
              <a:pPr defTabSz="457200">
                <a:spcAft>
                  <a:spcPts val="100"/>
                </a:spcAft>
              </a:pPr>
              <a:r>
                <a:rPr lang="en-US" sz="1000" b="1" dirty="0">
                  <a:solidFill>
                    <a:schemeClr val="tx1">
                      <a:lumMod val="75000"/>
                      <a:lumOff val="25000"/>
                    </a:schemeClr>
                  </a:solidFill>
                </a:rPr>
                <a:t>Physical Therapy</a:t>
              </a:r>
            </a:p>
            <a:p>
              <a:pPr defTabSz="457200">
                <a:spcAft>
                  <a:spcPts val="100"/>
                </a:spcAft>
              </a:pPr>
              <a:r>
                <a:rPr lang="en-US" sz="1000" b="1" dirty="0">
                  <a:solidFill>
                    <a:schemeClr val="tx1">
                      <a:lumMod val="75000"/>
                      <a:lumOff val="25000"/>
                    </a:schemeClr>
                  </a:solidFill>
                </a:rPr>
                <a:t>Radiation Oncology</a:t>
              </a:r>
            </a:p>
            <a:p>
              <a:pPr>
                <a:spcAft>
                  <a:spcPts val="100"/>
                </a:spcAft>
              </a:pPr>
              <a:r>
                <a:rPr lang="en-US" sz="1000" b="1" dirty="0">
                  <a:solidFill>
                    <a:schemeClr val="tx1">
                      <a:lumMod val="75000"/>
                      <a:lumOff val="25000"/>
                    </a:schemeClr>
                  </a:solidFill>
                </a:rPr>
                <a:t>Radiology </a:t>
              </a:r>
            </a:p>
            <a:p>
              <a:pPr marL="156845" indent="-80010">
                <a:spcAft>
                  <a:spcPts val="100"/>
                </a:spcAft>
                <a:buFont typeface="Arial" panose="020B0604020202020204" pitchFamily="34" charset="0"/>
                <a:buChar char="•"/>
              </a:pPr>
              <a:r>
                <a:rPr lang="en-US" sz="1000" dirty="0">
                  <a:solidFill>
                    <a:schemeClr val="tx1">
                      <a:lumMod val="75000"/>
                      <a:lumOff val="25000"/>
                    </a:schemeClr>
                  </a:solidFill>
                </a:rPr>
                <a:t>Diagnostic Radiology</a:t>
              </a:r>
            </a:p>
            <a:p>
              <a:pPr marL="156845" indent="-80010">
                <a:spcAft>
                  <a:spcPts val="100"/>
                </a:spcAft>
                <a:buFont typeface="Arial" panose="020B0604020202020204" pitchFamily="34" charset="0"/>
                <a:buChar char="•"/>
              </a:pPr>
              <a:r>
                <a:rPr lang="en-US" sz="1000" dirty="0">
                  <a:solidFill>
                    <a:schemeClr val="tx1">
                      <a:lumMod val="75000"/>
                      <a:lumOff val="25000"/>
                    </a:schemeClr>
                  </a:solidFill>
                </a:rPr>
                <a:t>Neuroradiology </a:t>
              </a:r>
            </a:p>
            <a:p>
              <a:pPr marL="156845" indent="-80010">
                <a:spcAft>
                  <a:spcPts val="100"/>
                </a:spcAft>
                <a:buFont typeface="Arial" panose="020B0604020202020204" pitchFamily="34" charset="0"/>
                <a:buChar char="•"/>
              </a:pPr>
              <a:r>
                <a:rPr lang="en-US" sz="1000" dirty="0">
                  <a:solidFill>
                    <a:schemeClr val="tx1">
                      <a:lumMod val="75000"/>
                      <a:lumOff val="25000"/>
                    </a:schemeClr>
                  </a:solidFill>
                </a:rPr>
                <a:t>Radiation Oncology</a:t>
              </a:r>
            </a:p>
            <a:p>
              <a:pPr marL="156845" indent="-80010">
                <a:spcAft>
                  <a:spcPts val="100"/>
                </a:spcAft>
                <a:buFont typeface="Arial" panose="020B0604020202020204" pitchFamily="34" charset="0"/>
                <a:buChar char="•"/>
              </a:pPr>
              <a:r>
                <a:rPr lang="en-US" sz="1000" dirty="0">
                  <a:solidFill>
                    <a:schemeClr val="tx1">
                      <a:lumMod val="75000"/>
                      <a:lumOff val="25000"/>
                    </a:schemeClr>
                  </a:solidFill>
                </a:rPr>
                <a:t>Vascular &amp; Interventional Radiology </a:t>
              </a:r>
              <a:endParaRPr lang="en-US" sz="1000" b="1" dirty="0">
                <a:solidFill>
                  <a:schemeClr val="tx1">
                    <a:lumMod val="75000"/>
                    <a:lumOff val="25000"/>
                  </a:schemeClr>
                </a:solidFill>
              </a:endParaRPr>
            </a:p>
            <a:p>
              <a:pPr defTabSz="457200">
                <a:spcAft>
                  <a:spcPts val="100"/>
                </a:spcAft>
              </a:pPr>
              <a:endParaRPr lang="en-US" sz="1000" b="1" dirty="0">
                <a:solidFill>
                  <a:schemeClr val="tx1">
                    <a:lumMod val="75000"/>
                    <a:lumOff val="25000"/>
                  </a:schemeClr>
                </a:solidFill>
              </a:endParaRPr>
            </a:p>
          </p:txBody>
        </p:sp>
        <p:grpSp>
          <p:nvGrpSpPr>
            <p:cNvPr id="27" name="Group 26">
              <a:extLst>
                <a:ext uri="{FF2B5EF4-FFF2-40B4-BE49-F238E27FC236}">
                  <a16:creationId xmlns="" xmlns:a16="http://schemas.microsoft.com/office/drawing/2014/main" id="{2C2536A9-4AE5-5344-A77C-A74C96A8D5A6}"/>
                </a:ext>
              </a:extLst>
            </p:cNvPr>
            <p:cNvGrpSpPr/>
            <p:nvPr/>
          </p:nvGrpSpPr>
          <p:grpSpPr>
            <a:xfrm>
              <a:off x="3802250" y="2591593"/>
              <a:ext cx="103404" cy="2717503"/>
              <a:chOff x="3932029" y="2111907"/>
              <a:chExt cx="103404" cy="2717503"/>
            </a:xfrm>
          </p:grpSpPr>
          <p:sp>
            <p:nvSpPr>
              <p:cNvPr id="28" name="Freeform 701">
                <a:extLst>
                  <a:ext uri="{FF2B5EF4-FFF2-40B4-BE49-F238E27FC236}">
                    <a16:creationId xmlns="" xmlns:a16="http://schemas.microsoft.com/office/drawing/2014/main" id="{F95E6F6E-FB8A-D442-B34A-A73AC290A332}"/>
                  </a:ext>
                </a:extLst>
              </p:cNvPr>
              <p:cNvSpPr>
                <a:spLocks noChangeAspect="1" noEditPoints="1"/>
              </p:cNvSpPr>
              <p:nvPr/>
            </p:nvSpPr>
            <p:spPr bwMode="auto">
              <a:xfrm>
                <a:off x="3932029" y="2111907"/>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29" name="Freeform 701">
                <a:extLst>
                  <a:ext uri="{FF2B5EF4-FFF2-40B4-BE49-F238E27FC236}">
                    <a16:creationId xmlns="" xmlns:a16="http://schemas.microsoft.com/office/drawing/2014/main" id="{1B45D749-EB9E-B641-86C8-3BCD75AE03F8}"/>
                  </a:ext>
                </a:extLst>
              </p:cNvPr>
              <p:cNvSpPr>
                <a:spLocks noChangeAspect="1" noEditPoints="1"/>
              </p:cNvSpPr>
              <p:nvPr/>
            </p:nvSpPr>
            <p:spPr bwMode="auto">
              <a:xfrm>
                <a:off x="3932029" y="2280606"/>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0" name="Freeform 701">
                <a:extLst>
                  <a:ext uri="{FF2B5EF4-FFF2-40B4-BE49-F238E27FC236}">
                    <a16:creationId xmlns="" xmlns:a16="http://schemas.microsoft.com/office/drawing/2014/main" id="{F5C67CB0-693D-F54F-A1D2-E33BA4A50AD0}"/>
                  </a:ext>
                </a:extLst>
              </p:cNvPr>
              <p:cNvSpPr>
                <a:spLocks noChangeAspect="1" noEditPoints="1"/>
              </p:cNvSpPr>
              <p:nvPr/>
            </p:nvSpPr>
            <p:spPr bwMode="auto">
              <a:xfrm>
                <a:off x="3950984" y="2771251"/>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1" name="Freeform 701">
                <a:extLst>
                  <a:ext uri="{FF2B5EF4-FFF2-40B4-BE49-F238E27FC236}">
                    <a16:creationId xmlns="" xmlns:a16="http://schemas.microsoft.com/office/drawing/2014/main" id="{49349404-A173-8647-BC44-615019FA54D0}"/>
                  </a:ext>
                </a:extLst>
              </p:cNvPr>
              <p:cNvSpPr>
                <a:spLocks noChangeAspect="1" noEditPoints="1"/>
              </p:cNvSpPr>
              <p:nvPr/>
            </p:nvSpPr>
            <p:spPr bwMode="auto">
              <a:xfrm>
                <a:off x="3957189" y="3103778"/>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2" name="Freeform 701">
                <a:extLst>
                  <a:ext uri="{FF2B5EF4-FFF2-40B4-BE49-F238E27FC236}">
                    <a16:creationId xmlns="" xmlns:a16="http://schemas.microsoft.com/office/drawing/2014/main" id="{09D3D5FE-0B3D-DA4B-9FFE-33F24685D091}"/>
                  </a:ext>
                </a:extLst>
              </p:cNvPr>
              <p:cNvSpPr>
                <a:spLocks noChangeAspect="1" noEditPoints="1"/>
              </p:cNvSpPr>
              <p:nvPr/>
            </p:nvSpPr>
            <p:spPr bwMode="auto">
              <a:xfrm>
                <a:off x="3957189" y="3432500"/>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3" name="Freeform 701">
                <a:extLst>
                  <a:ext uri="{FF2B5EF4-FFF2-40B4-BE49-F238E27FC236}">
                    <a16:creationId xmlns="" xmlns:a16="http://schemas.microsoft.com/office/drawing/2014/main" id="{7C384643-FD17-2B44-B3B1-8D7DB2AF4A3D}"/>
                  </a:ext>
                </a:extLst>
              </p:cNvPr>
              <p:cNvSpPr>
                <a:spLocks noChangeAspect="1" noEditPoints="1"/>
              </p:cNvSpPr>
              <p:nvPr/>
            </p:nvSpPr>
            <p:spPr bwMode="auto">
              <a:xfrm>
                <a:off x="3957639" y="3765824"/>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4" name="Freeform 701">
                <a:extLst>
                  <a:ext uri="{FF2B5EF4-FFF2-40B4-BE49-F238E27FC236}">
                    <a16:creationId xmlns="" xmlns:a16="http://schemas.microsoft.com/office/drawing/2014/main" id="{1B45D749-EB9E-B641-86C8-3BCD75AE03F8}"/>
                  </a:ext>
                </a:extLst>
              </p:cNvPr>
              <p:cNvSpPr>
                <a:spLocks noChangeAspect="1" noEditPoints="1"/>
              </p:cNvSpPr>
              <p:nvPr/>
            </p:nvSpPr>
            <p:spPr bwMode="auto">
              <a:xfrm>
                <a:off x="3934447" y="2449680"/>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5" name="Freeform 701">
                <a:extLst>
                  <a:ext uri="{FF2B5EF4-FFF2-40B4-BE49-F238E27FC236}">
                    <a16:creationId xmlns="" xmlns:a16="http://schemas.microsoft.com/office/drawing/2014/main" id="{F5C67CB0-693D-F54F-A1D2-E33BA4A50AD0}"/>
                  </a:ext>
                </a:extLst>
              </p:cNvPr>
              <p:cNvSpPr>
                <a:spLocks noChangeAspect="1" noEditPoints="1"/>
              </p:cNvSpPr>
              <p:nvPr/>
            </p:nvSpPr>
            <p:spPr bwMode="auto">
              <a:xfrm>
                <a:off x="3950984" y="2939511"/>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6" name="Freeform 701">
                <a:extLst>
                  <a:ext uri="{FF2B5EF4-FFF2-40B4-BE49-F238E27FC236}">
                    <a16:creationId xmlns="" xmlns:a16="http://schemas.microsoft.com/office/drawing/2014/main" id="{49349404-A173-8647-BC44-615019FA54D0}"/>
                  </a:ext>
                </a:extLst>
              </p:cNvPr>
              <p:cNvSpPr>
                <a:spLocks noChangeAspect="1" noEditPoints="1"/>
              </p:cNvSpPr>
              <p:nvPr/>
            </p:nvSpPr>
            <p:spPr bwMode="auto">
              <a:xfrm>
                <a:off x="3950984" y="3268740"/>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7" name="Freeform 701">
                <a:extLst>
                  <a:ext uri="{FF2B5EF4-FFF2-40B4-BE49-F238E27FC236}">
                    <a16:creationId xmlns="" xmlns:a16="http://schemas.microsoft.com/office/drawing/2014/main" id="{F95E6F6E-FB8A-D442-B34A-A73AC290A332}"/>
                  </a:ext>
                </a:extLst>
              </p:cNvPr>
              <p:cNvSpPr>
                <a:spLocks noChangeAspect="1" noEditPoints="1"/>
              </p:cNvSpPr>
              <p:nvPr/>
            </p:nvSpPr>
            <p:spPr bwMode="auto">
              <a:xfrm>
                <a:off x="3946592" y="4590734"/>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8" name="Freeform 701">
                <a:extLst>
                  <a:ext uri="{FF2B5EF4-FFF2-40B4-BE49-F238E27FC236}">
                    <a16:creationId xmlns="" xmlns:a16="http://schemas.microsoft.com/office/drawing/2014/main" id="{1B45D749-EB9E-B641-86C8-3BCD75AE03F8}"/>
                  </a:ext>
                </a:extLst>
              </p:cNvPr>
              <p:cNvSpPr>
                <a:spLocks noChangeAspect="1" noEditPoints="1"/>
              </p:cNvSpPr>
              <p:nvPr/>
            </p:nvSpPr>
            <p:spPr bwMode="auto">
              <a:xfrm>
                <a:off x="3946592" y="4756258"/>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9" name="Freeform 701">
                <a:extLst>
                  <a:ext uri="{FF2B5EF4-FFF2-40B4-BE49-F238E27FC236}">
                    <a16:creationId xmlns="" xmlns:a16="http://schemas.microsoft.com/office/drawing/2014/main" id="{7C384643-FD17-2B44-B3B1-8D7DB2AF4A3D}"/>
                  </a:ext>
                </a:extLst>
              </p:cNvPr>
              <p:cNvSpPr>
                <a:spLocks noChangeAspect="1" noEditPoints="1"/>
              </p:cNvSpPr>
              <p:nvPr/>
            </p:nvSpPr>
            <p:spPr bwMode="auto">
              <a:xfrm>
                <a:off x="3962281" y="4257393"/>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grpSp>
      </p:grpSp>
      <p:sp>
        <p:nvSpPr>
          <p:cNvPr id="41" name="Freeform 701">
            <a:extLst>
              <a:ext uri="{FF2B5EF4-FFF2-40B4-BE49-F238E27FC236}">
                <a16:creationId xmlns="" xmlns:a16="http://schemas.microsoft.com/office/drawing/2014/main" id="{1B45D749-EB9E-B641-86C8-3BCD75AE03F8}"/>
              </a:ext>
            </a:extLst>
          </p:cNvPr>
          <p:cNvSpPr>
            <a:spLocks noChangeAspect="1" noEditPoints="1"/>
          </p:cNvSpPr>
          <p:nvPr/>
        </p:nvSpPr>
        <p:spPr bwMode="auto">
          <a:xfrm>
            <a:off x="2840848" y="5330287"/>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pic>
        <p:nvPicPr>
          <p:cNvPr id="7" name="Picture Placeholder 6">
            <a:extLst>
              <a:ext uri="{FF2B5EF4-FFF2-40B4-BE49-F238E27FC236}">
                <a16:creationId xmlns="" xmlns:a16="http://schemas.microsoft.com/office/drawing/2014/main" id="{7DC3F1E5-2ACE-E946-B60B-1BA2F23C5BC2}"/>
              </a:ext>
            </a:extLst>
          </p:cNvPr>
          <p:cNvPicPr>
            <a:picLocks noGrp="1" noChangeAspect="1"/>
          </p:cNvPicPr>
          <p:nvPr>
            <p:ph type="pic" sz="quarter" idx="19"/>
          </p:nvPr>
        </p:nvPicPr>
        <p:blipFill rotWithShape="1">
          <a:blip r:embed="rId3"/>
          <a:srcRect l="34706" t="14304" r="8284" b="221"/>
          <a:stretch/>
        </p:blipFill>
        <p:spPr>
          <a:xfrm>
            <a:off x="8131709" y="2342290"/>
            <a:ext cx="3474720" cy="3474720"/>
          </a:xfrm>
        </p:spPr>
      </p:pic>
      <p:sp>
        <p:nvSpPr>
          <p:cNvPr id="8" name="Oval 7">
            <a:extLst>
              <a:ext uri="{FF2B5EF4-FFF2-40B4-BE49-F238E27FC236}">
                <a16:creationId xmlns="" xmlns:a16="http://schemas.microsoft.com/office/drawing/2014/main" id="{03E4957D-C206-E046-BD4E-A85B3215C8B2}"/>
              </a:ext>
            </a:extLst>
          </p:cNvPr>
          <p:cNvSpPr>
            <a:spLocks noChangeAspect="1"/>
          </p:cNvSpPr>
          <p:nvPr/>
        </p:nvSpPr>
        <p:spPr>
          <a:xfrm>
            <a:off x="6754378" y="4135513"/>
            <a:ext cx="2149923" cy="214992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b="1" dirty="0">
                <a:solidFill>
                  <a:schemeClr val="bg1"/>
                </a:solidFill>
              </a:rPr>
              <a:t>400</a:t>
            </a:r>
            <a:r>
              <a:rPr lang="en-US" sz="3200" b="1" baseline="30000" dirty="0">
                <a:solidFill>
                  <a:schemeClr val="bg1"/>
                </a:solidFill>
              </a:rPr>
              <a:t>+</a:t>
            </a:r>
            <a:r>
              <a:rPr lang="en-US" sz="3200" b="1" dirty="0">
                <a:solidFill>
                  <a:schemeClr val="bg1"/>
                </a:solidFill>
              </a:rPr>
              <a:t> </a:t>
            </a:r>
          </a:p>
          <a:p>
            <a:pPr algn="ctr"/>
            <a:r>
              <a:rPr lang="en-US" sz="2400" dirty="0">
                <a:solidFill>
                  <a:schemeClr val="bg1"/>
                </a:solidFill>
              </a:rPr>
              <a:t>m</a:t>
            </a:r>
            <a:r>
              <a:rPr lang="en-US" sz="2400" dirty="0" smtClean="0">
                <a:solidFill>
                  <a:schemeClr val="bg1"/>
                </a:solidFill>
              </a:rPr>
              <a:t>edical </a:t>
            </a:r>
            <a:r>
              <a:rPr lang="en-US" sz="2400" dirty="0">
                <a:solidFill>
                  <a:schemeClr val="bg1"/>
                </a:solidFill>
              </a:rPr>
              <a:t>d</a:t>
            </a:r>
            <a:r>
              <a:rPr lang="en-US" sz="2400" dirty="0" smtClean="0">
                <a:solidFill>
                  <a:schemeClr val="bg1"/>
                </a:solidFill>
              </a:rPr>
              <a:t>irectors</a:t>
            </a:r>
            <a:endParaRPr lang="en-US" sz="2400" dirty="0">
              <a:solidFill>
                <a:schemeClr val="bg1"/>
              </a:solidFill>
            </a:endParaRPr>
          </a:p>
        </p:txBody>
      </p:sp>
      <p:sp>
        <p:nvSpPr>
          <p:cNvPr id="9" name="Oval 8">
            <a:extLst>
              <a:ext uri="{FF2B5EF4-FFF2-40B4-BE49-F238E27FC236}">
                <a16:creationId xmlns="" xmlns:a16="http://schemas.microsoft.com/office/drawing/2014/main" id="{D33C1BF4-BED0-844E-B809-5994657AC8F6}"/>
              </a:ext>
            </a:extLst>
          </p:cNvPr>
          <p:cNvSpPr>
            <a:spLocks noChangeAspect="1"/>
          </p:cNvSpPr>
          <p:nvPr/>
        </p:nvSpPr>
        <p:spPr>
          <a:xfrm>
            <a:off x="8589085" y="5085577"/>
            <a:ext cx="1146186" cy="1143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chemeClr val="bg1"/>
                </a:solidFill>
              </a:rPr>
              <a:t>Covering </a:t>
            </a:r>
            <a:r>
              <a:rPr lang="en-US" sz="1400" b="1" dirty="0">
                <a:solidFill>
                  <a:schemeClr val="bg1"/>
                </a:solidFill>
              </a:rPr>
              <a:t>51</a:t>
            </a:r>
          </a:p>
          <a:p>
            <a:pPr algn="ctr"/>
            <a:r>
              <a:rPr lang="en-US" sz="1200" dirty="0" smtClean="0">
                <a:solidFill>
                  <a:schemeClr val="bg1"/>
                </a:solidFill>
              </a:rPr>
              <a:t>specialties</a:t>
            </a:r>
            <a:endParaRPr lang="en-US" sz="1200" dirty="0">
              <a:solidFill>
                <a:schemeClr val="bg1"/>
              </a:solidFill>
            </a:endParaRPr>
          </a:p>
        </p:txBody>
      </p:sp>
      <p:sp>
        <p:nvSpPr>
          <p:cNvPr id="45" name="Oval 44">
            <a:extLst>
              <a:ext uri="{FF2B5EF4-FFF2-40B4-BE49-F238E27FC236}">
                <a16:creationId xmlns="" xmlns:a16="http://schemas.microsoft.com/office/drawing/2014/main" id="{03E4957D-C206-E046-BD4E-A85B3215C8B2}"/>
              </a:ext>
            </a:extLst>
          </p:cNvPr>
          <p:cNvSpPr>
            <a:spLocks noChangeAspect="1"/>
          </p:cNvSpPr>
          <p:nvPr/>
        </p:nvSpPr>
        <p:spPr>
          <a:xfrm>
            <a:off x="10094183" y="4344077"/>
            <a:ext cx="1732796" cy="173279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b="1" dirty="0">
                <a:solidFill>
                  <a:schemeClr val="bg1"/>
                </a:solidFill>
              </a:rPr>
              <a:t>1k</a:t>
            </a:r>
            <a:r>
              <a:rPr lang="en-US" sz="3200" b="1" baseline="30000" dirty="0">
                <a:solidFill>
                  <a:schemeClr val="bg1"/>
                </a:solidFill>
              </a:rPr>
              <a:t>+</a:t>
            </a:r>
          </a:p>
          <a:p>
            <a:pPr algn="ctr"/>
            <a:r>
              <a:rPr lang="en-US" sz="2400" dirty="0">
                <a:solidFill>
                  <a:schemeClr val="bg1"/>
                </a:solidFill>
              </a:rPr>
              <a:t>n</a:t>
            </a:r>
            <a:r>
              <a:rPr lang="en-US" sz="2400" dirty="0" smtClean="0">
                <a:solidFill>
                  <a:schemeClr val="bg1"/>
                </a:solidFill>
              </a:rPr>
              <a:t>urses</a:t>
            </a:r>
            <a:endParaRPr lang="en-US" sz="2400" dirty="0">
              <a:solidFill>
                <a:schemeClr val="bg1"/>
              </a:solidFill>
            </a:endParaRPr>
          </a:p>
        </p:txBody>
      </p:sp>
      <p:sp>
        <p:nvSpPr>
          <p:cNvPr id="47" name="Freeform 701">
            <a:extLst>
              <a:ext uri="{FF2B5EF4-FFF2-40B4-BE49-F238E27FC236}">
                <a16:creationId xmlns="" xmlns:a16="http://schemas.microsoft.com/office/drawing/2014/main" id="{95F2DD73-9410-D346-9F9A-B024AB7FCE04}"/>
              </a:ext>
            </a:extLst>
          </p:cNvPr>
          <p:cNvSpPr>
            <a:spLocks noChangeAspect="1" noEditPoints="1"/>
          </p:cNvSpPr>
          <p:nvPr/>
        </p:nvSpPr>
        <p:spPr bwMode="auto">
          <a:xfrm>
            <a:off x="389289" y="3832302"/>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Tree>
    <p:extLst>
      <p:ext uri="{BB962C8B-B14F-4D97-AF65-F5344CB8AC3E}">
        <p14:creationId xmlns:p14="http://schemas.microsoft.com/office/powerpoint/2010/main" val="1802320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p:cNvCxnSpPr>
            <a:cxnSpLocks/>
          </p:cNvCxnSpPr>
          <p:nvPr/>
        </p:nvCxnSpPr>
        <p:spPr>
          <a:xfrm>
            <a:off x="8221602" y="5388452"/>
            <a:ext cx="110" cy="598064"/>
          </a:xfrm>
          <a:prstGeom prst="line">
            <a:avLst/>
          </a:prstGeom>
          <a:ln w="28575" cmpd="sng">
            <a:solidFill>
              <a:srgbClr val="001E8E"/>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6" name="Text Placeholder 75"/>
          <p:cNvSpPr>
            <a:spLocks noGrp="1"/>
          </p:cNvSpPr>
          <p:nvPr>
            <p:ph type="body" sz="quarter" idx="20"/>
          </p:nvPr>
        </p:nvSpPr>
        <p:spPr/>
        <p:txBody>
          <a:bodyPr/>
          <a:lstStyle/>
          <a:p>
            <a:r>
              <a:rPr lang="en-US" dirty="0"/>
              <a:t>Utilization </a:t>
            </a:r>
            <a:r>
              <a:rPr lang="en-US" dirty="0" smtClean="0"/>
              <a:t>Management – </a:t>
            </a:r>
            <a:r>
              <a:rPr lang="en-US" b="0" dirty="0" smtClean="0"/>
              <a:t>the Prior </a:t>
            </a:r>
            <a:r>
              <a:rPr lang="en-US" b="0" dirty="0"/>
              <a:t>Authorization Process</a:t>
            </a:r>
          </a:p>
        </p:txBody>
      </p:sp>
      <p:cxnSp>
        <p:nvCxnSpPr>
          <p:cNvPr id="6" name="Straight Connector 5"/>
          <p:cNvCxnSpPr>
            <a:cxnSpLocks/>
          </p:cNvCxnSpPr>
          <p:nvPr/>
        </p:nvCxnSpPr>
        <p:spPr>
          <a:xfrm>
            <a:off x="6145192" y="5388452"/>
            <a:ext cx="110" cy="598064"/>
          </a:xfrm>
          <a:prstGeom prst="line">
            <a:avLst/>
          </a:prstGeom>
          <a:ln w="28575" cmpd="sng">
            <a:solidFill>
              <a:srgbClr val="001E8E"/>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3968607" y="5340004"/>
            <a:ext cx="6474282" cy="655595"/>
          </a:xfrm>
          <a:custGeom>
            <a:avLst/>
            <a:gdLst>
              <a:gd name="connsiteX0" fmla="*/ 0 w 6660445"/>
              <a:gd name="connsiteY0" fmla="*/ 0 h 1157111"/>
              <a:gd name="connsiteX1" fmla="*/ 0 w 6660445"/>
              <a:gd name="connsiteY1" fmla="*/ 1147704 h 1157111"/>
              <a:gd name="connsiteX2" fmla="*/ 6660445 w 6660445"/>
              <a:gd name="connsiteY2" fmla="*/ 1157111 h 1157111"/>
              <a:gd name="connsiteX3" fmla="*/ 6660445 w 6660445"/>
              <a:gd name="connsiteY3" fmla="*/ 1157111 h 1157111"/>
              <a:gd name="connsiteX4" fmla="*/ 6651037 w 6660445"/>
              <a:gd name="connsiteY4" fmla="*/ 150518 h 115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445" h="1157111">
                <a:moveTo>
                  <a:pt x="0" y="0"/>
                </a:moveTo>
                <a:lnTo>
                  <a:pt x="0" y="1147704"/>
                </a:lnTo>
                <a:lnTo>
                  <a:pt x="6660445" y="1157111"/>
                </a:lnTo>
                <a:lnTo>
                  <a:pt x="6660445" y="1157111"/>
                </a:lnTo>
                <a:lnTo>
                  <a:pt x="6651037" y="150518"/>
                </a:lnTo>
              </a:path>
            </a:pathLst>
          </a:custGeom>
          <a:ln w="28575" cmpd="sng">
            <a:solidFill>
              <a:srgbClr val="001E8E"/>
            </a:solidFill>
            <a:prstDash val="lg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Rectangle 8"/>
          <p:cNvSpPr/>
          <p:nvPr/>
        </p:nvSpPr>
        <p:spPr>
          <a:xfrm>
            <a:off x="7581399" y="5159873"/>
            <a:ext cx="1175953" cy="367424"/>
          </a:xfrm>
          <a:prstGeom prst="rect">
            <a:avLst/>
          </a:prstGeom>
          <a:solidFill>
            <a:schemeClr val="bg1"/>
          </a:solidFill>
          <a:ln w="3175">
            <a:solidFill>
              <a:srgbClr val="0327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12" name="Rectangle 11"/>
          <p:cNvSpPr/>
          <p:nvPr/>
        </p:nvSpPr>
        <p:spPr>
          <a:xfrm>
            <a:off x="433544" y="2107200"/>
            <a:ext cx="1055794" cy="1052259"/>
          </a:xfrm>
          <a:prstGeom prst="rect">
            <a:avLst/>
          </a:prstGeom>
          <a:solidFill>
            <a:schemeClr val="bg1"/>
          </a:solidFill>
          <a:ln w="3175">
            <a:solidFill>
              <a:srgbClr val="D35B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13" name="Teardrop 12"/>
          <p:cNvSpPr>
            <a:spLocks noChangeAspect="1"/>
          </p:cNvSpPr>
          <p:nvPr/>
        </p:nvSpPr>
        <p:spPr>
          <a:xfrm rot="8096338">
            <a:off x="645129" y="1702760"/>
            <a:ext cx="632626" cy="632626"/>
          </a:xfrm>
          <a:prstGeom prst="teardrop">
            <a:avLst/>
          </a:prstGeom>
          <a:solidFill>
            <a:srgbClr val="D25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cs typeface="Arial"/>
            </a:endParaRPr>
          </a:p>
        </p:txBody>
      </p:sp>
      <p:grpSp>
        <p:nvGrpSpPr>
          <p:cNvPr id="14" name="Group 13"/>
          <p:cNvGrpSpPr/>
          <p:nvPr/>
        </p:nvGrpSpPr>
        <p:grpSpPr>
          <a:xfrm>
            <a:off x="826282" y="1843822"/>
            <a:ext cx="270315" cy="334536"/>
            <a:chOff x="2134448" y="3809030"/>
            <a:chExt cx="349297" cy="432282"/>
          </a:xfrm>
        </p:grpSpPr>
        <p:sp>
          <p:nvSpPr>
            <p:cNvPr id="15" name="Freeform 20"/>
            <p:cNvSpPr>
              <a:spLocks noEditPoints="1"/>
            </p:cNvSpPr>
            <p:nvPr/>
          </p:nvSpPr>
          <p:spPr bwMode="auto">
            <a:xfrm>
              <a:off x="2134448" y="4015741"/>
              <a:ext cx="132024" cy="111654"/>
            </a:xfrm>
            <a:custGeom>
              <a:avLst/>
              <a:gdLst/>
              <a:ahLst/>
              <a:cxnLst>
                <a:cxn ang="0">
                  <a:pos x="10" y="33"/>
                </a:cxn>
                <a:cxn ang="0">
                  <a:pos x="11" y="33"/>
                </a:cxn>
                <a:cxn ang="0">
                  <a:pos x="11" y="57"/>
                </a:cxn>
                <a:cxn ang="0">
                  <a:pos x="32" y="57"/>
                </a:cxn>
                <a:cxn ang="0">
                  <a:pos x="94" y="81"/>
                </a:cxn>
                <a:cxn ang="0">
                  <a:pos x="94" y="74"/>
                </a:cxn>
                <a:cxn ang="0">
                  <a:pos x="49" y="57"/>
                </a:cxn>
                <a:cxn ang="0">
                  <a:pos x="94" y="57"/>
                </a:cxn>
                <a:cxn ang="0">
                  <a:pos x="94" y="50"/>
                </a:cxn>
                <a:cxn ang="0">
                  <a:pos x="18" y="50"/>
                </a:cxn>
                <a:cxn ang="0">
                  <a:pos x="18" y="33"/>
                </a:cxn>
                <a:cxn ang="0">
                  <a:pos x="96" y="33"/>
                </a:cxn>
                <a:cxn ang="0">
                  <a:pos x="96" y="18"/>
                </a:cxn>
                <a:cxn ang="0">
                  <a:pos x="89" y="19"/>
                </a:cxn>
                <a:cxn ang="0">
                  <a:pos x="87" y="19"/>
                </a:cxn>
                <a:cxn ang="0">
                  <a:pos x="67" y="2"/>
                </a:cxn>
                <a:cxn ang="0">
                  <a:pos x="67" y="0"/>
                </a:cxn>
                <a:cxn ang="0">
                  <a:pos x="10" y="0"/>
                </a:cxn>
                <a:cxn ang="0">
                  <a:pos x="0" y="10"/>
                </a:cxn>
                <a:cxn ang="0">
                  <a:pos x="0" y="23"/>
                </a:cxn>
                <a:cxn ang="0">
                  <a:pos x="10" y="33"/>
                </a:cxn>
                <a:cxn ang="0">
                  <a:pos x="10" y="33"/>
                </a:cxn>
                <a:cxn ang="0">
                  <a:pos x="10" y="33"/>
                </a:cxn>
              </a:cxnLst>
              <a:rect l="0" t="0" r="r" b="b"/>
              <a:pathLst>
                <a:path w="96" h="81">
                  <a:moveTo>
                    <a:pt x="10" y="33"/>
                  </a:moveTo>
                  <a:cubicBezTo>
                    <a:pt x="11" y="33"/>
                    <a:pt x="11" y="33"/>
                    <a:pt x="11" y="33"/>
                  </a:cubicBezTo>
                  <a:cubicBezTo>
                    <a:pt x="11" y="57"/>
                    <a:pt x="11" y="57"/>
                    <a:pt x="11" y="57"/>
                  </a:cubicBezTo>
                  <a:cubicBezTo>
                    <a:pt x="32" y="57"/>
                    <a:pt x="32" y="57"/>
                    <a:pt x="32" y="57"/>
                  </a:cubicBezTo>
                  <a:cubicBezTo>
                    <a:pt x="94" y="81"/>
                    <a:pt x="94" y="81"/>
                    <a:pt x="94" y="81"/>
                  </a:cubicBezTo>
                  <a:cubicBezTo>
                    <a:pt x="94" y="74"/>
                    <a:pt x="94" y="74"/>
                    <a:pt x="94" y="74"/>
                  </a:cubicBezTo>
                  <a:cubicBezTo>
                    <a:pt x="49" y="57"/>
                    <a:pt x="49" y="57"/>
                    <a:pt x="49" y="57"/>
                  </a:cubicBezTo>
                  <a:cubicBezTo>
                    <a:pt x="94" y="57"/>
                    <a:pt x="94" y="57"/>
                    <a:pt x="94" y="57"/>
                  </a:cubicBezTo>
                  <a:cubicBezTo>
                    <a:pt x="94" y="50"/>
                    <a:pt x="94" y="50"/>
                    <a:pt x="94" y="50"/>
                  </a:cubicBezTo>
                  <a:cubicBezTo>
                    <a:pt x="18" y="50"/>
                    <a:pt x="18" y="50"/>
                    <a:pt x="18" y="50"/>
                  </a:cubicBezTo>
                  <a:cubicBezTo>
                    <a:pt x="18" y="33"/>
                    <a:pt x="18" y="33"/>
                    <a:pt x="18" y="33"/>
                  </a:cubicBezTo>
                  <a:cubicBezTo>
                    <a:pt x="96" y="33"/>
                    <a:pt x="96" y="33"/>
                    <a:pt x="96" y="33"/>
                  </a:cubicBezTo>
                  <a:cubicBezTo>
                    <a:pt x="96" y="18"/>
                    <a:pt x="96" y="18"/>
                    <a:pt x="96" y="18"/>
                  </a:cubicBezTo>
                  <a:cubicBezTo>
                    <a:pt x="94" y="19"/>
                    <a:pt x="90" y="19"/>
                    <a:pt x="89" y="19"/>
                  </a:cubicBezTo>
                  <a:cubicBezTo>
                    <a:pt x="88" y="19"/>
                    <a:pt x="87" y="19"/>
                    <a:pt x="87" y="19"/>
                  </a:cubicBezTo>
                  <a:cubicBezTo>
                    <a:pt x="70" y="19"/>
                    <a:pt x="68" y="12"/>
                    <a:pt x="67" y="2"/>
                  </a:cubicBezTo>
                  <a:cubicBezTo>
                    <a:pt x="67" y="1"/>
                    <a:pt x="67" y="0"/>
                    <a:pt x="67" y="0"/>
                  </a:cubicBezTo>
                  <a:cubicBezTo>
                    <a:pt x="10" y="0"/>
                    <a:pt x="10" y="0"/>
                    <a:pt x="10" y="0"/>
                  </a:cubicBezTo>
                  <a:cubicBezTo>
                    <a:pt x="5" y="0"/>
                    <a:pt x="0" y="4"/>
                    <a:pt x="0" y="10"/>
                  </a:cubicBezTo>
                  <a:cubicBezTo>
                    <a:pt x="0" y="23"/>
                    <a:pt x="0" y="23"/>
                    <a:pt x="0" y="23"/>
                  </a:cubicBezTo>
                  <a:cubicBezTo>
                    <a:pt x="0" y="28"/>
                    <a:pt x="5" y="33"/>
                    <a:pt x="10" y="33"/>
                  </a:cubicBezTo>
                  <a:close/>
                  <a:moveTo>
                    <a:pt x="10" y="33"/>
                  </a:moveTo>
                  <a:cubicBezTo>
                    <a:pt x="10" y="33"/>
                    <a:pt x="10" y="33"/>
                    <a:pt x="10" y="33"/>
                  </a:cubicBezTo>
                </a:path>
              </a:pathLst>
            </a:custGeom>
            <a:solidFill>
              <a:srgbClr val="FFFFFF"/>
            </a:solidFill>
            <a:ln w="9525">
              <a:noFill/>
              <a:round/>
              <a:headEnd/>
              <a:tailEnd/>
            </a:ln>
          </p:spPr>
          <p:txBody>
            <a:bodyPr/>
            <a:lstStyle/>
            <a:p>
              <a:pPr defTabSz="914400">
                <a:defRPr/>
              </a:pPr>
              <a:endParaRPr lang="en-US" sz="1600" dirty="0">
                <a:solidFill>
                  <a:schemeClr val="tx1">
                    <a:lumMod val="75000"/>
                    <a:lumOff val="25000"/>
                  </a:schemeClr>
                </a:solidFill>
                <a:latin typeface="Arial"/>
                <a:cs typeface="Arial"/>
              </a:endParaRPr>
            </a:p>
          </p:txBody>
        </p:sp>
        <p:sp>
          <p:nvSpPr>
            <p:cNvPr id="16" name="Freeform 21"/>
            <p:cNvSpPr>
              <a:spLocks noEditPoints="1"/>
            </p:cNvSpPr>
            <p:nvPr/>
          </p:nvSpPr>
          <p:spPr bwMode="auto">
            <a:xfrm>
              <a:off x="2360020" y="4015741"/>
              <a:ext cx="123725" cy="108636"/>
            </a:xfrm>
            <a:custGeom>
              <a:avLst/>
              <a:gdLst/>
              <a:ahLst/>
              <a:cxnLst>
                <a:cxn ang="0">
                  <a:pos x="80" y="0"/>
                </a:cxn>
                <a:cxn ang="0">
                  <a:pos x="27" y="0"/>
                </a:cxn>
                <a:cxn ang="0">
                  <a:pos x="27" y="1"/>
                </a:cxn>
                <a:cxn ang="0">
                  <a:pos x="7" y="18"/>
                </a:cxn>
                <a:cxn ang="0">
                  <a:pos x="0" y="17"/>
                </a:cxn>
                <a:cxn ang="0">
                  <a:pos x="0" y="33"/>
                </a:cxn>
                <a:cxn ang="0">
                  <a:pos x="72" y="33"/>
                </a:cxn>
                <a:cxn ang="0">
                  <a:pos x="72" y="50"/>
                </a:cxn>
                <a:cxn ang="0">
                  <a:pos x="1" y="50"/>
                </a:cxn>
                <a:cxn ang="0">
                  <a:pos x="1" y="57"/>
                </a:cxn>
                <a:cxn ang="0">
                  <a:pos x="41" y="57"/>
                </a:cxn>
                <a:cxn ang="0">
                  <a:pos x="1" y="72"/>
                </a:cxn>
                <a:cxn ang="0">
                  <a:pos x="1" y="79"/>
                </a:cxn>
                <a:cxn ang="0">
                  <a:pos x="58" y="57"/>
                </a:cxn>
                <a:cxn ang="0">
                  <a:pos x="79" y="57"/>
                </a:cxn>
                <a:cxn ang="0">
                  <a:pos x="79" y="33"/>
                </a:cxn>
                <a:cxn ang="0">
                  <a:pos x="80" y="33"/>
                </a:cxn>
                <a:cxn ang="0">
                  <a:pos x="90" y="23"/>
                </a:cxn>
                <a:cxn ang="0">
                  <a:pos x="90" y="10"/>
                </a:cxn>
                <a:cxn ang="0">
                  <a:pos x="80" y="0"/>
                </a:cxn>
                <a:cxn ang="0">
                  <a:pos x="80" y="0"/>
                </a:cxn>
                <a:cxn ang="0">
                  <a:pos x="80" y="0"/>
                </a:cxn>
              </a:cxnLst>
              <a:rect l="0" t="0" r="r" b="b"/>
              <a:pathLst>
                <a:path w="90" h="79">
                  <a:moveTo>
                    <a:pt x="80" y="0"/>
                  </a:moveTo>
                  <a:cubicBezTo>
                    <a:pt x="27" y="0"/>
                    <a:pt x="27" y="0"/>
                    <a:pt x="27" y="0"/>
                  </a:cubicBezTo>
                  <a:cubicBezTo>
                    <a:pt x="27" y="0"/>
                    <a:pt x="27" y="0"/>
                    <a:pt x="27" y="1"/>
                  </a:cubicBezTo>
                  <a:cubicBezTo>
                    <a:pt x="26" y="11"/>
                    <a:pt x="22" y="20"/>
                    <a:pt x="7" y="18"/>
                  </a:cubicBezTo>
                  <a:cubicBezTo>
                    <a:pt x="5" y="18"/>
                    <a:pt x="1" y="18"/>
                    <a:pt x="0" y="17"/>
                  </a:cubicBezTo>
                  <a:cubicBezTo>
                    <a:pt x="0" y="33"/>
                    <a:pt x="0" y="33"/>
                    <a:pt x="0" y="33"/>
                  </a:cubicBezTo>
                  <a:cubicBezTo>
                    <a:pt x="72" y="33"/>
                    <a:pt x="72" y="33"/>
                    <a:pt x="72" y="33"/>
                  </a:cubicBezTo>
                  <a:cubicBezTo>
                    <a:pt x="72" y="50"/>
                    <a:pt x="72" y="50"/>
                    <a:pt x="72" y="50"/>
                  </a:cubicBezTo>
                  <a:cubicBezTo>
                    <a:pt x="1" y="50"/>
                    <a:pt x="1" y="50"/>
                    <a:pt x="1" y="50"/>
                  </a:cubicBezTo>
                  <a:cubicBezTo>
                    <a:pt x="1" y="57"/>
                    <a:pt x="1" y="57"/>
                    <a:pt x="1" y="57"/>
                  </a:cubicBezTo>
                  <a:cubicBezTo>
                    <a:pt x="41" y="57"/>
                    <a:pt x="41" y="57"/>
                    <a:pt x="41" y="57"/>
                  </a:cubicBezTo>
                  <a:cubicBezTo>
                    <a:pt x="1" y="72"/>
                    <a:pt x="1" y="72"/>
                    <a:pt x="1" y="72"/>
                  </a:cubicBezTo>
                  <a:cubicBezTo>
                    <a:pt x="1" y="79"/>
                    <a:pt x="1" y="79"/>
                    <a:pt x="1" y="79"/>
                  </a:cubicBezTo>
                  <a:cubicBezTo>
                    <a:pt x="58" y="57"/>
                    <a:pt x="58" y="57"/>
                    <a:pt x="58" y="57"/>
                  </a:cubicBezTo>
                  <a:cubicBezTo>
                    <a:pt x="79" y="57"/>
                    <a:pt x="79" y="57"/>
                    <a:pt x="79" y="57"/>
                  </a:cubicBezTo>
                  <a:cubicBezTo>
                    <a:pt x="79" y="33"/>
                    <a:pt x="79" y="33"/>
                    <a:pt x="79" y="33"/>
                  </a:cubicBezTo>
                  <a:cubicBezTo>
                    <a:pt x="80" y="33"/>
                    <a:pt x="80" y="33"/>
                    <a:pt x="80" y="33"/>
                  </a:cubicBezTo>
                  <a:cubicBezTo>
                    <a:pt x="85" y="33"/>
                    <a:pt x="90" y="28"/>
                    <a:pt x="90" y="23"/>
                  </a:cubicBezTo>
                  <a:cubicBezTo>
                    <a:pt x="90" y="10"/>
                    <a:pt x="90" y="10"/>
                    <a:pt x="90" y="10"/>
                  </a:cubicBezTo>
                  <a:cubicBezTo>
                    <a:pt x="90" y="4"/>
                    <a:pt x="85" y="0"/>
                    <a:pt x="80" y="0"/>
                  </a:cubicBezTo>
                  <a:close/>
                  <a:moveTo>
                    <a:pt x="80" y="0"/>
                  </a:moveTo>
                  <a:cubicBezTo>
                    <a:pt x="80" y="0"/>
                    <a:pt x="80" y="0"/>
                    <a:pt x="80" y="0"/>
                  </a:cubicBezTo>
                </a:path>
              </a:pathLst>
            </a:custGeom>
            <a:solidFill>
              <a:srgbClr val="FFFFFF"/>
            </a:solidFill>
            <a:ln w="9525">
              <a:noFill/>
              <a:round/>
              <a:headEnd/>
              <a:tailEnd/>
            </a:ln>
          </p:spPr>
          <p:txBody>
            <a:bodyPr/>
            <a:lstStyle/>
            <a:p>
              <a:pPr defTabSz="914400">
                <a:defRPr/>
              </a:pPr>
              <a:endParaRPr lang="en-US" sz="1600" dirty="0">
                <a:solidFill>
                  <a:schemeClr val="tx1">
                    <a:lumMod val="75000"/>
                    <a:lumOff val="25000"/>
                  </a:schemeClr>
                </a:solidFill>
                <a:latin typeface="Arial"/>
                <a:cs typeface="Arial"/>
              </a:endParaRPr>
            </a:p>
          </p:txBody>
        </p:sp>
        <p:sp>
          <p:nvSpPr>
            <p:cNvPr id="17" name="Freeform 22"/>
            <p:cNvSpPr>
              <a:spLocks noEditPoints="1"/>
            </p:cNvSpPr>
            <p:nvPr/>
          </p:nvSpPr>
          <p:spPr bwMode="auto">
            <a:xfrm>
              <a:off x="2134448" y="4153045"/>
              <a:ext cx="343262" cy="88267"/>
            </a:xfrm>
            <a:custGeom>
              <a:avLst/>
              <a:gdLst/>
              <a:ahLst/>
              <a:cxnLst>
                <a:cxn ang="0">
                  <a:pos x="245" y="44"/>
                </a:cxn>
                <a:cxn ang="0">
                  <a:pos x="245" y="40"/>
                </a:cxn>
                <a:cxn ang="0">
                  <a:pos x="250" y="40"/>
                </a:cxn>
                <a:cxn ang="0">
                  <a:pos x="250" y="33"/>
                </a:cxn>
                <a:cxn ang="0">
                  <a:pos x="244" y="33"/>
                </a:cxn>
                <a:cxn ang="0">
                  <a:pos x="163" y="1"/>
                </a:cxn>
                <a:cxn ang="0">
                  <a:pos x="159" y="7"/>
                </a:cxn>
                <a:cxn ang="0">
                  <a:pos x="227" y="33"/>
                </a:cxn>
                <a:cxn ang="0">
                  <a:pos x="27" y="33"/>
                </a:cxn>
                <a:cxn ang="0">
                  <a:pos x="99" y="5"/>
                </a:cxn>
                <a:cxn ang="0">
                  <a:pos x="96" y="0"/>
                </a:cxn>
                <a:cxn ang="0">
                  <a:pos x="10" y="33"/>
                </a:cxn>
                <a:cxn ang="0">
                  <a:pos x="4" y="33"/>
                </a:cxn>
                <a:cxn ang="0">
                  <a:pos x="4" y="40"/>
                </a:cxn>
                <a:cxn ang="0">
                  <a:pos x="6" y="40"/>
                </a:cxn>
                <a:cxn ang="0">
                  <a:pos x="6" y="44"/>
                </a:cxn>
                <a:cxn ang="0">
                  <a:pos x="0" y="53"/>
                </a:cxn>
                <a:cxn ang="0">
                  <a:pos x="11" y="64"/>
                </a:cxn>
                <a:cxn ang="0">
                  <a:pos x="22" y="53"/>
                </a:cxn>
                <a:cxn ang="0">
                  <a:pos x="16" y="44"/>
                </a:cxn>
                <a:cxn ang="0">
                  <a:pos x="16" y="40"/>
                </a:cxn>
                <a:cxn ang="0">
                  <a:pos x="234" y="40"/>
                </a:cxn>
                <a:cxn ang="0">
                  <a:pos x="234" y="44"/>
                </a:cxn>
                <a:cxn ang="0">
                  <a:pos x="229" y="53"/>
                </a:cxn>
                <a:cxn ang="0">
                  <a:pos x="240" y="64"/>
                </a:cxn>
                <a:cxn ang="0">
                  <a:pos x="250" y="53"/>
                </a:cxn>
                <a:cxn ang="0">
                  <a:pos x="245" y="44"/>
                </a:cxn>
                <a:cxn ang="0">
                  <a:pos x="245" y="44"/>
                </a:cxn>
                <a:cxn ang="0">
                  <a:pos x="245" y="44"/>
                </a:cxn>
              </a:cxnLst>
              <a:rect l="0" t="0" r="r" b="b"/>
              <a:pathLst>
                <a:path w="250" h="64">
                  <a:moveTo>
                    <a:pt x="245" y="44"/>
                  </a:moveTo>
                  <a:cubicBezTo>
                    <a:pt x="245" y="40"/>
                    <a:pt x="245" y="40"/>
                    <a:pt x="245" y="40"/>
                  </a:cubicBezTo>
                  <a:cubicBezTo>
                    <a:pt x="250" y="40"/>
                    <a:pt x="250" y="40"/>
                    <a:pt x="250" y="40"/>
                  </a:cubicBezTo>
                  <a:cubicBezTo>
                    <a:pt x="250" y="33"/>
                    <a:pt x="250" y="33"/>
                    <a:pt x="250" y="33"/>
                  </a:cubicBezTo>
                  <a:cubicBezTo>
                    <a:pt x="244" y="33"/>
                    <a:pt x="244" y="33"/>
                    <a:pt x="244" y="33"/>
                  </a:cubicBezTo>
                  <a:cubicBezTo>
                    <a:pt x="163" y="1"/>
                    <a:pt x="163" y="1"/>
                    <a:pt x="163" y="1"/>
                  </a:cubicBezTo>
                  <a:cubicBezTo>
                    <a:pt x="162" y="3"/>
                    <a:pt x="160" y="5"/>
                    <a:pt x="159" y="7"/>
                  </a:cubicBezTo>
                  <a:cubicBezTo>
                    <a:pt x="227" y="33"/>
                    <a:pt x="227" y="33"/>
                    <a:pt x="227" y="33"/>
                  </a:cubicBezTo>
                  <a:cubicBezTo>
                    <a:pt x="27" y="33"/>
                    <a:pt x="27" y="33"/>
                    <a:pt x="27" y="33"/>
                  </a:cubicBezTo>
                  <a:cubicBezTo>
                    <a:pt x="99" y="5"/>
                    <a:pt x="99" y="5"/>
                    <a:pt x="99" y="5"/>
                  </a:cubicBezTo>
                  <a:cubicBezTo>
                    <a:pt x="98" y="3"/>
                    <a:pt x="96" y="2"/>
                    <a:pt x="96" y="0"/>
                  </a:cubicBezTo>
                  <a:cubicBezTo>
                    <a:pt x="10" y="33"/>
                    <a:pt x="10" y="33"/>
                    <a:pt x="10" y="33"/>
                  </a:cubicBezTo>
                  <a:cubicBezTo>
                    <a:pt x="4" y="33"/>
                    <a:pt x="4" y="33"/>
                    <a:pt x="4" y="33"/>
                  </a:cubicBezTo>
                  <a:cubicBezTo>
                    <a:pt x="4" y="40"/>
                    <a:pt x="4" y="40"/>
                    <a:pt x="4" y="40"/>
                  </a:cubicBezTo>
                  <a:cubicBezTo>
                    <a:pt x="6" y="40"/>
                    <a:pt x="6" y="40"/>
                    <a:pt x="6" y="40"/>
                  </a:cubicBezTo>
                  <a:cubicBezTo>
                    <a:pt x="6" y="44"/>
                    <a:pt x="6" y="44"/>
                    <a:pt x="6" y="44"/>
                  </a:cubicBezTo>
                  <a:cubicBezTo>
                    <a:pt x="2" y="46"/>
                    <a:pt x="0" y="49"/>
                    <a:pt x="0" y="53"/>
                  </a:cubicBezTo>
                  <a:cubicBezTo>
                    <a:pt x="0" y="59"/>
                    <a:pt x="5" y="64"/>
                    <a:pt x="11" y="64"/>
                  </a:cubicBezTo>
                  <a:cubicBezTo>
                    <a:pt x="17" y="64"/>
                    <a:pt x="22" y="59"/>
                    <a:pt x="22" y="53"/>
                  </a:cubicBezTo>
                  <a:cubicBezTo>
                    <a:pt x="22" y="49"/>
                    <a:pt x="19" y="46"/>
                    <a:pt x="16" y="44"/>
                  </a:cubicBezTo>
                  <a:cubicBezTo>
                    <a:pt x="16" y="40"/>
                    <a:pt x="16" y="40"/>
                    <a:pt x="16" y="40"/>
                  </a:cubicBezTo>
                  <a:cubicBezTo>
                    <a:pt x="234" y="40"/>
                    <a:pt x="234" y="40"/>
                    <a:pt x="234" y="40"/>
                  </a:cubicBezTo>
                  <a:cubicBezTo>
                    <a:pt x="234" y="44"/>
                    <a:pt x="234" y="44"/>
                    <a:pt x="234" y="44"/>
                  </a:cubicBezTo>
                  <a:cubicBezTo>
                    <a:pt x="231" y="46"/>
                    <a:pt x="229" y="49"/>
                    <a:pt x="229" y="53"/>
                  </a:cubicBezTo>
                  <a:cubicBezTo>
                    <a:pt x="229" y="59"/>
                    <a:pt x="233" y="64"/>
                    <a:pt x="240" y="64"/>
                  </a:cubicBezTo>
                  <a:cubicBezTo>
                    <a:pt x="246" y="64"/>
                    <a:pt x="250" y="59"/>
                    <a:pt x="250" y="53"/>
                  </a:cubicBezTo>
                  <a:cubicBezTo>
                    <a:pt x="250" y="49"/>
                    <a:pt x="248" y="46"/>
                    <a:pt x="245" y="44"/>
                  </a:cubicBezTo>
                  <a:close/>
                  <a:moveTo>
                    <a:pt x="245" y="44"/>
                  </a:moveTo>
                  <a:cubicBezTo>
                    <a:pt x="245" y="44"/>
                    <a:pt x="245" y="44"/>
                    <a:pt x="245" y="44"/>
                  </a:cubicBezTo>
                </a:path>
              </a:pathLst>
            </a:custGeom>
            <a:solidFill>
              <a:srgbClr val="FFFFFF"/>
            </a:solidFill>
            <a:ln w="9525">
              <a:noFill/>
              <a:round/>
              <a:headEnd/>
              <a:tailEnd/>
            </a:ln>
          </p:spPr>
          <p:txBody>
            <a:bodyPr/>
            <a:lstStyle/>
            <a:p>
              <a:pPr defTabSz="914400">
                <a:defRPr/>
              </a:pPr>
              <a:endParaRPr lang="en-US" sz="1600" dirty="0">
                <a:solidFill>
                  <a:schemeClr val="tx1">
                    <a:lumMod val="75000"/>
                    <a:lumOff val="25000"/>
                  </a:schemeClr>
                </a:solidFill>
                <a:latin typeface="Arial"/>
                <a:cs typeface="Arial"/>
              </a:endParaRPr>
            </a:p>
          </p:txBody>
        </p:sp>
        <p:sp>
          <p:nvSpPr>
            <p:cNvPr id="18" name="Freeform 23"/>
            <p:cNvSpPr>
              <a:spLocks noEditPoints="1"/>
            </p:cNvSpPr>
            <p:nvPr/>
          </p:nvSpPr>
          <p:spPr bwMode="auto">
            <a:xfrm>
              <a:off x="2313245" y="4017250"/>
              <a:ext cx="38476" cy="145603"/>
            </a:xfrm>
            <a:custGeom>
              <a:avLst/>
              <a:gdLst/>
              <a:ahLst/>
              <a:cxnLst>
                <a:cxn ang="0">
                  <a:pos x="14" y="0"/>
                </a:cxn>
                <a:cxn ang="0">
                  <a:pos x="0" y="14"/>
                </a:cxn>
                <a:cxn ang="0">
                  <a:pos x="0" y="92"/>
                </a:cxn>
                <a:cxn ang="0">
                  <a:pos x="14" y="106"/>
                </a:cxn>
                <a:cxn ang="0">
                  <a:pos x="28" y="92"/>
                </a:cxn>
                <a:cxn ang="0">
                  <a:pos x="28" y="14"/>
                </a:cxn>
                <a:cxn ang="0">
                  <a:pos x="14" y="0"/>
                </a:cxn>
                <a:cxn ang="0">
                  <a:pos x="14" y="0"/>
                </a:cxn>
                <a:cxn ang="0">
                  <a:pos x="14" y="0"/>
                </a:cxn>
              </a:cxnLst>
              <a:rect l="0" t="0" r="r" b="b"/>
              <a:pathLst>
                <a:path w="28" h="106">
                  <a:moveTo>
                    <a:pt x="14" y="0"/>
                  </a:moveTo>
                  <a:cubicBezTo>
                    <a:pt x="6" y="0"/>
                    <a:pt x="0" y="6"/>
                    <a:pt x="0" y="14"/>
                  </a:cubicBezTo>
                  <a:cubicBezTo>
                    <a:pt x="0" y="92"/>
                    <a:pt x="0" y="92"/>
                    <a:pt x="0" y="92"/>
                  </a:cubicBezTo>
                  <a:cubicBezTo>
                    <a:pt x="0" y="100"/>
                    <a:pt x="6" y="106"/>
                    <a:pt x="14" y="106"/>
                  </a:cubicBezTo>
                  <a:cubicBezTo>
                    <a:pt x="21" y="106"/>
                    <a:pt x="28" y="100"/>
                    <a:pt x="28" y="92"/>
                  </a:cubicBezTo>
                  <a:cubicBezTo>
                    <a:pt x="28" y="14"/>
                    <a:pt x="28" y="14"/>
                    <a:pt x="28" y="14"/>
                  </a:cubicBezTo>
                  <a:cubicBezTo>
                    <a:pt x="28" y="6"/>
                    <a:pt x="21" y="0"/>
                    <a:pt x="14" y="0"/>
                  </a:cubicBezTo>
                  <a:close/>
                  <a:moveTo>
                    <a:pt x="14" y="0"/>
                  </a:moveTo>
                  <a:cubicBezTo>
                    <a:pt x="14" y="0"/>
                    <a:pt x="14" y="0"/>
                    <a:pt x="14" y="0"/>
                  </a:cubicBezTo>
                </a:path>
              </a:pathLst>
            </a:custGeom>
            <a:solidFill>
              <a:srgbClr val="FFFFFF"/>
            </a:solidFill>
            <a:ln w="9525">
              <a:noFill/>
              <a:round/>
              <a:headEnd/>
              <a:tailEnd/>
            </a:ln>
          </p:spPr>
          <p:txBody>
            <a:bodyPr/>
            <a:lstStyle/>
            <a:p>
              <a:pPr defTabSz="914400">
                <a:defRPr/>
              </a:pPr>
              <a:endParaRPr lang="en-US" sz="1600" dirty="0">
                <a:solidFill>
                  <a:schemeClr val="tx1">
                    <a:lumMod val="75000"/>
                    <a:lumOff val="25000"/>
                  </a:schemeClr>
                </a:solidFill>
                <a:latin typeface="Arial"/>
                <a:cs typeface="Arial"/>
              </a:endParaRPr>
            </a:p>
          </p:txBody>
        </p:sp>
        <p:sp>
          <p:nvSpPr>
            <p:cNvPr id="19" name="Freeform 24"/>
            <p:cNvSpPr>
              <a:spLocks noEditPoints="1"/>
            </p:cNvSpPr>
            <p:nvPr/>
          </p:nvSpPr>
          <p:spPr bwMode="auto">
            <a:xfrm>
              <a:off x="2273261" y="4017250"/>
              <a:ext cx="36967" cy="145603"/>
            </a:xfrm>
            <a:custGeom>
              <a:avLst/>
              <a:gdLst/>
              <a:ahLst/>
              <a:cxnLst>
                <a:cxn ang="0">
                  <a:pos x="13" y="0"/>
                </a:cxn>
                <a:cxn ang="0">
                  <a:pos x="0" y="14"/>
                </a:cxn>
                <a:cxn ang="0">
                  <a:pos x="0" y="92"/>
                </a:cxn>
                <a:cxn ang="0">
                  <a:pos x="13" y="106"/>
                </a:cxn>
                <a:cxn ang="0">
                  <a:pos x="27" y="92"/>
                </a:cxn>
                <a:cxn ang="0">
                  <a:pos x="27" y="14"/>
                </a:cxn>
                <a:cxn ang="0">
                  <a:pos x="13" y="0"/>
                </a:cxn>
                <a:cxn ang="0">
                  <a:pos x="13" y="0"/>
                </a:cxn>
                <a:cxn ang="0">
                  <a:pos x="13" y="0"/>
                </a:cxn>
              </a:cxnLst>
              <a:rect l="0" t="0" r="r" b="b"/>
              <a:pathLst>
                <a:path w="27" h="106">
                  <a:moveTo>
                    <a:pt x="13" y="0"/>
                  </a:moveTo>
                  <a:cubicBezTo>
                    <a:pt x="6" y="0"/>
                    <a:pt x="0" y="6"/>
                    <a:pt x="0" y="14"/>
                  </a:cubicBezTo>
                  <a:cubicBezTo>
                    <a:pt x="0" y="92"/>
                    <a:pt x="0" y="92"/>
                    <a:pt x="0" y="92"/>
                  </a:cubicBezTo>
                  <a:cubicBezTo>
                    <a:pt x="0" y="100"/>
                    <a:pt x="6" y="106"/>
                    <a:pt x="13" y="106"/>
                  </a:cubicBezTo>
                  <a:cubicBezTo>
                    <a:pt x="21" y="106"/>
                    <a:pt x="27" y="100"/>
                    <a:pt x="27" y="92"/>
                  </a:cubicBezTo>
                  <a:cubicBezTo>
                    <a:pt x="27" y="14"/>
                    <a:pt x="27" y="14"/>
                    <a:pt x="27" y="14"/>
                  </a:cubicBezTo>
                  <a:cubicBezTo>
                    <a:pt x="27" y="6"/>
                    <a:pt x="21" y="0"/>
                    <a:pt x="13" y="0"/>
                  </a:cubicBezTo>
                  <a:close/>
                  <a:moveTo>
                    <a:pt x="13" y="0"/>
                  </a:moveTo>
                  <a:cubicBezTo>
                    <a:pt x="13" y="0"/>
                    <a:pt x="13" y="0"/>
                    <a:pt x="13" y="0"/>
                  </a:cubicBezTo>
                </a:path>
              </a:pathLst>
            </a:custGeom>
            <a:solidFill>
              <a:srgbClr val="FFFFFF"/>
            </a:solidFill>
            <a:ln w="9525">
              <a:noFill/>
              <a:round/>
              <a:headEnd/>
              <a:tailEnd/>
            </a:ln>
          </p:spPr>
          <p:txBody>
            <a:bodyPr/>
            <a:lstStyle/>
            <a:p>
              <a:pPr defTabSz="914400">
                <a:defRPr/>
              </a:pPr>
              <a:endParaRPr lang="en-US" sz="1600" dirty="0">
                <a:solidFill>
                  <a:schemeClr val="tx1">
                    <a:lumMod val="75000"/>
                    <a:lumOff val="25000"/>
                  </a:schemeClr>
                </a:solidFill>
                <a:latin typeface="Arial"/>
                <a:cs typeface="Arial"/>
              </a:endParaRPr>
            </a:p>
          </p:txBody>
        </p:sp>
        <p:sp>
          <p:nvSpPr>
            <p:cNvPr id="20" name="Freeform 25"/>
            <p:cNvSpPr>
              <a:spLocks noEditPoints="1"/>
            </p:cNvSpPr>
            <p:nvPr/>
          </p:nvSpPr>
          <p:spPr bwMode="auto">
            <a:xfrm>
              <a:off x="2270243" y="3809030"/>
              <a:ext cx="82986" cy="82986"/>
            </a:xfrm>
            <a:custGeom>
              <a:avLst/>
              <a:gdLst/>
              <a:ahLst/>
              <a:cxnLst>
                <a:cxn ang="0">
                  <a:pos x="60" y="30"/>
                </a:cxn>
                <a:cxn ang="0">
                  <a:pos x="30" y="60"/>
                </a:cxn>
                <a:cxn ang="0">
                  <a:pos x="0" y="30"/>
                </a:cxn>
                <a:cxn ang="0">
                  <a:pos x="30" y="0"/>
                </a:cxn>
                <a:cxn ang="0">
                  <a:pos x="60" y="30"/>
                </a:cxn>
                <a:cxn ang="0">
                  <a:pos x="60" y="30"/>
                </a:cxn>
                <a:cxn ang="0">
                  <a:pos x="60" y="30"/>
                </a:cxn>
              </a:cxnLst>
              <a:rect l="0" t="0" r="r" b="b"/>
              <a:pathLst>
                <a:path w="60" h="60">
                  <a:moveTo>
                    <a:pt x="60" y="30"/>
                  </a:moveTo>
                  <a:cubicBezTo>
                    <a:pt x="60" y="46"/>
                    <a:pt x="47" y="60"/>
                    <a:pt x="30" y="60"/>
                  </a:cubicBezTo>
                  <a:cubicBezTo>
                    <a:pt x="14" y="60"/>
                    <a:pt x="0" y="46"/>
                    <a:pt x="0" y="30"/>
                  </a:cubicBezTo>
                  <a:cubicBezTo>
                    <a:pt x="0" y="13"/>
                    <a:pt x="14" y="0"/>
                    <a:pt x="30" y="0"/>
                  </a:cubicBezTo>
                  <a:cubicBezTo>
                    <a:pt x="47" y="0"/>
                    <a:pt x="60" y="13"/>
                    <a:pt x="60" y="30"/>
                  </a:cubicBezTo>
                  <a:close/>
                  <a:moveTo>
                    <a:pt x="60" y="30"/>
                  </a:moveTo>
                  <a:cubicBezTo>
                    <a:pt x="60" y="30"/>
                    <a:pt x="60" y="30"/>
                    <a:pt x="60" y="30"/>
                  </a:cubicBezTo>
                </a:path>
              </a:pathLst>
            </a:custGeom>
            <a:solidFill>
              <a:srgbClr val="FFFFFF"/>
            </a:solidFill>
            <a:ln w="9525">
              <a:noFill/>
              <a:round/>
              <a:headEnd/>
              <a:tailEnd/>
            </a:ln>
          </p:spPr>
          <p:txBody>
            <a:bodyPr/>
            <a:lstStyle/>
            <a:p>
              <a:pPr defTabSz="914400">
                <a:defRPr/>
              </a:pPr>
              <a:endParaRPr lang="en-US" sz="1600" dirty="0">
                <a:solidFill>
                  <a:schemeClr val="tx1">
                    <a:lumMod val="75000"/>
                    <a:lumOff val="25000"/>
                  </a:schemeClr>
                </a:solidFill>
                <a:latin typeface="Arial"/>
                <a:cs typeface="Arial"/>
              </a:endParaRPr>
            </a:p>
          </p:txBody>
        </p:sp>
        <p:sp>
          <p:nvSpPr>
            <p:cNvPr id="21" name="Freeform 26"/>
            <p:cNvSpPr>
              <a:spLocks noEditPoints="1"/>
            </p:cNvSpPr>
            <p:nvPr/>
          </p:nvSpPr>
          <p:spPr bwMode="auto">
            <a:xfrm>
              <a:off x="2223469" y="3894279"/>
              <a:ext cx="173517" cy="141831"/>
            </a:xfrm>
            <a:custGeom>
              <a:avLst/>
              <a:gdLst/>
              <a:ahLst/>
              <a:cxnLst>
                <a:cxn ang="0">
                  <a:pos x="19" y="103"/>
                </a:cxn>
                <a:cxn ang="0">
                  <a:pos x="20" y="102"/>
                </a:cxn>
                <a:cxn ang="0">
                  <a:pos x="31" y="90"/>
                </a:cxn>
                <a:cxn ang="0">
                  <a:pos x="33" y="51"/>
                </a:cxn>
                <a:cxn ang="0">
                  <a:pos x="33" y="92"/>
                </a:cxn>
                <a:cxn ang="0">
                  <a:pos x="34" y="94"/>
                </a:cxn>
                <a:cxn ang="0">
                  <a:pos x="50" y="84"/>
                </a:cxn>
                <a:cxn ang="0">
                  <a:pos x="62" y="89"/>
                </a:cxn>
                <a:cxn ang="0">
                  <a:pos x="64" y="92"/>
                </a:cxn>
                <a:cxn ang="0">
                  <a:pos x="79" y="84"/>
                </a:cxn>
                <a:cxn ang="0">
                  <a:pos x="95" y="93"/>
                </a:cxn>
                <a:cxn ang="0">
                  <a:pos x="95" y="92"/>
                </a:cxn>
                <a:cxn ang="0">
                  <a:pos x="95" y="50"/>
                </a:cxn>
                <a:cxn ang="0">
                  <a:pos x="98" y="89"/>
                </a:cxn>
                <a:cxn ang="0">
                  <a:pos x="108" y="101"/>
                </a:cxn>
                <a:cxn ang="0">
                  <a:pos x="109" y="101"/>
                </a:cxn>
                <a:cxn ang="0">
                  <a:pos x="121" y="91"/>
                </a:cxn>
                <a:cxn ang="0">
                  <a:pos x="71" y="0"/>
                </a:cxn>
                <a:cxn ang="0">
                  <a:pos x="64" y="8"/>
                </a:cxn>
                <a:cxn ang="0">
                  <a:pos x="57" y="0"/>
                </a:cxn>
                <a:cxn ang="0">
                  <a:pos x="57" y="0"/>
                </a:cxn>
                <a:cxn ang="0">
                  <a:pos x="8" y="92"/>
                </a:cxn>
                <a:cxn ang="0">
                  <a:pos x="19" y="103"/>
                </a:cxn>
                <a:cxn ang="0">
                  <a:pos x="19" y="103"/>
                </a:cxn>
                <a:cxn ang="0">
                  <a:pos x="19" y="103"/>
                </a:cxn>
              </a:cxnLst>
              <a:rect l="0" t="0" r="r" b="b"/>
              <a:pathLst>
                <a:path w="126" h="103">
                  <a:moveTo>
                    <a:pt x="19" y="103"/>
                  </a:moveTo>
                  <a:cubicBezTo>
                    <a:pt x="20" y="103"/>
                    <a:pt x="20" y="102"/>
                    <a:pt x="20" y="102"/>
                  </a:cubicBezTo>
                  <a:cubicBezTo>
                    <a:pt x="27" y="102"/>
                    <a:pt x="31" y="96"/>
                    <a:pt x="31" y="90"/>
                  </a:cubicBezTo>
                  <a:cubicBezTo>
                    <a:pt x="29" y="72"/>
                    <a:pt x="30" y="60"/>
                    <a:pt x="33" y="51"/>
                  </a:cubicBezTo>
                  <a:cubicBezTo>
                    <a:pt x="33" y="92"/>
                    <a:pt x="33" y="92"/>
                    <a:pt x="33" y="92"/>
                  </a:cubicBezTo>
                  <a:cubicBezTo>
                    <a:pt x="33" y="93"/>
                    <a:pt x="34" y="94"/>
                    <a:pt x="34" y="94"/>
                  </a:cubicBezTo>
                  <a:cubicBezTo>
                    <a:pt x="36" y="88"/>
                    <a:pt x="43" y="84"/>
                    <a:pt x="50" y="84"/>
                  </a:cubicBezTo>
                  <a:cubicBezTo>
                    <a:pt x="55" y="84"/>
                    <a:pt x="59" y="86"/>
                    <a:pt x="62" y="89"/>
                  </a:cubicBezTo>
                  <a:cubicBezTo>
                    <a:pt x="63" y="90"/>
                    <a:pt x="64" y="91"/>
                    <a:pt x="64" y="92"/>
                  </a:cubicBezTo>
                  <a:cubicBezTo>
                    <a:pt x="68" y="87"/>
                    <a:pt x="73" y="84"/>
                    <a:pt x="79" y="84"/>
                  </a:cubicBezTo>
                  <a:cubicBezTo>
                    <a:pt x="86" y="84"/>
                    <a:pt x="91" y="88"/>
                    <a:pt x="95" y="93"/>
                  </a:cubicBezTo>
                  <a:cubicBezTo>
                    <a:pt x="95" y="93"/>
                    <a:pt x="95" y="92"/>
                    <a:pt x="95" y="92"/>
                  </a:cubicBezTo>
                  <a:cubicBezTo>
                    <a:pt x="95" y="50"/>
                    <a:pt x="95" y="50"/>
                    <a:pt x="95" y="50"/>
                  </a:cubicBezTo>
                  <a:cubicBezTo>
                    <a:pt x="98" y="59"/>
                    <a:pt x="99" y="71"/>
                    <a:pt x="98" y="89"/>
                  </a:cubicBezTo>
                  <a:cubicBezTo>
                    <a:pt x="97" y="95"/>
                    <a:pt x="102" y="101"/>
                    <a:pt x="108" y="101"/>
                  </a:cubicBezTo>
                  <a:cubicBezTo>
                    <a:pt x="109" y="101"/>
                    <a:pt x="109" y="101"/>
                    <a:pt x="109" y="101"/>
                  </a:cubicBezTo>
                  <a:cubicBezTo>
                    <a:pt x="115" y="101"/>
                    <a:pt x="120" y="97"/>
                    <a:pt x="121" y="91"/>
                  </a:cubicBezTo>
                  <a:cubicBezTo>
                    <a:pt x="126" y="39"/>
                    <a:pt x="101" y="7"/>
                    <a:pt x="71" y="0"/>
                  </a:cubicBezTo>
                  <a:cubicBezTo>
                    <a:pt x="64" y="8"/>
                    <a:pt x="64" y="8"/>
                    <a:pt x="64" y="8"/>
                  </a:cubicBezTo>
                  <a:cubicBezTo>
                    <a:pt x="57" y="0"/>
                    <a:pt x="57" y="0"/>
                    <a:pt x="57" y="0"/>
                  </a:cubicBezTo>
                  <a:cubicBezTo>
                    <a:pt x="57" y="0"/>
                    <a:pt x="57" y="0"/>
                    <a:pt x="57" y="0"/>
                  </a:cubicBezTo>
                  <a:cubicBezTo>
                    <a:pt x="47" y="3"/>
                    <a:pt x="0" y="20"/>
                    <a:pt x="8" y="92"/>
                  </a:cubicBezTo>
                  <a:cubicBezTo>
                    <a:pt x="8" y="98"/>
                    <a:pt x="13" y="103"/>
                    <a:pt x="19" y="103"/>
                  </a:cubicBezTo>
                  <a:close/>
                  <a:moveTo>
                    <a:pt x="19" y="103"/>
                  </a:moveTo>
                  <a:cubicBezTo>
                    <a:pt x="19" y="103"/>
                    <a:pt x="19" y="103"/>
                    <a:pt x="19" y="103"/>
                  </a:cubicBezTo>
                </a:path>
              </a:pathLst>
            </a:custGeom>
            <a:solidFill>
              <a:srgbClr val="FFFFFF"/>
            </a:solidFill>
            <a:ln w="9525">
              <a:noFill/>
              <a:round/>
              <a:headEnd/>
              <a:tailEnd/>
            </a:ln>
          </p:spPr>
          <p:txBody>
            <a:bodyPr/>
            <a:lstStyle/>
            <a:p>
              <a:pPr defTabSz="914400">
                <a:defRPr/>
              </a:pPr>
              <a:endParaRPr lang="en-US" sz="1600" dirty="0">
                <a:solidFill>
                  <a:schemeClr val="tx1">
                    <a:lumMod val="75000"/>
                    <a:lumOff val="25000"/>
                  </a:schemeClr>
                </a:solidFill>
                <a:latin typeface="Arial"/>
                <a:cs typeface="Arial"/>
              </a:endParaRPr>
            </a:p>
          </p:txBody>
        </p:sp>
      </p:grpSp>
      <p:sp>
        <p:nvSpPr>
          <p:cNvPr id="24" name="TextBox 23"/>
          <p:cNvSpPr txBox="1"/>
          <p:nvPr/>
        </p:nvSpPr>
        <p:spPr>
          <a:xfrm>
            <a:off x="471507" y="2462896"/>
            <a:ext cx="979761" cy="584775"/>
          </a:xfrm>
          <a:prstGeom prst="rect">
            <a:avLst/>
          </a:prstGeom>
          <a:noFill/>
          <a:effectLst/>
        </p:spPr>
        <p:txBody>
          <a:bodyPr wrap="square" rtlCol="0">
            <a:spAutoFit/>
          </a:bodyPr>
          <a:lstStyle/>
          <a:p>
            <a:pPr algn="ctr" defTabSz="914400"/>
            <a:r>
              <a:rPr lang="en-US" sz="1600" dirty="0">
                <a:solidFill>
                  <a:schemeClr val="tx1">
                    <a:lumMod val="75000"/>
                    <a:lumOff val="25000"/>
                  </a:schemeClr>
                </a:solidFill>
                <a:latin typeface="Arial"/>
                <a:cs typeface="Arial"/>
              </a:rPr>
              <a:t>Visit </a:t>
            </a:r>
            <a:r>
              <a:rPr lang="en-US" sz="1600" dirty="0" smtClean="0">
                <a:solidFill>
                  <a:schemeClr val="tx1">
                    <a:lumMod val="75000"/>
                    <a:lumOff val="25000"/>
                  </a:schemeClr>
                </a:solidFill>
                <a:latin typeface="Arial"/>
                <a:cs typeface="Arial"/>
              </a:rPr>
              <a:t>to provider </a:t>
            </a:r>
            <a:endParaRPr lang="en-US" sz="1600" dirty="0">
              <a:solidFill>
                <a:schemeClr val="tx1">
                  <a:lumMod val="75000"/>
                  <a:lumOff val="25000"/>
                </a:schemeClr>
              </a:solidFill>
              <a:latin typeface="Arial"/>
              <a:cs typeface="Arial"/>
            </a:endParaRPr>
          </a:p>
        </p:txBody>
      </p:sp>
      <p:sp>
        <p:nvSpPr>
          <p:cNvPr id="25" name="Rectangle 24"/>
          <p:cNvSpPr/>
          <p:nvPr/>
        </p:nvSpPr>
        <p:spPr>
          <a:xfrm>
            <a:off x="3371838" y="4119859"/>
            <a:ext cx="1120628" cy="1277676"/>
          </a:xfrm>
          <a:prstGeom prst="rect">
            <a:avLst/>
          </a:prstGeom>
          <a:solidFill>
            <a:schemeClr val="bg1"/>
          </a:solidFill>
          <a:ln w="3175">
            <a:solidFill>
              <a:srgbClr val="0327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27" name="TextBox 26"/>
          <p:cNvSpPr txBox="1"/>
          <p:nvPr/>
        </p:nvSpPr>
        <p:spPr>
          <a:xfrm>
            <a:off x="3197746" y="4468977"/>
            <a:ext cx="1500457" cy="830997"/>
          </a:xfrm>
          <a:prstGeom prst="rect">
            <a:avLst/>
          </a:prstGeom>
          <a:noFill/>
          <a:effectLst/>
        </p:spPr>
        <p:txBody>
          <a:bodyPr wrap="square" rtlCol="0">
            <a:spAutoFit/>
          </a:bodyPr>
          <a:lstStyle/>
          <a:p>
            <a:pPr algn="ctr"/>
            <a:r>
              <a:rPr lang="en-US" sz="1600" dirty="0">
                <a:solidFill>
                  <a:schemeClr val="tx1">
                    <a:lumMod val="75000"/>
                    <a:lumOff val="25000"/>
                  </a:schemeClr>
                </a:solidFill>
                <a:latin typeface="Arial"/>
                <a:cs typeface="Arial"/>
              </a:rPr>
              <a:t>Clinical decision support</a:t>
            </a:r>
          </a:p>
        </p:txBody>
      </p:sp>
      <p:sp>
        <p:nvSpPr>
          <p:cNvPr id="28" name="Rectangle 27"/>
          <p:cNvSpPr/>
          <p:nvPr/>
        </p:nvSpPr>
        <p:spPr>
          <a:xfrm>
            <a:off x="5551583" y="4119859"/>
            <a:ext cx="1055794" cy="1277676"/>
          </a:xfrm>
          <a:prstGeom prst="rect">
            <a:avLst/>
          </a:prstGeom>
          <a:solidFill>
            <a:schemeClr val="bg1"/>
          </a:solidFill>
          <a:ln w="3175">
            <a:solidFill>
              <a:srgbClr val="0327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29" name="Teardrop 28"/>
          <p:cNvSpPr>
            <a:spLocks noChangeAspect="1"/>
          </p:cNvSpPr>
          <p:nvPr/>
        </p:nvSpPr>
        <p:spPr>
          <a:xfrm rot="8096338">
            <a:off x="5763168" y="3715420"/>
            <a:ext cx="632626" cy="632626"/>
          </a:xfrm>
          <a:prstGeom prst="teardrop">
            <a:avLst/>
          </a:prstGeom>
          <a:solidFill>
            <a:srgbClr val="021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30" name="TextBox 29"/>
          <p:cNvSpPr txBox="1"/>
          <p:nvPr/>
        </p:nvSpPr>
        <p:spPr>
          <a:xfrm>
            <a:off x="5532513" y="4468978"/>
            <a:ext cx="1074864" cy="584776"/>
          </a:xfrm>
          <a:prstGeom prst="rect">
            <a:avLst/>
          </a:prstGeom>
          <a:noFill/>
          <a:effectLst/>
        </p:spPr>
        <p:txBody>
          <a:bodyPr wrap="square" rtlCol="0">
            <a:spAutoFit/>
          </a:bodyPr>
          <a:lstStyle/>
          <a:p>
            <a:pPr algn="ctr"/>
            <a:r>
              <a:rPr lang="en-US" sz="1600" dirty="0">
                <a:solidFill>
                  <a:schemeClr val="tx1">
                    <a:lumMod val="75000"/>
                    <a:lumOff val="25000"/>
                  </a:schemeClr>
                </a:solidFill>
                <a:latin typeface="Arial"/>
                <a:cs typeface="Arial"/>
              </a:rPr>
              <a:t>Nurse</a:t>
            </a:r>
          </a:p>
          <a:p>
            <a:pPr algn="ctr"/>
            <a:r>
              <a:rPr lang="en-US" sz="1600" dirty="0">
                <a:solidFill>
                  <a:schemeClr val="tx1">
                    <a:lumMod val="75000"/>
                    <a:lumOff val="25000"/>
                  </a:schemeClr>
                </a:solidFill>
                <a:latin typeface="Arial"/>
                <a:cs typeface="Arial"/>
              </a:rPr>
              <a:t>review</a:t>
            </a:r>
          </a:p>
        </p:txBody>
      </p:sp>
      <p:sp>
        <p:nvSpPr>
          <p:cNvPr id="31" name="Rectangle 30"/>
          <p:cNvSpPr/>
          <p:nvPr/>
        </p:nvSpPr>
        <p:spPr>
          <a:xfrm>
            <a:off x="7581399" y="4119859"/>
            <a:ext cx="1168682" cy="992997"/>
          </a:xfrm>
          <a:prstGeom prst="rect">
            <a:avLst/>
          </a:prstGeom>
          <a:solidFill>
            <a:schemeClr val="bg1"/>
          </a:solidFill>
          <a:ln w="3175">
            <a:solidFill>
              <a:srgbClr val="0327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33" name="TextBox 32"/>
          <p:cNvSpPr txBox="1"/>
          <p:nvPr/>
        </p:nvSpPr>
        <p:spPr>
          <a:xfrm>
            <a:off x="7636031" y="4468979"/>
            <a:ext cx="1074864" cy="584776"/>
          </a:xfrm>
          <a:prstGeom prst="rect">
            <a:avLst/>
          </a:prstGeom>
          <a:noFill/>
          <a:effectLst/>
        </p:spPr>
        <p:txBody>
          <a:bodyPr wrap="square" rtlCol="0">
            <a:spAutoFit/>
          </a:bodyPr>
          <a:lstStyle/>
          <a:p>
            <a:pPr algn="ctr"/>
            <a:r>
              <a:rPr lang="en-US" sz="1600" dirty="0">
                <a:solidFill>
                  <a:schemeClr val="tx1">
                    <a:lumMod val="75000"/>
                    <a:lumOff val="25000"/>
                  </a:schemeClr>
                </a:solidFill>
                <a:latin typeface="Arial"/>
                <a:cs typeface="Arial"/>
              </a:rPr>
              <a:t>MD </a:t>
            </a:r>
          </a:p>
          <a:p>
            <a:pPr algn="ctr"/>
            <a:r>
              <a:rPr lang="en-US" sz="1600" dirty="0">
                <a:solidFill>
                  <a:schemeClr val="tx1">
                    <a:lumMod val="75000"/>
                    <a:lumOff val="25000"/>
                  </a:schemeClr>
                </a:solidFill>
                <a:latin typeface="Arial"/>
                <a:cs typeface="Arial"/>
              </a:rPr>
              <a:t>review</a:t>
            </a:r>
          </a:p>
        </p:txBody>
      </p:sp>
      <p:sp>
        <p:nvSpPr>
          <p:cNvPr id="34" name="Rectangle 33"/>
          <p:cNvSpPr/>
          <p:nvPr/>
        </p:nvSpPr>
        <p:spPr>
          <a:xfrm>
            <a:off x="9719776" y="4119859"/>
            <a:ext cx="1329765" cy="1241985"/>
          </a:xfrm>
          <a:prstGeom prst="rect">
            <a:avLst/>
          </a:prstGeom>
          <a:solidFill>
            <a:schemeClr val="bg1"/>
          </a:solidFill>
          <a:ln w="3175">
            <a:solidFill>
              <a:srgbClr val="0327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36" name="TextBox 35"/>
          <p:cNvSpPr txBox="1"/>
          <p:nvPr/>
        </p:nvSpPr>
        <p:spPr>
          <a:xfrm>
            <a:off x="9702536" y="4470559"/>
            <a:ext cx="1428631" cy="584776"/>
          </a:xfrm>
          <a:prstGeom prst="rect">
            <a:avLst/>
          </a:prstGeom>
          <a:noFill/>
          <a:effectLst/>
        </p:spPr>
        <p:txBody>
          <a:bodyPr wrap="square" rtlCol="0">
            <a:spAutoFit/>
          </a:bodyPr>
          <a:lstStyle/>
          <a:p>
            <a:pPr algn="ctr"/>
            <a:r>
              <a:rPr lang="en-US" sz="1600" dirty="0">
                <a:solidFill>
                  <a:schemeClr val="tx1">
                    <a:lumMod val="75000"/>
                    <a:lumOff val="25000"/>
                  </a:schemeClr>
                </a:solidFill>
                <a:latin typeface="Arial"/>
                <a:cs typeface="Arial"/>
              </a:rPr>
              <a:t>Appropriate decision</a:t>
            </a:r>
          </a:p>
        </p:txBody>
      </p:sp>
      <p:grpSp>
        <p:nvGrpSpPr>
          <p:cNvPr id="81" name="Group 80"/>
          <p:cNvGrpSpPr/>
          <p:nvPr/>
        </p:nvGrpSpPr>
        <p:grpSpPr>
          <a:xfrm>
            <a:off x="10077594" y="3715421"/>
            <a:ext cx="632626" cy="632626"/>
            <a:chOff x="9483065" y="3664717"/>
            <a:chExt cx="632626" cy="632626"/>
          </a:xfrm>
        </p:grpSpPr>
        <p:sp>
          <p:nvSpPr>
            <p:cNvPr id="35" name="Teardrop 34"/>
            <p:cNvSpPr>
              <a:spLocks noChangeAspect="1"/>
            </p:cNvSpPr>
            <p:nvPr/>
          </p:nvSpPr>
          <p:spPr>
            <a:xfrm rot="8096338">
              <a:off x="9483065" y="3664717"/>
              <a:ext cx="632626" cy="632626"/>
            </a:xfrm>
            <a:prstGeom prst="teardrop">
              <a:avLst/>
            </a:prstGeom>
            <a:solidFill>
              <a:srgbClr val="021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grpSp>
          <p:nvGrpSpPr>
            <p:cNvPr id="37" name="Group 36"/>
            <p:cNvGrpSpPr/>
            <p:nvPr/>
          </p:nvGrpSpPr>
          <p:grpSpPr>
            <a:xfrm>
              <a:off x="9638402" y="3785491"/>
              <a:ext cx="429618" cy="382710"/>
              <a:chOff x="10248322" y="3274735"/>
              <a:chExt cx="867128" cy="772452"/>
            </a:xfrm>
          </p:grpSpPr>
          <p:grpSp>
            <p:nvGrpSpPr>
              <p:cNvPr id="38" name="Group 37"/>
              <p:cNvGrpSpPr/>
              <p:nvPr/>
            </p:nvGrpSpPr>
            <p:grpSpPr>
              <a:xfrm>
                <a:off x="10248322" y="3274735"/>
                <a:ext cx="317460" cy="772452"/>
                <a:chOff x="7591275" y="3646543"/>
                <a:chExt cx="317460" cy="772452"/>
              </a:xfrm>
            </p:grpSpPr>
            <p:sp>
              <p:nvSpPr>
                <p:cNvPr id="40" name="Oval 39"/>
                <p:cNvSpPr/>
                <p:nvPr/>
              </p:nvSpPr>
              <p:spPr>
                <a:xfrm>
                  <a:off x="7591275" y="3646543"/>
                  <a:ext cx="317460" cy="317460"/>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41" name="Oval 40"/>
                <p:cNvSpPr/>
                <p:nvPr/>
              </p:nvSpPr>
              <p:spPr>
                <a:xfrm>
                  <a:off x="7591275" y="4101535"/>
                  <a:ext cx="317460" cy="317460"/>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42" name="Oval 41"/>
                <p:cNvSpPr/>
                <p:nvPr/>
              </p:nvSpPr>
              <p:spPr>
                <a:xfrm>
                  <a:off x="7710333" y="3743015"/>
                  <a:ext cx="124360" cy="1243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grpSp>
          <p:sp>
            <p:nvSpPr>
              <p:cNvPr id="39" name="Up Arrow 38"/>
              <p:cNvSpPr/>
              <p:nvPr/>
            </p:nvSpPr>
            <p:spPr>
              <a:xfrm rot="18190984">
                <a:off x="10764649" y="3386157"/>
                <a:ext cx="311787" cy="389815"/>
              </a:xfrm>
              <a:prstGeom prst="up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grpSp>
      </p:grpSp>
      <p:sp>
        <p:nvSpPr>
          <p:cNvPr id="43" name="Rectangle 42"/>
          <p:cNvSpPr/>
          <p:nvPr/>
        </p:nvSpPr>
        <p:spPr>
          <a:xfrm>
            <a:off x="1599836" y="2107200"/>
            <a:ext cx="1637005" cy="1351933"/>
          </a:xfrm>
          <a:prstGeom prst="rect">
            <a:avLst/>
          </a:prstGeom>
          <a:solidFill>
            <a:schemeClr val="bg1"/>
          </a:solidFill>
          <a:ln w="3175">
            <a:solidFill>
              <a:srgbClr val="D35B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44" name="Teardrop 43"/>
          <p:cNvSpPr>
            <a:spLocks noChangeAspect="1"/>
          </p:cNvSpPr>
          <p:nvPr/>
        </p:nvSpPr>
        <p:spPr>
          <a:xfrm rot="8096338">
            <a:off x="2102215" y="1702760"/>
            <a:ext cx="632626" cy="632626"/>
          </a:xfrm>
          <a:prstGeom prst="teardrop">
            <a:avLst/>
          </a:prstGeom>
          <a:solidFill>
            <a:srgbClr val="D25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cs typeface="Arial"/>
            </a:endParaRPr>
          </a:p>
        </p:txBody>
      </p:sp>
      <p:sp>
        <p:nvSpPr>
          <p:cNvPr id="45" name="TextBox 44"/>
          <p:cNvSpPr txBox="1"/>
          <p:nvPr/>
        </p:nvSpPr>
        <p:spPr>
          <a:xfrm>
            <a:off x="1712834" y="2403627"/>
            <a:ext cx="1434856" cy="830997"/>
          </a:xfrm>
          <a:prstGeom prst="rect">
            <a:avLst/>
          </a:prstGeom>
          <a:noFill/>
          <a:effectLst/>
        </p:spPr>
        <p:txBody>
          <a:bodyPr wrap="square" rtlCol="0">
            <a:spAutoFit/>
          </a:bodyPr>
          <a:lstStyle/>
          <a:p>
            <a:pPr algn="ctr" defTabSz="914400"/>
            <a:r>
              <a:rPr lang="en-US" sz="1600" dirty="0">
                <a:solidFill>
                  <a:schemeClr val="tx1">
                    <a:lumMod val="75000"/>
                    <a:lumOff val="25000"/>
                  </a:schemeClr>
                </a:solidFill>
                <a:latin typeface="Arial"/>
                <a:cs typeface="Arial"/>
              </a:rPr>
              <a:t>Provider requests prior authorization</a:t>
            </a:r>
          </a:p>
        </p:txBody>
      </p:sp>
      <p:grpSp>
        <p:nvGrpSpPr>
          <p:cNvPr id="46" name="Group 45"/>
          <p:cNvGrpSpPr/>
          <p:nvPr/>
        </p:nvGrpSpPr>
        <p:grpSpPr>
          <a:xfrm>
            <a:off x="2251314" y="1804507"/>
            <a:ext cx="376643" cy="427600"/>
            <a:chOff x="4779728" y="4256320"/>
            <a:chExt cx="680331" cy="772377"/>
          </a:xfrm>
        </p:grpSpPr>
        <p:sp>
          <p:nvSpPr>
            <p:cNvPr id="47" name="Freeform 18"/>
            <p:cNvSpPr>
              <a:spLocks noEditPoints="1"/>
            </p:cNvSpPr>
            <p:nvPr/>
          </p:nvSpPr>
          <p:spPr bwMode="auto">
            <a:xfrm>
              <a:off x="4779728" y="4256320"/>
              <a:ext cx="680331" cy="772377"/>
            </a:xfrm>
            <a:custGeom>
              <a:avLst/>
              <a:gdLst/>
              <a:ahLst/>
              <a:cxnLst>
                <a:cxn ang="0">
                  <a:pos x="141" y="75"/>
                </a:cxn>
                <a:cxn ang="0">
                  <a:pos x="118" y="53"/>
                </a:cxn>
                <a:cxn ang="0">
                  <a:pos x="96" y="75"/>
                </a:cxn>
                <a:cxn ang="0">
                  <a:pos x="115" y="96"/>
                </a:cxn>
                <a:cxn ang="0">
                  <a:pos x="115" y="120"/>
                </a:cxn>
                <a:cxn ang="0">
                  <a:pos x="82" y="153"/>
                </a:cxn>
                <a:cxn ang="0">
                  <a:pos x="49" y="120"/>
                </a:cxn>
                <a:cxn ang="0">
                  <a:pos x="49" y="93"/>
                </a:cxn>
                <a:cxn ang="0">
                  <a:pos x="73" y="78"/>
                </a:cxn>
                <a:cxn ang="0">
                  <a:pos x="75" y="74"/>
                </a:cxn>
                <a:cxn ang="0">
                  <a:pos x="90" y="30"/>
                </a:cxn>
                <a:cxn ang="0">
                  <a:pos x="66" y="3"/>
                </a:cxn>
                <a:cxn ang="0">
                  <a:pos x="66" y="3"/>
                </a:cxn>
                <a:cxn ang="0">
                  <a:pos x="60" y="0"/>
                </a:cxn>
                <a:cxn ang="0">
                  <a:pos x="55" y="6"/>
                </a:cxn>
                <a:cxn ang="0">
                  <a:pos x="60" y="12"/>
                </a:cxn>
                <a:cxn ang="0">
                  <a:pos x="64" y="10"/>
                </a:cxn>
                <a:cxn ang="0">
                  <a:pos x="64" y="11"/>
                </a:cxn>
                <a:cxn ang="0">
                  <a:pos x="83" y="30"/>
                </a:cxn>
                <a:cxn ang="0">
                  <a:pos x="69" y="69"/>
                </a:cxn>
                <a:cxn ang="0">
                  <a:pos x="65" y="71"/>
                </a:cxn>
                <a:cxn ang="0">
                  <a:pos x="45" y="82"/>
                </a:cxn>
                <a:cxn ang="0">
                  <a:pos x="26" y="71"/>
                </a:cxn>
                <a:cxn ang="0">
                  <a:pos x="22" y="69"/>
                </a:cxn>
                <a:cxn ang="0">
                  <a:pos x="7" y="30"/>
                </a:cxn>
                <a:cxn ang="0">
                  <a:pos x="27" y="11"/>
                </a:cxn>
                <a:cxn ang="0">
                  <a:pos x="27" y="10"/>
                </a:cxn>
                <a:cxn ang="0">
                  <a:pos x="30" y="12"/>
                </a:cxn>
                <a:cxn ang="0">
                  <a:pos x="36" y="6"/>
                </a:cxn>
                <a:cxn ang="0">
                  <a:pos x="30" y="0"/>
                </a:cxn>
                <a:cxn ang="0">
                  <a:pos x="25" y="3"/>
                </a:cxn>
                <a:cxn ang="0">
                  <a:pos x="25" y="3"/>
                </a:cxn>
                <a:cxn ang="0">
                  <a:pos x="0" y="30"/>
                </a:cxn>
                <a:cxn ang="0">
                  <a:pos x="16" y="74"/>
                </a:cxn>
                <a:cxn ang="0">
                  <a:pos x="17" y="78"/>
                </a:cxn>
                <a:cxn ang="0">
                  <a:pos x="42" y="93"/>
                </a:cxn>
                <a:cxn ang="0">
                  <a:pos x="42" y="120"/>
                </a:cxn>
                <a:cxn ang="0">
                  <a:pos x="82" y="160"/>
                </a:cxn>
                <a:cxn ang="0">
                  <a:pos x="122" y="120"/>
                </a:cxn>
                <a:cxn ang="0">
                  <a:pos x="122" y="96"/>
                </a:cxn>
                <a:cxn ang="0">
                  <a:pos x="141" y="75"/>
                </a:cxn>
                <a:cxn ang="0">
                  <a:pos x="118" y="90"/>
                </a:cxn>
                <a:cxn ang="0">
                  <a:pos x="104" y="75"/>
                </a:cxn>
                <a:cxn ang="0">
                  <a:pos x="118" y="60"/>
                </a:cxn>
                <a:cxn ang="0">
                  <a:pos x="133" y="75"/>
                </a:cxn>
                <a:cxn ang="0">
                  <a:pos x="118" y="90"/>
                </a:cxn>
                <a:cxn ang="0">
                  <a:pos x="118" y="90"/>
                </a:cxn>
                <a:cxn ang="0">
                  <a:pos x="118" y="90"/>
                </a:cxn>
              </a:cxnLst>
              <a:rect l="0" t="0" r="r" b="b"/>
              <a:pathLst>
                <a:path w="141" h="160">
                  <a:moveTo>
                    <a:pt x="141" y="75"/>
                  </a:moveTo>
                  <a:cubicBezTo>
                    <a:pt x="141" y="62"/>
                    <a:pt x="131" y="53"/>
                    <a:pt x="118" y="53"/>
                  </a:cubicBezTo>
                  <a:cubicBezTo>
                    <a:pt x="106" y="53"/>
                    <a:pt x="96" y="62"/>
                    <a:pt x="96" y="75"/>
                  </a:cubicBezTo>
                  <a:cubicBezTo>
                    <a:pt x="96" y="86"/>
                    <a:pt x="104" y="95"/>
                    <a:pt x="115" y="96"/>
                  </a:cubicBezTo>
                  <a:cubicBezTo>
                    <a:pt x="115" y="120"/>
                    <a:pt x="115" y="120"/>
                    <a:pt x="115" y="120"/>
                  </a:cubicBezTo>
                  <a:cubicBezTo>
                    <a:pt x="115" y="138"/>
                    <a:pt x="100" y="153"/>
                    <a:pt x="82" y="153"/>
                  </a:cubicBezTo>
                  <a:cubicBezTo>
                    <a:pt x="64" y="153"/>
                    <a:pt x="49" y="138"/>
                    <a:pt x="49" y="120"/>
                  </a:cubicBezTo>
                  <a:cubicBezTo>
                    <a:pt x="49" y="93"/>
                    <a:pt x="49" y="93"/>
                    <a:pt x="49" y="93"/>
                  </a:cubicBezTo>
                  <a:cubicBezTo>
                    <a:pt x="58" y="92"/>
                    <a:pt x="66" y="87"/>
                    <a:pt x="73" y="78"/>
                  </a:cubicBezTo>
                  <a:cubicBezTo>
                    <a:pt x="74" y="77"/>
                    <a:pt x="75" y="75"/>
                    <a:pt x="75" y="74"/>
                  </a:cubicBezTo>
                  <a:cubicBezTo>
                    <a:pt x="84" y="61"/>
                    <a:pt x="90" y="43"/>
                    <a:pt x="90" y="30"/>
                  </a:cubicBezTo>
                  <a:cubicBezTo>
                    <a:pt x="90" y="9"/>
                    <a:pt x="81" y="7"/>
                    <a:pt x="66" y="3"/>
                  </a:cubicBezTo>
                  <a:cubicBezTo>
                    <a:pt x="66" y="3"/>
                    <a:pt x="66" y="3"/>
                    <a:pt x="66" y="3"/>
                  </a:cubicBezTo>
                  <a:cubicBezTo>
                    <a:pt x="65" y="1"/>
                    <a:pt x="63" y="0"/>
                    <a:pt x="60" y="0"/>
                  </a:cubicBezTo>
                  <a:cubicBezTo>
                    <a:pt x="57" y="0"/>
                    <a:pt x="55" y="3"/>
                    <a:pt x="55" y="6"/>
                  </a:cubicBezTo>
                  <a:cubicBezTo>
                    <a:pt x="55" y="9"/>
                    <a:pt x="57" y="12"/>
                    <a:pt x="60" y="12"/>
                  </a:cubicBezTo>
                  <a:cubicBezTo>
                    <a:pt x="62" y="12"/>
                    <a:pt x="63" y="11"/>
                    <a:pt x="64" y="10"/>
                  </a:cubicBezTo>
                  <a:cubicBezTo>
                    <a:pt x="64" y="11"/>
                    <a:pt x="64" y="11"/>
                    <a:pt x="64" y="11"/>
                  </a:cubicBezTo>
                  <a:cubicBezTo>
                    <a:pt x="79" y="14"/>
                    <a:pt x="83" y="15"/>
                    <a:pt x="83" y="30"/>
                  </a:cubicBezTo>
                  <a:cubicBezTo>
                    <a:pt x="83" y="42"/>
                    <a:pt x="77" y="58"/>
                    <a:pt x="69" y="69"/>
                  </a:cubicBezTo>
                  <a:cubicBezTo>
                    <a:pt x="67" y="69"/>
                    <a:pt x="66" y="70"/>
                    <a:pt x="65" y="71"/>
                  </a:cubicBezTo>
                  <a:cubicBezTo>
                    <a:pt x="61" y="76"/>
                    <a:pt x="54" y="82"/>
                    <a:pt x="45" y="82"/>
                  </a:cubicBezTo>
                  <a:cubicBezTo>
                    <a:pt x="37" y="82"/>
                    <a:pt x="30" y="76"/>
                    <a:pt x="26" y="71"/>
                  </a:cubicBezTo>
                  <a:cubicBezTo>
                    <a:pt x="25" y="70"/>
                    <a:pt x="23" y="69"/>
                    <a:pt x="22" y="69"/>
                  </a:cubicBezTo>
                  <a:cubicBezTo>
                    <a:pt x="13" y="58"/>
                    <a:pt x="7" y="42"/>
                    <a:pt x="7" y="30"/>
                  </a:cubicBezTo>
                  <a:cubicBezTo>
                    <a:pt x="7" y="15"/>
                    <a:pt x="11" y="14"/>
                    <a:pt x="27" y="11"/>
                  </a:cubicBezTo>
                  <a:cubicBezTo>
                    <a:pt x="27" y="10"/>
                    <a:pt x="27" y="10"/>
                    <a:pt x="27" y="10"/>
                  </a:cubicBezTo>
                  <a:cubicBezTo>
                    <a:pt x="28" y="11"/>
                    <a:pt x="29" y="12"/>
                    <a:pt x="30" y="12"/>
                  </a:cubicBezTo>
                  <a:cubicBezTo>
                    <a:pt x="33" y="12"/>
                    <a:pt x="36" y="9"/>
                    <a:pt x="36" y="6"/>
                  </a:cubicBezTo>
                  <a:cubicBezTo>
                    <a:pt x="36" y="3"/>
                    <a:pt x="33" y="0"/>
                    <a:pt x="30" y="0"/>
                  </a:cubicBezTo>
                  <a:cubicBezTo>
                    <a:pt x="28" y="0"/>
                    <a:pt x="26" y="1"/>
                    <a:pt x="25" y="3"/>
                  </a:cubicBezTo>
                  <a:cubicBezTo>
                    <a:pt x="25" y="3"/>
                    <a:pt x="25" y="3"/>
                    <a:pt x="25" y="3"/>
                  </a:cubicBezTo>
                  <a:cubicBezTo>
                    <a:pt x="9" y="7"/>
                    <a:pt x="0" y="9"/>
                    <a:pt x="0" y="30"/>
                  </a:cubicBezTo>
                  <a:cubicBezTo>
                    <a:pt x="0" y="43"/>
                    <a:pt x="6" y="61"/>
                    <a:pt x="16" y="74"/>
                  </a:cubicBezTo>
                  <a:cubicBezTo>
                    <a:pt x="16" y="76"/>
                    <a:pt x="16" y="77"/>
                    <a:pt x="17" y="78"/>
                  </a:cubicBezTo>
                  <a:cubicBezTo>
                    <a:pt x="25" y="87"/>
                    <a:pt x="33" y="92"/>
                    <a:pt x="42" y="93"/>
                  </a:cubicBezTo>
                  <a:cubicBezTo>
                    <a:pt x="42" y="120"/>
                    <a:pt x="42" y="120"/>
                    <a:pt x="42" y="120"/>
                  </a:cubicBezTo>
                  <a:cubicBezTo>
                    <a:pt x="42" y="142"/>
                    <a:pt x="60" y="160"/>
                    <a:pt x="82" y="160"/>
                  </a:cubicBezTo>
                  <a:cubicBezTo>
                    <a:pt x="104" y="160"/>
                    <a:pt x="122" y="142"/>
                    <a:pt x="122" y="120"/>
                  </a:cubicBezTo>
                  <a:cubicBezTo>
                    <a:pt x="122" y="96"/>
                    <a:pt x="122" y="96"/>
                    <a:pt x="122" y="96"/>
                  </a:cubicBezTo>
                  <a:cubicBezTo>
                    <a:pt x="133" y="95"/>
                    <a:pt x="141" y="86"/>
                    <a:pt x="141" y="75"/>
                  </a:cubicBezTo>
                  <a:close/>
                  <a:moveTo>
                    <a:pt x="118" y="90"/>
                  </a:moveTo>
                  <a:cubicBezTo>
                    <a:pt x="110" y="90"/>
                    <a:pt x="104" y="83"/>
                    <a:pt x="104" y="75"/>
                  </a:cubicBezTo>
                  <a:cubicBezTo>
                    <a:pt x="104" y="67"/>
                    <a:pt x="110" y="60"/>
                    <a:pt x="118" y="60"/>
                  </a:cubicBezTo>
                  <a:cubicBezTo>
                    <a:pt x="127" y="60"/>
                    <a:pt x="133" y="67"/>
                    <a:pt x="133" y="75"/>
                  </a:cubicBezTo>
                  <a:cubicBezTo>
                    <a:pt x="133" y="83"/>
                    <a:pt x="127" y="90"/>
                    <a:pt x="118" y="90"/>
                  </a:cubicBezTo>
                  <a:close/>
                  <a:moveTo>
                    <a:pt x="118" y="90"/>
                  </a:moveTo>
                  <a:cubicBezTo>
                    <a:pt x="118" y="90"/>
                    <a:pt x="118" y="90"/>
                    <a:pt x="118" y="90"/>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2025" dirty="0">
                <a:solidFill>
                  <a:schemeClr val="tx1">
                    <a:lumMod val="75000"/>
                    <a:lumOff val="25000"/>
                  </a:schemeClr>
                </a:solidFill>
                <a:latin typeface="Arial"/>
                <a:cs typeface="Arial"/>
              </a:endParaRPr>
            </a:p>
          </p:txBody>
        </p:sp>
        <p:sp>
          <p:nvSpPr>
            <p:cNvPr id="48" name="Oval 47"/>
            <p:cNvSpPr/>
            <p:nvPr/>
          </p:nvSpPr>
          <p:spPr>
            <a:xfrm>
              <a:off x="5307659" y="4573495"/>
              <a:ext cx="94073" cy="9407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75000"/>
                    <a:lumOff val="25000"/>
                  </a:schemeClr>
                </a:solidFill>
                <a:latin typeface="Arial"/>
                <a:cs typeface="Arial"/>
              </a:endParaRPr>
            </a:p>
          </p:txBody>
        </p:sp>
      </p:grpSp>
      <p:grpSp>
        <p:nvGrpSpPr>
          <p:cNvPr id="49" name="Group 48"/>
          <p:cNvGrpSpPr/>
          <p:nvPr/>
        </p:nvGrpSpPr>
        <p:grpSpPr>
          <a:xfrm>
            <a:off x="5913301" y="3812322"/>
            <a:ext cx="376643" cy="427600"/>
            <a:chOff x="4779728" y="4256320"/>
            <a:chExt cx="680331" cy="772377"/>
          </a:xfrm>
        </p:grpSpPr>
        <p:sp>
          <p:nvSpPr>
            <p:cNvPr id="50" name="Freeform 18"/>
            <p:cNvSpPr>
              <a:spLocks noEditPoints="1"/>
            </p:cNvSpPr>
            <p:nvPr/>
          </p:nvSpPr>
          <p:spPr bwMode="auto">
            <a:xfrm>
              <a:off x="4779728" y="4256320"/>
              <a:ext cx="680331" cy="772377"/>
            </a:xfrm>
            <a:custGeom>
              <a:avLst/>
              <a:gdLst/>
              <a:ahLst/>
              <a:cxnLst>
                <a:cxn ang="0">
                  <a:pos x="141" y="75"/>
                </a:cxn>
                <a:cxn ang="0">
                  <a:pos x="118" y="53"/>
                </a:cxn>
                <a:cxn ang="0">
                  <a:pos x="96" y="75"/>
                </a:cxn>
                <a:cxn ang="0">
                  <a:pos x="115" y="96"/>
                </a:cxn>
                <a:cxn ang="0">
                  <a:pos x="115" y="120"/>
                </a:cxn>
                <a:cxn ang="0">
                  <a:pos x="82" y="153"/>
                </a:cxn>
                <a:cxn ang="0">
                  <a:pos x="49" y="120"/>
                </a:cxn>
                <a:cxn ang="0">
                  <a:pos x="49" y="93"/>
                </a:cxn>
                <a:cxn ang="0">
                  <a:pos x="73" y="78"/>
                </a:cxn>
                <a:cxn ang="0">
                  <a:pos x="75" y="74"/>
                </a:cxn>
                <a:cxn ang="0">
                  <a:pos x="90" y="30"/>
                </a:cxn>
                <a:cxn ang="0">
                  <a:pos x="66" y="3"/>
                </a:cxn>
                <a:cxn ang="0">
                  <a:pos x="66" y="3"/>
                </a:cxn>
                <a:cxn ang="0">
                  <a:pos x="60" y="0"/>
                </a:cxn>
                <a:cxn ang="0">
                  <a:pos x="55" y="6"/>
                </a:cxn>
                <a:cxn ang="0">
                  <a:pos x="60" y="12"/>
                </a:cxn>
                <a:cxn ang="0">
                  <a:pos x="64" y="10"/>
                </a:cxn>
                <a:cxn ang="0">
                  <a:pos x="64" y="11"/>
                </a:cxn>
                <a:cxn ang="0">
                  <a:pos x="83" y="30"/>
                </a:cxn>
                <a:cxn ang="0">
                  <a:pos x="69" y="69"/>
                </a:cxn>
                <a:cxn ang="0">
                  <a:pos x="65" y="71"/>
                </a:cxn>
                <a:cxn ang="0">
                  <a:pos x="45" y="82"/>
                </a:cxn>
                <a:cxn ang="0">
                  <a:pos x="26" y="71"/>
                </a:cxn>
                <a:cxn ang="0">
                  <a:pos x="22" y="69"/>
                </a:cxn>
                <a:cxn ang="0">
                  <a:pos x="7" y="30"/>
                </a:cxn>
                <a:cxn ang="0">
                  <a:pos x="27" y="11"/>
                </a:cxn>
                <a:cxn ang="0">
                  <a:pos x="27" y="10"/>
                </a:cxn>
                <a:cxn ang="0">
                  <a:pos x="30" y="12"/>
                </a:cxn>
                <a:cxn ang="0">
                  <a:pos x="36" y="6"/>
                </a:cxn>
                <a:cxn ang="0">
                  <a:pos x="30" y="0"/>
                </a:cxn>
                <a:cxn ang="0">
                  <a:pos x="25" y="3"/>
                </a:cxn>
                <a:cxn ang="0">
                  <a:pos x="25" y="3"/>
                </a:cxn>
                <a:cxn ang="0">
                  <a:pos x="0" y="30"/>
                </a:cxn>
                <a:cxn ang="0">
                  <a:pos x="16" y="74"/>
                </a:cxn>
                <a:cxn ang="0">
                  <a:pos x="17" y="78"/>
                </a:cxn>
                <a:cxn ang="0">
                  <a:pos x="42" y="93"/>
                </a:cxn>
                <a:cxn ang="0">
                  <a:pos x="42" y="120"/>
                </a:cxn>
                <a:cxn ang="0">
                  <a:pos x="82" y="160"/>
                </a:cxn>
                <a:cxn ang="0">
                  <a:pos x="122" y="120"/>
                </a:cxn>
                <a:cxn ang="0">
                  <a:pos x="122" y="96"/>
                </a:cxn>
                <a:cxn ang="0">
                  <a:pos x="141" y="75"/>
                </a:cxn>
                <a:cxn ang="0">
                  <a:pos x="118" y="90"/>
                </a:cxn>
                <a:cxn ang="0">
                  <a:pos x="104" y="75"/>
                </a:cxn>
                <a:cxn ang="0">
                  <a:pos x="118" y="60"/>
                </a:cxn>
                <a:cxn ang="0">
                  <a:pos x="133" y="75"/>
                </a:cxn>
                <a:cxn ang="0">
                  <a:pos x="118" y="90"/>
                </a:cxn>
                <a:cxn ang="0">
                  <a:pos x="118" y="90"/>
                </a:cxn>
                <a:cxn ang="0">
                  <a:pos x="118" y="90"/>
                </a:cxn>
              </a:cxnLst>
              <a:rect l="0" t="0" r="r" b="b"/>
              <a:pathLst>
                <a:path w="141" h="160">
                  <a:moveTo>
                    <a:pt x="141" y="75"/>
                  </a:moveTo>
                  <a:cubicBezTo>
                    <a:pt x="141" y="62"/>
                    <a:pt x="131" y="53"/>
                    <a:pt x="118" y="53"/>
                  </a:cubicBezTo>
                  <a:cubicBezTo>
                    <a:pt x="106" y="53"/>
                    <a:pt x="96" y="62"/>
                    <a:pt x="96" y="75"/>
                  </a:cubicBezTo>
                  <a:cubicBezTo>
                    <a:pt x="96" y="86"/>
                    <a:pt x="104" y="95"/>
                    <a:pt x="115" y="96"/>
                  </a:cubicBezTo>
                  <a:cubicBezTo>
                    <a:pt x="115" y="120"/>
                    <a:pt x="115" y="120"/>
                    <a:pt x="115" y="120"/>
                  </a:cubicBezTo>
                  <a:cubicBezTo>
                    <a:pt x="115" y="138"/>
                    <a:pt x="100" y="153"/>
                    <a:pt x="82" y="153"/>
                  </a:cubicBezTo>
                  <a:cubicBezTo>
                    <a:pt x="64" y="153"/>
                    <a:pt x="49" y="138"/>
                    <a:pt x="49" y="120"/>
                  </a:cubicBezTo>
                  <a:cubicBezTo>
                    <a:pt x="49" y="93"/>
                    <a:pt x="49" y="93"/>
                    <a:pt x="49" y="93"/>
                  </a:cubicBezTo>
                  <a:cubicBezTo>
                    <a:pt x="58" y="92"/>
                    <a:pt x="66" y="87"/>
                    <a:pt x="73" y="78"/>
                  </a:cubicBezTo>
                  <a:cubicBezTo>
                    <a:pt x="74" y="77"/>
                    <a:pt x="75" y="75"/>
                    <a:pt x="75" y="74"/>
                  </a:cubicBezTo>
                  <a:cubicBezTo>
                    <a:pt x="84" y="61"/>
                    <a:pt x="90" y="43"/>
                    <a:pt x="90" y="30"/>
                  </a:cubicBezTo>
                  <a:cubicBezTo>
                    <a:pt x="90" y="9"/>
                    <a:pt x="81" y="7"/>
                    <a:pt x="66" y="3"/>
                  </a:cubicBezTo>
                  <a:cubicBezTo>
                    <a:pt x="66" y="3"/>
                    <a:pt x="66" y="3"/>
                    <a:pt x="66" y="3"/>
                  </a:cubicBezTo>
                  <a:cubicBezTo>
                    <a:pt x="65" y="1"/>
                    <a:pt x="63" y="0"/>
                    <a:pt x="60" y="0"/>
                  </a:cubicBezTo>
                  <a:cubicBezTo>
                    <a:pt x="57" y="0"/>
                    <a:pt x="55" y="3"/>
                    <a:pt x="55" y="6"/>
                  </a:cubicBezTo>
                  <a:cubicBezTo>
                    <a:pt x="55" y="9"/>
                    <a:pt x="57" y="12"/>
                    <a:pt x="60" y="12"/>
                  </a:cubicBezTo>
                  <a:cubicBezTo>
                    <a:pt x="62" y="12"/>
                    <a:pt x="63" y="11"/>
                    <a:pt x="64" y="10"/>
                  </a:cubicBezTo>
                  <a:cubicBezTo>
                    <a:pt x="64" y="11"/>
                    <a:pt x="64" y="11"/>
                    <a:pt x="64" y="11"/>
                  </a:cubicBezTo>
                  <a:cubicBezTo>
                    <a:pt x="79" y="14"/>
                    <a:pt x="83" y="15"/>
                    <a:pt x="83" y="30"/>
                  </a:cubicBezTo>
                  <a:cubicBezTo>
                    <a:pt x="83" y="42"/>
                    <a:pt x="77" y="58"/>
                    <a:pt x="69" y="69"/>
                  </a:cubicBezTo>
                  <a:cubicBezTo>
                    <a:pt x="67" y="69"/>
                    <a:pt x="66" y="70"/>
                    <a:pt x="65" y="71"/>
                  </a:cubicBezTo>
                  <a:cubicBezTo>
                    <a:pt x="61" y="76"/>
                    <a:pt x="54" y="82"/>
                    <a:pt x="45" y="82"/>
                  </a:cubicBezTo>
                  <a:cubicBezTo>
                    <a:pt x="37" y="82"/>
                    <a:pt x="30" y="76"/>
                    <a:pt x="26" y="71"/>
                  </a:cubicBezTo>
                  <a:cubicBezTo>
                    <a:pt x="25" y="70"/>
                    <a:pt x="23" y="69"/>
                    <a:pt x="22" y="69"/>
                  </a:cubicBezTo>
                  <a:cubicBezTo>
                    <a:pt x="13" y="58"/>
                    <a:pt x="7" y="42"/>
                    <a:pt x="7" y="30"/>
                  </a:cubicBezTo>
                  <a:cubicBezTo>
                    <a:pt x="7" y="15"/>
                    <a:pt x="11" y="14"/>
                    <a:pt x="27" y="11"/>
                  </a:cubicBezTo>
                  <a:cubicBezTo>
                    <a:pt x="27" y="10"/>
                    <a:pt x="27" y="10"/>
                    <a:pt x="27" y="10"/>
                  </a:cubicBezTo>
                  <a:cubicBezTo>
                    <a:pt x="28" y="11"/>
                    <a:pt x="29" y="12"/>
                    <a:pt x="30" y="12"/>
                  </a:cubicBezTo>
                  <a:cubicBezTo>
                    <a:pt x="33" y="12"/>
                    <a:pt x="36" y="9"/>
                    <a:pt x="36" y="6"/>
                  </a:cubicBezTo>
                  <a:cubicBezTo>
                    <a:pt x="36" y="3"/>
                    <a:pt x="33" y="0"/>
                    <a:pt x="30" y="0"/>
                  </a:cubicBezTo>
                  <a:cubicBezTo>
                    <a:pt x="28" y="0"/>
                    <a:pt x="26" y="1"/>
                    <a:pt x="25" y="3"/>
                  </a:cubicBezTo>
                  <a:cubicBezTo>
                    <a:pt x="25" y="3"/>
                    <a:pt x="25" y="3"/>
                    <a:pt x="25" y="3"/>
                  </a:cubicBezTo>
                  <a:cubicBezTo>
                    <a:pt x="9" y="7"/>
                    <a:pt x="0" y="9"/>
                    <a:pt x="0" y="30"/>
                  </a:cubicBezTo>
                  <a:cubicBezTo>
                    <a:pt x="0" y="43"/>
                    <a:pt x="6" y="61"/>
                    <a:pt x="16" y="74"/>
                  </a:cubicBezTo>
                  <a:cubicBezTo>
                    <a:pt x="16" y="76"/>
                    <a:pt x="16" y="77"/>
                    <a:pt x="17" y="78"/>
                  </a:cubicBezTo>
                  <a:cubicBezTo>
                    <a:pt x="25" y="87"/>
                    <a:pt x="33" y="92"/>
                    <a:pt x="42" y="93"/>
                  </a:cubicBezTo>
                  <a:cubicBezTo>
                    <a:pt x="42" y="120"/>
                    <a:pt x="42" y="120"/>
                    <a:pt x="42" y="120"/>
                  </a:cubicBezTo>
                  <a:cubicBezTo>
                    <a:pt x="42" y="142"/>
                    <a:pt x="60" y="160"/>
                    <a:pt x="82" y="160"/>
                  </a:cubicBezTo>
                  <a:cubicBezTo>
                    <a:pt x="104" y="160"/>
                    <a:pt x="122" y="142"/>
                    <a:pt x="122" y="120"/>
                  </a:cubicBezTo>
                  <a:cubicBezTo>
                    <a:pt x="122" y="96"/>
                    <a:pt x="122" y="96"/>
                    <a:pt x="122" y="96"/>
                  </a:cubicBezTo>
                  <a:cubicBezTo>
                    <a:pt x="133" y="95"/>
                    <a:pt x="141" y="86"/>
                    <a:pt x="141" y="75"/>
                  </a:cubicBezTo>
                  <a:close/>
                  <a:moveTo>
                    <a:pt x="118" y="90"/>
                  </a:moveTo>
                  <a:cubicBezTo>
                    <a:pt x="110" y="90"/>
                    <a:pt x="104" y="83"/>
                    <a:pt x="104" y="75"/>
                  </a:cubicBezTo>
                  <a:cubicBezTo>
                    <a:pt x="104" y="67"/>
                    <a:pt x="110" y="60"/>
                    <a:pt x="118" y="60"/>
                  </a:cubicBezTo>
                  <a:cubicBezTo>
                    <a:pt x="127" y="60"/>
                    <a:pt x="133" y="67"/>
                    <a:pt x="133" y="75"/>
                  </a:cubicBezTo>
                  <a:cubicBezTo>
                    <a:pt x="133" y="83"/>
                    <a:pt x="127" y="90"/>
                    <a:pt x="118" y="90"/>
                  </a:cubicBezTo>
                  <a:close/>
                  <a:moveTo>
                    <a:pt x="118" y="90"/>
                  </a:moveTo>
                  <a:cubicBezTo>
                    <a:pt x="118" y="90"/>
                    <a:pt x="118" y="90"/>
                    <a:pt x="118" y="90"/>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600" dirty="0">
                <a:solidFill>
                  <a:schemeClr val="tx1">
                    <a:lumMod val="75000"/>
                    <a:lumOff val="25000"/>
                  </a:schemeClr>
                </a:solidFill>
                <a:latin typeface="Arial"/>
                <a:cs typeface="Arial"/>
              </a:endParaRPr>
            </a:p>
          </p:txBody>
        </p:sp>
        <p:sp>
          <p:nvSpPr>
            <p:cNvPr id="51" name="Oval 50"/>
            <p:cNvSpPr/>
            <p:nvPr/>
          </p:nvSpPr>
          <p:spPr>
            <a:xfrm>
              <a:off x="5307659" y="4573495"/>
              <a:ext cx="94073" cy="9407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grpSp>
      <p:sp>
        <p:nvSpPr>
          <p:cNvPr id="53" name="TextBox 52"/>
          <p:cNvSpPr txBox="1"/>
          <p:nvPr/>
        </p:nvSpPr>
        <p:spPr>
          <a:xfrm>
            <a:off x="7593301" y="5191829"/>
            <a:ext cx="1217229" cy="261610"/>
          </a:xfrm>
          <a:prstGeom prst="rect">
            <a:avLst/>
          </a:prstGeom>
          <a:noFill/>
          <a:effectLst/>
        </p:spPr>
        <p:txBody>
          <a:bodyPr wrap="square" rtlCol="0">
            <a:spAutoFit/>
          </a:bodyPr>
          <a:lstStyle/>
          <a:p>
            <a:r>
              <a:rPr lang="en-US" sz="1100" dirty="0">
                <a:solidFill>
                  <a:schemeClr val="tx1">
                    <a:lumMod val="75000"/>
                    <a:lumOff val="25000"/>
                  </a:schemeClr>
                </a:solidFill>
                <a:latin typeface="Arial"/>
                <a:cs typeface="Arial"/>
              </a:rPr>
              <a:t>Peer-to-peer</a:t>
            </a:r>
          </a:p>
        </p:txBody>
      </p:sp>
      <p:sp>
        <p:nvSpPr>
          <p:cNvPr id="55" name="Right Arrow 54"/>
          <p:cNvSpPr/>
          <p:nvPr/>
        </p:nvSpPr>
        <p:spPr>
          <a:xfrm>
            <a:off x="1420947" y="2400885"/>
            <a:ext cx="295856" cy="272253"/>
          </a:xfrm>
          <a:prstGeom prst="rightArrow">
            <a:avLst/>
          </a:prstGeom>
          <a:solidFill>
            <a:srgbClr val="D25B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59" name="Right Arrow 58"/>
          <p:cNvSpPr/>
          <p:nvPr/>
        </p:nvSpPr>
        <p:spPr>
          <a:xfrm>
            <a:off x="8888495" y="4231708"/>
            <a:ext cx="711448" cy="421394"/>
          </a:xfrm>
          <a:prstGeom prst="rightArrow">
            <a:avLst/>
          </a:prstGeom>
          <a:solidFill>
            <a:srgbClr val="021C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grpSp>
        <p:nvGrpSpPr>
          <p:cNvPr id="83" name="Group 82"/>
          <p:cNvGrpSpPr/>
          <p:nvPr/>
        </p:nvGrpSpPr>
        <p:grpSpPr>
          <a:xfrm>
            <a:off x="3636117" y="3715419"/>
            <a:ext cx="632626" cy="632626"/>
            <a:chOff x="2335622" y="3664715"/>
            <a:chExt cx="632626" cy="632626"/>
          </a:xfrm>
        </p:grpSpPr>
        <p:sp>
          <p:nvSpPr>
            <p:cNvPr id="26" name="Teardrop 25"/>
            <p:cNvSpPr>
              <a:spLocks noChangeAspect="1"/>
            </p:cNvSpPr>
            <p:nvPr/>
          </p:nvSpPr>
          <p:spPr>
            <a:xfrm rot="8096338">
              <a:off x="2335622" y="3664715"/>
              <a:ext cx="632626" cy="632626"/>
            </a:xfrm>
            <a:prstGeom prst="teardrop">
              <a:avLst/>
            </a:prstGeom>
            <a:solidFill>
              <a:srgbClr val="021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60" name="Freeform 135"/>
            <p:cNvSpPr>
              <a:spLocks noEditPoints="1"/>
            </p:cNvSpPr>
            <p:nvPr/>
          </p:nvSpPr>
          <p:spPr bwMode="auto">
            <a:xfrm>
              <a:off x="2492261" y="3832513"/>
              <a:ext cx="292273" cy="273041"/>
            </a:xfrm>
            <a:custGeom>
              <a:avLst/>
              <a:gdLst>
                <a:gd name="T0" fmla="*/ 44667 w 73"/>
                <a:gd name="T1" fmla="*/ 134751 h 68"/>
                <a:gd name="T2" fmla="*/ 27488 w 73"/>
                <a:gd name="T3" fmla="*/ 134751 h 68"/>
                <a:gd name="T4" fmla="*/ 0 w 73"/>
                <a:gd name="T5" fmla="*/ 114020 h 68"/>
                <a:gd name="T6" fmla="*/ 17180 w 73"/>
                <a:gd name="T7" fmla="*/ 65648 h 68"/>
                <a:gd name="T8" fmla="*/ 51539 w 73"/>
                <a:gd name="T9" fmla="*/ 76013 h 68"/>
                <a:gd name="T10" fmla="*/ 68719 w 73"/>
                <a:gd name="T11" fmla="*/ 72558 h 68"/>
                <a:gd name="T12" fmla="*/ 68719 w 73"/>
                <a:gd name="T13" fmla="*/ 82924 h 68"/>
                <a:gd name="T14" fmla="*/ 79027 w 73"/>
                <a:gd name="T15" fmla="*/ 117475 h 68"/>
                <a:gd name="T16" fmla="*/ 44667 w 73"/>
                <a:gd name="T17" fmla="*/ 134751 h 68"/>
                <a:gd name="T18" fmla="*/ 51539 w 73"/>
                <a:gd name="T19" fmla="*/ 65648 h 68"/>
                <a:gd name="T20" fmla="*/ 17180 w 73"/>
                <a:gd name="T21" fmla="*/ 31096 h 68"/>
                <a:gd name="T22" fmla="*/ 51539 w 73"/>
                <a:gd name="T23" fmla="*/ 0 h 68"/>
                <a:gd name="T24" fmla="*/ 85899 w 73"/>
                <a:gd name="T25" fmla="*/ 31096 h 68"/>
                <a:gd name="T26" fmla="*/ 51539 w 73"/>
                <a:gd name="T27" fmla="*/ 65648 h 68"/>
                <a:gd name="T28" fmla="*/ 182106 w 73"/>
                <a:gd name="T29" fmla="*/ 234950 h 68"/>
                <a:gd name="T30" fmla="*/ 68719 w 73"/>
                <a:gd name="T31" fmla="*/ 234950 h 68"/>
                <a:gd name="T32" fmla="*/ 34360 w 73"/>
                <a:gd name="T33" fmla="*/ 200399 h 68"/>
                <a:gd name="T34" fmla="*/ 79027 w 73"/>
                <a:gd name="T35" fmla="*/ 124385 h 68"/>
                <a:gd name="T36" fmla="*/ 127130 w 73"/>
                <a:gd name="T37" fmla="*/ 141661 h 68"/>
                <a:gd name="T38" fmla="*/ 171798 w 73"/>
                <a:gd name="T39" fmla="*/ 124385 h 68"/>
                <a:gd name="T40" fmla="*/ 219901 w 73"/>
                <a:gd name="T41" fmla="*/ 200399 h 68"/>
                <a:gd name="T42" fmla="*/ 182106 w 73"/>
                <a:gd name="T43" fmla="*/ 234950 h 68"/>
                <a:gd name="T44" fmla="*/ 127130 w 73"/>
                <a:gd name="T45" fmla="*/ 134751 h 68"/>
                <a:gd name="T46" fmla="*/ 75591 w 73"/>
                <a:gd name="T47" fmla="*/ 82924 h 68"/>
                <a:gd name="T48" fmla="*/ 127130 w 73"/>
                <a:gd name="T49" fmla="*/ 31096 h 68"/>
                <a:gd name="T50" fmla="*/ 175234 w 73"/>
                <a:gd name="T51" fmla="*/ 82924 h 68"/>
                <a:gd name="T52" fmla="*/ 127130 w 73"/>
                <a:gd name="T53" fmla="*/ 134751 h 68"/>
                <a:gd name="T54" fmla="*/ 202722 w 73"/>
                <a:gd name="T55" fmla="*/ 65648 h 68"/>
                <a:gd name="T56" fmla="*/ 168362 w 73"/>
                <a:gd name="T57" fmla="*/ 31096 h 68"/>
                <a:gd name="T58" fmla="*/ 202722 w 73"/>
                <a:gd name="T59" fmla="*/ 0 h 68"/>
                <a:gd name="T60" fmla="*/ 233645 w 73"/>
                <a:gd name="T61" fmla="*/ 31096 h 68"/>
                <a:gd name="T62" fmla="*/ 202722 w 73"/>
                <a:gd name="T63" fmla="*/ 65648 h 68"/>
                <a:gd name="T64" fmla="*/ 226773 w 73"/>
                <a:gd name="T65" fmla="*/ 134751 h 68"/>
                <a:gd name="T66" fmla="*/ 209593 w 73"/>
                <a:gd name="T67" fmla="*/ 134751 h 68"/>
                <a:gd name="T68" fmla="*/ 175234 w 73"/>
                <a:gd name="T69" fmla="*/ 117475 h 68"/>
                <a:gd name="T70" fmla="*/ 185542 w 73"/>
                <a:gd name="T71" fmla="*/ 82924 h 68"/>
                <a:gd name="T72" fmla="*/ 185542 w 73"/>
                <a:gd name="T73" fmla="*/ 72558 h 68"/>
                <a:gd name="T74" fmla="*/ 202722 w 73"/>
                <a:gd name="T75" fmla="*/ 76013 h 68"/>
                <a:gd name="T76" fmla="*/ 237081 w 73"/>
                <a:gd name="T77" fmla="*/ 65648 h 68"/>
                <a:gd name="T78" fmla="*/ 250825 w 73"/>
                <a:gd name="T79" fmla="*/ 114020 h 68"/>
                <a:gd name="T80" fmla="*/ 226773 w 73"/>
                <a:gd name="T81" fmla="*/ 13475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a:extLst/>
          </p:spPr>
          <p:txBody>
            <a:bodyPr/>
            <a:lstStyle/>
            <a:p>
              <a:endParaRPr lang="en-US" sz="1600" dirty="0">
                <a:solidFill>
                  <a:schemeClr val="tx1">
                    <a:lumMod val="75000"/>
                    <a:lumOff val="25000"/>
                  </a:schemeClr>
                </a:solidFill>
                <a:latin typeface="Arial"/>
                <a:cs typeface="Arial"/>
              </a:endParaRPr>
            </a:p>
          </p:txBody>
        </p:sp>
      </p:grpSp>
      <p:grpSp>
        <p:nvGrpSpPr>
          <p:cNvPr id="61" name="Group 60"/>
          <p:cNvGrpSpPr/>
          <p:nvPr/>
        </p:nvGrpSpPr>
        <p:grpSpPr>
          <a:xfrm>
            <a:off x="1670864" y="3241029"/>
            <a:ext cx="441031" cy="441031"/>
            <a:chOff x="4008341" y="1663077"/>
            <a:chExt cx="441031" cy="441031"/>
          </a:xfrm>
        </p:grpSpPr>
        <p:sp>
          <p:nvSpPr>
            <p:cNvPr id="62" name="Oval 61"/>
            <p:cNvSpPr/>
            <p:nvPr/>
          </p:nvSpPr>
          <p:spPr>
            <a:xfrm>
              <a:off x="4008341" y="1663077"/>
              <a:ext cx="441031" cy="441031"/>
            </a:xfrm>
            <a:prstGeom prst="ellipse">
              <a:avLst/>
            </a:prstGeom>
            <a:solidFill>
              <a:srgbClr val="D35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63" name="Freeform 46"/>
            <p:cNvSpPr>
              <a:spLocks noChangeArrowheads="1"/>
            </p:cNvSpPr>
            <p:nvPr/>
          </p:nvSpPr>
          <p:spPr bwMode="auto">
            <a:xfrm>
              <a:off x="4064663" y="1772861"/>
              <a:ext cx="328388" cy="203744"/>
            </a:xfrm>
            <a:custGeom>
              <a:avLst/>
              <a:gdLst>
                <a:gd name="T0" fmla="*/ 74787349 w 602"/>
                <a:gd name="T1" fmla="*/ 48296680 h 376"/>
                <a:gd name="T2" fmla="*/ 74787349 w 602"/>
                <a:gd name="T3" fmla="*/ 48296680 h 376"/>
                <a:gd name="T4" fmla="*/ 71002280 w 602"/>
                <a:gd name="T5" fmla="*/ 48296680 h 376"/>
                <a:gd name="T6" fmla="*/ 7439717 w 602"/>
                <a:gd name="T7" fmla="*/ 48296680 h 376"/>
                <a:gd name="T8" fmla="*/ 3785069 w 602"/>
                <a:gd name="T9" fmla="*/ 48296680 h 376"/>
                <a:gd name="T10" fmla="*/ 0 w 602"/>
                <a:gd name="T11" fmla="*/ 44690704 h 376"/>
                <a:gd name="T12" fmla="*/ 0 w 602"/>
                <a:gd name="T13" fmla="*/ 38251051 h 376"/>
                <a:gd name="T14" fmla="*/ 7439717 w 602"/>
                <a:gd name="T15" fmla="*/ 38251051 h 376"/>
                <a:gd name="T16" fmla="*/ 7439717 w 602"/>
                <a:gd name="T17" fmla="*/ 3734812 h 376"/>
                <a:gd name="T18" fmla="*/ 11094005 w 602"/>
                <a:gd name="T19" fmla="*/ 0 h 376"/>
                <a:gd name="T20" fmla="*/ 67347631 w 602"/>
                <a:gd name="T21" fmla="*/ 0 h 376"/>
                <a:gd name="T22" fmla="*/ 71002280 w 602"/>
                <a:gd name="T23" fmla="*/ 3734812 h 376"/>
                <a:gd name="T24" fmla="*/ 71002280 w 602"/>
                <a:gd name="T25" fmla="*/ 38251051 h 376"/>
                <a:gd name="T26" fmla="*/ 78441997 w 602"/>
                <a:gd name="T27" fmla="*/ 38251051 h 376"/>
                <a:gd name="T28" fmla="*/ 78441997 w 602"/>
                <a:gd name="T29" fmla="*/ 44690704 h 376"/>
                <a:gd name="T30" fmla="*/ 74787349 w 602"/>
                <a:gd name="T31" fmla="*/ 48296680 h 376"/>
                <a:gd name="T32" fmla="*/ 30410969 w 602"/>
                <a:gd name="T33" fmla="*/ 44690704 h 376"/>
                <a:gd name="T34" fmla="*/ 30410969 w 602"/>
                <a:gd name="T35" fmla="*/ 44690704 h 376"/>
                <a:gd name="T36" fmla="*/ 48031029 w 602"/>
                <a:gd name="T37" fmla="*/ 44690704 h 376"/>
                <a:gd name="T38" fmla="*/ 48031029 w 602"/>
                <a:gd name="T39" fmla="*/ 41857027 h 376"/>
                <a:gd name="T40" fmla="*/ 30410969 w 602"/>
                <a:gd name="T41" fmla="*/ 41857027 h 376"/>
                <a:gd name="T42" fmla="*/ 30410969 w 602"/>
                <a:gd name="T43" fmla="*/ 44690704 h 376"/>
                <a:gd name="T44" fmla="*/ 66434330 w 602"/>
                <a:gd name="T45" fmla="*/ 4636665 h 376"/>
                <a:gd name="T46" fmla="*/ 66434330 w 602"/>
                <a:gd name="T47" fmla="*/ 4636665 h 376"/>
                <a:gd name="T48" fmla="*/ 12007667 w 602"/>
                <a:gd name="T49" fmla="*/ 4636665 h 376"/>
                <a:gd name="T50" fmla="*/ 12007667 w 602"/>
                <a:gd name="T51" fmla="*/ 36448063 h 376"/>
                <a:gd name="T52" fmla="*/ 66434330 w 602"/>
                <a:gd name="T53" fmla="*/ 36448063 h 376"/>
                <a:gd name="T54" fmla="*/ 66434330 w 602"/>
                <a:gd name="T55" fmla="*/ 4636665 h 3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2" h="376">
                  <a:moveTo>
                    <a:pt x="573" y="375"/>
                  </a:moveTo>
                  <a:lnTo>
                    <a:pt x="573" y="375"/>
                  </a:lnTo>
                  <a:cubicBezTo>
                    <a:pt x="544" y="375"/>
                    <a:pt x="544" y="375"/>
                    <a:pt x="544" y="375"/>
                  </a:cubicBezTo>
                  <a:cubicBezTo>
                    <a:pt x="57" y="375"/>
                    <a:pt x="57" y="375"/>
                    <a:pt x="57" y="375"/>
                  </a:cubicBezTo>
                  <a:cubicBezTo>
                    <a:pt x="29" y="375"/>
                    <a:pt x="29" y="375"/>
                    <a:pt x="29" y="375"/>
                  </a:cubicBezTo>
                  <a:cubicBezTo>
                    <a:pt x="7" y="375"/>
                    <a:pt x="0" y="361"/>
                    <a:pt x="0" y="347"/>
                  </a:cubicBezTo>
                  <a:cubicBezTo>
                    <a:pt x="0" y="297"/>
                    <a:pt x="0" y="297"/>
                    <a:pt x="0" y="297"/>
                  </a:cubicBezTo>
                  <a:cubicBezTo>
                    <a:pt x="57" y="297"/>
                    <a:pt x="57" y="297"/>
                    <a:pt x="57" y="297"/>
                  </a:cubicBezTo>
                  <a:cubicBezTo>
                    <a:pt x="57" y="29"/>
                    <a:pt x="57" y="29"/>
                    <a:pt x="57" y="29"/>
                  </a:cubicBezTo>
                  <a:cubicBezTo>
                    <a:pt x="57" y="7"/>
                    <a:pt x="64" y="0"/>
                    <a:pt x="85" y="0"/>
                  </a:cubicBezTo>
                  <a:cubicBezTo>
                    <a:pt x="516" y="0"/>
                    <a:pt x="516" y="0"/>
                    <a:pt x="516" y="0"/>
                  </a:cubicBezTo>
                  <a:cubicBezTo>
                    <a:pt x="530" y="0"/>
                    <a:pt x="544" y="7"/>
                    <a:pt x="544" y="29"/>
                  </a:cubicBezTo>
                  <a:cubicBezTo>
                    <a:pt x="544" y="297"/>
                    <a:pt x="544" y="297"/>
                    <a:pt x="544" y="297"/>
                  </a:cubicBezTo>
                  <a:cubicBezTo>
                    <a:pt x="601" y="297"/>
                    <a:pt x="601" y="297"/>
                    <a:pt x="601" y="297"/>
                  </a:cubicBezTo>
                  <a:cubicBezTo>
                    <a:pt x="601" y="347"/>
                    <a:pt x="601" y="347"/>
                    <a:pt x="601" y="347"/>
                  </a:cubicBezTo>
                  <a:cubicBezTo>
                    <a:pt x="601" y="361"/>
                    <a:pt x="587" y="375"/>
                    <a:pt x="573" y="375"/>
                  </a:cubicBezTo>
                  <a:close/>
                  <a:moveTo>
                    <a:pt x="233" y="347"/>
                  </a:moveTo>
                  <a:lnTo>
                    <a:pt x="233" y="347"/>
                  </a:lnTo>
                  <a:cubicBezTo>
                    <a:pt x="368" y="347"/>
                    <a:pt x="368" y="347"/>
                    <a:pt x="368" y="347"/>
                  </a:cubicBezTo>
                  <a:cubicBezTo>
                    <a:pt x="368" y="325"/>
                    <a:pt x="368" y="325"/>
                    <a:pt x="368" y="325"/>
                  </a:cubicBezTo>
                  <a:cubicBezTo>
                    <a:pt x="233" y="325"/>
                    <a:pt x="233" y="325"/>
                    <a:pt x="233" y="325"/>
                  </a:cubicBezTo>
                  <a:lnTo>
                    <a:pt x="233" y="347"/>
                  </a:lnTo>
                  <a:close/>
                  <a:moveTo>
                    <a:pt x="509" y="36"/>
                  </a:moveTo>
                  <a:lnTo>
                    <a:pt x="509" y="36"/>
                  </a:lnTo>
                  <a:cubicBezTo>
                    <a:pt x="92" y="36"/>
                    <a:pt x="92" y="36"/>
                    <a:pt x="92" y="36"/>
                  </a:cubicBezTo>
                  <a:cubicBezTo>
                    <a:pt x="92" y="283"/>
                    <a:pt x="92" y="283"/>
                    <a:pt x="92" y="283"/>
                  </a:cubicBezTo>
                  <a:cubicBezTo>
                    <a:pt x="509" y="283"/>
                    <a:pt x="509" y="283"/>
                    <a:pt x="509" y="283"/>
                  </a:cubicBezTo>
                  <a:lnTo>
                    <a:pt x="509" y="36"/>
                  </a:lnTo>
                  <a:close/>
                </a:path>
              </a:pathLst>
            </a:custGeom>
            <a:solidFill>
              <a:schemeClr val="bg1"/>
            </a:solidFill>
            <a:ln>
              <a:noFill/>
            </a:ln>
            <a:extLst/>
          </p:spPr>
          <p:txBody>
            <a:bodyPr wrap="none" anchor="ctr"/>
            <a:lstStyle/>
            <a:p>
              <a:endParaRPr lang="en-US" sz="1600" dirty="0">
                <a:solidFill>
                  <a:schemeClr val="tx1">
                    <a:lumMod val="75000"/>
                    <a:lumOff val="25000"/>
                  </a:schemeClr>
                </a:solidFill>
                <a:latin typeface="Arial"/>
                <a:cs typeface="Arial"/>
              </a:endParaRPr>
            </a:p>
          </p:txBody>
        </p:sp>
      </p:grpSp>
      <p:grpSp>
        <p:nvGrpSpPr>
          <p:cNvPr id="64" name="Group 63"/>
          <p:cNvGrpSpPr/>
          <p:nvPr/>
        </p:nvGrpSpPr>
        <p:grpSpPr>
          <a:xfrm>
            <a:off x="2711142" y="3241029"/>
            <a:ext cx="441031" cy="441031"/>
            <a:chOff x="4008341" y="2188009"/>
            <a:chExt cx="441031" cy="441031"/>
          </a:xfrm>
        </p:grpSpPr>
        <p:sp>
          <p:nvSpPr>
            <p:cNvPr id="65" name="Oval 64"/>
            <p:cNvSpPr/>
            <p:nvPr/>
          </p:nvSpPr>
          <p:spPr>
            <a:xfrm>
              <a:off x="4008341" y="2188009"/>
              <a:ext cx="441031" cy="441031"/>
            </a:xfrm>
            <a:prstGeom prst="ellipse">
              <a:avLst/>
            </a:prstGeom>
            <a:solidFill>
              <a:srgbClr val="D35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66" name="Freeform 157"/>
            <p:cNvSpPr>
              <a:spLocks noChangeArrowheads="1"/>
            </p:cNvSpPr>
            <p:nvPr/>
          </p:nvSpPr>
          <p:spPr bwMode="auto">
            <a:xfrm>
              <a:off x="4095085" y="2278353"/>
              <a:ext cx="267543" cy="267542"/>
            </a:xfrm>
            <a:custGeom>
              <a:avLst/>
              <a:gdLst>
                <a:gd name="T0" fmla="*/ 207003 w 602"/>
                <a:gd name="T1" fmla="*/ 165825 h 602"/>
                <a:gd name="T2" fmla="*/ 173767 w 602"/>
                <a:gd name="T3" fmla="*/ 155709 h 602"/>
                <a:gd name="T4" fmla="*/ 173767 w 602"/>
                <a:gd name="T5" fmla="*/ 135117 h 602"/>
                <a:gd name="T6" fmla="*/ 173767 w 602"/>
                <a:gd name="T7" fmla="*/ 114885 h 602"/>
                <a:gd name="T8" fmla="*/ 43351 w 602"/>
                <a:gd name="T9" fmla="*/ 125001 h 602"/>
                <a:gd name="T10" fmla="*/ 43351 w 602"/>
                <a:gd name="T11" fmla="*/ 153180 h 602"/>
                <a:gd name="T12" fmla="*/ 43351 w 602"/>
                <a:gd name="T13" fmla="*/ 165825 h 602"/>
                <a:gd name="T14" fmla="*/ 0 w 602"/>
                <a:gd name="T15" fmla="*/ 155709 h 602"/>
                <a:gd name="T16" fmla="*/ 10115 w 602"/>
                <a:gd name="T17" fmla="*/ 50940 h 602"/>
                <a:gd name="T18" fmla="*/ 217119 w 602"/>
                <a:gd name="T19" fmla="*/ 61055 h 602"/>
                <a:gd name="T20" fmla="*/ 207003 w 602"/>
                <a:gd name="T21" fmla="*/ 165825 h 602"/>
                <a:gd name="T22" fmla="*/ 30707 w 602"/>
                <a:gd name="T23" fmla="*/ 71532 h 602"/>
                <a:gd name="T24" fmla="*/ 30707 w 602"/>
                <a:gd name="T25" fmla="*/ 91764 h 602"/>
                <a:gd name="T26" fmla="*/ 30707 w 602"/>
                <a:gd name="T27" fmla="*/ 71532 h 602"/>
                <a:gd name="T28" fmla="*/ 163291 w 602"/>
                <a:gd name="T29" fmla="*/ 40824 h 602"/>
                <a:gd name="T30" fmla="*/ 53467 w 602"/>
                <a:gd name="T31" fmla="*/ 40824 h 602"/>
                <a:gd name="T32" fmla="*/ 53467 w 602"/>
                <a:gd name="T33" fmla="*/ 30708 h 602"/>
                <a:gd name="T34" fmla="*/ 53467 w 602"/>
                <a:gd name="T35" fmla="*/ 5058 h 602"/>
                <a:gd name="T36" fmla="*/ 153175 w 602"/>
                <a:gd name="T37" fmla="*/ 0 h 602"/>
                <a:gd name="T38" fmla="*/ 153175 w 602"/>
                <a:gd name="T39" fmla="*/ 0 h 602"/>
                <a:gd name="T40" fmla="*/ 158233 w 602"/>
                <a:gd name="T41" fmla="*/ 2529 h 602"/>
                <a:gd name="T42" fmla="*/ 158233 w 602"/>
                <a:gd name="T43" fmla="*/ 2529 h 602"/>
                <a:gd name="T44" fmla="*/ 158233 w 602"/>
                <a:gd name="T45" fmla="*/ 2529 h 602"/>
                <a:gd name="T46" fmla="*/ 160762 w 602"/>
                <a:gd name="T47" fmla="*/ 5058 h 602"/>
                <a:gd name="T48" fmla="*/ 163291 w 602"/>
                <a:gd name="T49" fmla="*/ 10116 h 602"/>
                <a:gd name="T50" fmla="*/ 163291 w 602"/>
                <a:gd name="T51" fmla="*/ 10116 h 602"/>
                <a:gd name="T52" fmla="*/ 163291 w 602"/>
                <a:gd name="T53" fmla="*/ 145593 h 602"/>
                <a:gd name="T54" fmla="*/ 163291 w 602"/>
                <a:gd name="T55" fmla="*/ 196533 h 602"/>
                <a:gd name="T56" fmla="*/ 163291 w 602"/>
                <a:gd name="T57" fmla="*/ 206649 h 602"/>
                <a:gd name="T58" fmla="*/ 63943 w 602"/>
                <a:gd name="T59" fmla="*/ 217126 h 602"/>
                <a:gd name="T60" fmla="*/ 53467 w 602"/>
                <a:gd name="T61" fmla="*/ 201591 h 602"/>
                <a:gd name="T62" fmla="*/ 53467 w 602"/>
                <a:gd name="T63" fmla="*/ 145593 h 602"/>
                <a:gd name="T64" fmla="*/ 163291 w 602"/>
                <a:gd name="T65" fmla="*/ 125001 h 602"/>
                <a:gd name="T66" fmla="*/ 143060 w 602"/>
                <a:gd name="T67" fmla="*/ 145593 h 602"/>
                <a:gd name="T68" fmla="*/ 74059 w 602"/>
                <a:gd name="T69" fmla="*/ 145593 h 602"/>
                <a:gd name="T70" fmla="*/ 143060 w 602"/>
                <a:gd name="T71" fmla="*/ 155709 h 602"/>
                <a:gd name="T72" fmla="*/ 143060 w 602"/>
                <a:gd name="T73" fmla="*/ 165825 h 602"/>
                <a:gd name="T74" fmla="*/ 74059 w 602"/>
                <a:gd name="T75" fmla="*/ 165825 h 602"/>
                <a:gd name="T76" fmla="*/ 143060 w 602"/>
                <a:gd name="T77" fmla="*/ 175940 h 602"/>
                <a:gd name="T78" fmla="*/ 143060 w 602"/>
                <a:gd name="T79" fmla="*/ 186417 h 602"/>
                <a:gd name="T80" fmla="*/ 74059 w 602"/>
                <a:gd name="T81" fmla="*/ 186417 h 602"/>
                <a:gd name="T82" fmla="*/ 143060 w 602"/>
                <a:gd name="T83" fmla="*/ 196533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573" y="459"/>
                  </a:moveTo>
                  <a:lnTo>
                    <a:pt x="573" y="459"/>
                  </a:lnTo>
                  <a:cubicBezTo>
                    <a:pt x="481" y="459"/>
                    <a:pt x="481" y="459"/>
                    <a:pt x="481" y="459"/>
                  </a:cubicBezTo>
                  <a:cubicBezTo>
                    <a:pt x="481" y="431"/>
                    <a:pt x="481" y="431"/>
                    <a:pt x="481" y="431"/>
                  </a:cubicBezTo>
                  <a:cubicBezTo>
                    <a:pt x="481" y="424"/>
                    <a:pt x="481" y="424"/>
                    <a:pt x="481" y="424"/>
                  </a:cubicBezTo>
                  <a:cubicBezTo>
                    <a:pt x="481" y="374"/>
                    <a:pt x="481" y="374"/>
                    <a:pt x="481" y="374"/>
                  </a:cubicBezTo>
                  <a:cubicBezTo>
                    <a:pt x="481" y="346"/>
                    <a:pt x="481" y="346"/>
                    <a:pt x="481" y="346"/>
                  </a:cubicBezTo>
                  <a:cubicBezTo>
                    <a:pt x="481" y="318"/>
                    <a:pt x="481" y="318"/>
                    <a:pt x="481" y="318"/>
                  </a:cubicBezTo>
                  <a:cubicBezTo>
                    <a:pt x="120" y="318"/>
                    <a:pt x="120" y="318"/>
                    <a:pt x="120" y="318"/>
                  </a:cubicBezTo>
                  <a:cubicBezTo>
                    <a:pt x="120" y="346"/>
                    <a:pt x="120" y="346"/>
                    <a:pt x="120" y="346"/>
                  </a:cubicBezTo>
                  <a:cubicBezTo>
                    <a:pt x="120" y="374"/>
                    <a:pt x="120" y="374"/>
                    <a:pt x="120" y="374"/>
                  </a:cubicBezTo>
                  <a:cubicBezTo>
                    <a:pt x="120" y="424"/>
                    <a:pt x="120" y="424"/>
                    <a:pt x="120" y="424"/>
                  </a:cubicBezTo>
                  <a:cubicBezTo>
                    <a:pt x="120" y="431"/>
                    <a:pt x="120" y="431"/>
                    <a:pt x="120" y="431"/>
                  </a:cubicBezTo>
                  <a:cubicBezTo>
                    <a:pt x="120" y="459"/>
                    <a:pt x="120" y="459"/>
                    <a:pt x="120" y="459"/>
                  </a:cubicBezTo>
                  <a:cubicBezTo>
                    <a:pt x="28" y="459"/>
                    <a:pt x="28" y="459"/>
                    <a:pt x="28" y="459"/>
                  </a:cubicBezTo>
                  <a:cubicBezTo>
                    <a:pt x="7" y="459"/>
                    <a:pt x="0" y="452"/>
                    <a:pt x="0" y="431"/>
                  </a:cubicBezTo>
                  <a:cubicBezTo>
                    <a:pt x="0" y="169"/>
                    <a:pt x="0" y="169"/>
                    <a:pt x="0" y="169"/>
                  </a:cubicBezTo>
                  <a:cubicBezTo>
                    <a:pt x="0" y="155"/>
                    <a:pt x="7" y="141"/>
                    <a:pt x="28" y="141"/>
                  </a:cubicBezTo>
                  <a:cubicBezTo>
                    <a:pt x="573" y="141"/>
                    <a:pt x="573" y="141"/>
                    <a:pt x="573" y="141"/>
                  </a:cubicBezTo>
                  <a:cubicBezTo>
                    <a:pt x="587" y="141"/>
                    <a:pt x="601" y="155"/>
                    <a:pt x="601" y="169"/>
                  </a:cubicBezTo>
                  <a:cubicBezTo>
                    <a:pt x="601" y="431"/>
                    <a:pt x="601" y="431"/>
                    <a:pt x="601" y="431"/>
                  </a:cubicBezTo>
                  <a:cubicBezTo>
                    <a:pt x="601" y="452"/>
                    <a:pt x="587" y="459"/>
                    <a:pt x="573" y="459"/>
                  </a:cubicBezTo>
                  <a:close/>
                  <a:moveTo>
                    <a:pt x="85" y="198"/>
                  </a:moveTo>
                  <a:lnTo>
                    <a:pt x="85" y="198"/>
                  </a:lnTo>
                  <a:cubicBezTo>
                    <a:pt x="64" y="198"/>
                    <a:pt x="57" y="212"/>
                    <a:pt x="57" y="226"/>
                  </a:cubicBezTo>
                  <a:cubicBezTo>
                    <a:pt x="57" y="240"/>
                    <a:pt x="64" y="254"/>
                    <a:pt x="85" y="254"/>
                  </a:cubicBezTo>
                  <a:cubicBezTo>
                    <a:pt x="99" y="254"/>
                    <a:pt x="113" y="240"/>
                    <a:pt x="113" y="226"/>
                  </a:cubicBezTo>
                  <a:cubicBezTo>
                    <a:pt x="113" y="212"/>
                    <a:pt x="99" y="198"/>
                    <a:pt x="85" y="198"/>
                  </a:cubicBezTo>
                  <a:close/>
                  <a:moveTo>
                    <a:pt x="452" y="113"/>
                  </a:moveTo>
                  <a:lnTo>
                    <a:pt x="452" y="113"/>
                  </a:lnTo>
                  <a:cubicBezTo>
                    <a:pt x="148" y="113"/>
                    <a:pt x="148" y="113"/>
                    <a:pt x="148" y="113"/>
                  </a:cubicBezTo>
                  <a:cubicBezTo>
                    <a:pt x="148" y="85"/>
                    <a:pt x="148" y="85"/>
                    <a:pt x="148" y="85"/>
                  </a:cubicBezTo>
                  <a:cubicBezTo>
                    <a:pt x="148" y="28"/>
                    <a:pt x="148" y="28"/>
                    <a:pt x="148" y="28"/>
                  </a:cubicBezTo>
                  <a:cubicBezTo>
                    <a:pt x="148" y="21"/>
                    <a:pt x="148" y="21"/>
                    <a:pt x="148" y="14"/>
                  </a:cubicBezTo>
                  <a:cubicBezTo>
                    <a:pt x="155" y="7"/>
                    <a:pt x="163" y="0"/>
                    <a:pt x="177" y="0"/>
                  </a:cubicBezTo>
                  <a:cubicBezTo>
                    <a:pt x="424" y="0"/>
                    <a:pt x="424" y="0"/>
                    <a:pt x="424" y="0"/>
                  </a:cubicBezTo>
                  <a:cubicBezTo>
                    <a:pt x="431" y="0"/>
                    <a:pt x="431" y="0"/>
                    <a:pt x="438" y="7"/>
                  </a:cubicBezTo>
                  <a:cubicBezTo>
                    <a:pt x="445" y="7"/>
                    <a:pt x="445" y="14"/>
                    <a:pt x="445" y="14"/>
                  </a:cubicBezTo>
                  <a:cubicBezTo>
                    <a:pt x="445" y="14"/>
                    <a:pt x="452" y="21"/>
                    <a:pt x="452" y="28"/>
                  </a:cubicBezTo>
                  <a:cubicBezTo>
                    <a:pt x="452" y="113"/>
                    <a:pt x="452" y="113"/>
                    <a:pt x="452" y="113"/>
                  </a:cubicBezTo>
                  <a:close/>
                  <a:moveTo>
                    <a:pt x="452" y="403"/>
                  </a:moveTo>
                  <a:lnTo>
                    <a:pt x="452" y="403"/>
                  </a:lnTo>
                  <a:cubicBezTo>
                    <a:pt x="452" y="544"/>
                    <a:pt x="452" y="544"/>
                    <a:pt x="452" y="544"/>
                  </a:cubicBezTo>
                  <a:cubicBezTo>
                    <a:pt x="452" y="558"/>
                    <a:pt x="452" y="558"/>
                    <a:pt x="452" y="558"/>
                  </a:cubicBezTo>
                  <a:cubicBezTo>
                    <a:pt x="452" y="572"/>
                    <a:pt x="452" y="572"/>
                    <a:pt x="452" y="572"/>
                  </a:cubicBezTo>
                  <a:cubicBezTo>
                    <a:pt x="452" y="594"/>
                    <a:pt x="438" y="601"/>
                    <a:pt x="424" y="601"/>
                  </a:cubicBezTo>
                  <a:cubicBezTo>
                    <a:pt x="177" y="601"/>
                    <a:pt x="177" y="601"/>
                    <a:pt x="177" y="601"/>
                  </a:cubicBezTo>
                  <a:cubicBezTo>
                    <a:pt x="163" y="601"/>
                    <a:pt x="148" y="594"/>
                    <a:pt x="148" y="572"/>
                  </a:cubicBezTo>
                  <a:cubicBezTo>
                    <a:pt x="148" y="558"/>
                    <a:pt x="148" y="558"/>
                    <a:pt x="148" y="558"/>
                  </a:cubicBezTo>
                  <a:cubicBezTo>
                    <a:pt x="148" y="544"/>
                    <a:pt x="148" y="544"/>
                    <a:pt x="148" y="544"/>
                  </a:cubicBezTo>
                  <a:cubicBezTo>
                    <a:pt x="148" y="403"/>
                    <a:pt x="148" y="403"/>
                    <a:pt x="148" y="403"/>
                  </a:cubicBezTo>
                  <a:cubicBezTo>
                    <a:pt x="148" y="346"/>
                    <a:pt x="148" y="346"/>
                    <a:pt x="148" y="346"/>
                  </a:cubicBezTo>
                  <a:cubicBezTo>
                    <a:pt x="452" y="346"/>
                    <a:pt x="452" y="346"/>
                    <a:pt x="452" y="346"/>
                  </a:cubicBezTo>
                  <a:lnTo>
                    <a:pt x="452" y="403"/>
                  </a:lnTo>
                  <a:close/>
                  <a:moveTo>
                    <a:pt x="396" y="403"/>
                  </a:moveTo>
                  <a:lnTo>
                    <a:pt x="396" y="403"/>
                  </a:lnTo>
                  <a:cubicBezTo>
                    <a:pt x="205" y="403"/>
                    <a:pt x="205" y="403"/>
                    <a:pt x="205" y="403"/>
                  </a:cubicBezTo>
                  <a:cubicBezTo>
                    <a:pt x="205" y="431"/>
                    <a:pt x="205" y="431"/>
                    <a:pt x="205" y="431"/>
                  </a:cubicBezTo>
                  <a:cubicBezTo>
                    <a:pt x="396" y="431"/>
                    <a:pt x="396" y="431"/>
                    <a:pt x="396" y="431"/>
                  </a:cubicBezTo>
                  <a:lnTo>
                    <a:pt x="396" y="403"/>
                  </a:lnTo>
                  <a:close/>
                  <a:moveTo>
                    <a:pt x="396" y="459"/>
                  </a:moveTo>
                  <a:lnTo>
                    <a:pt x="396" y="459"/>
                  </a:lnTo>
                  <a:cubicBezTo>
                    <a:pt x="205" y="459"/>
                    <a:pt x="205" y="459"/>
                    <a:pt x="205" y="459"/>
                  </a:cubicBezTo>
                  <a:cubicBezTo>
                    <a:pt x="205" y="487"/>
                    <a:pt x="205" y="487"/>
                    <a:pt x="205" y="487"/>
                  </a:cubicBezTo>
                  <a:cubicBezTo>
                    <a:pt x="396" y="487"/>
                    <a:pt x="396" y="487"/>
                    <a:pt x="396" y="487"/>
                  </a:cubicBezTo>
                  <a:lnTo>
                    <a:pt x="396" y="459"/>
                  </a:lnTo>
                  <a:close/>
                  <a:moveTo>
                    <a:pt x="396" y="516"/>
                  </a:moveTo>
                  <a:lnTo>
                    <a:pt x="396" y="516"/>
                  </a:lnTo>
                  <a:cubicBezTo>
                    <a:pt x="205" y="516"/>
                    <a:pt x="205" y="516"/>
                    <a:pt x="205" y="516"/>
                  </a:cubicBezTo>
                  <a:cubicBezTo>
                    <a:pt x="205" y="544"/>
                    <a:pt x="205" y="544"/>
                    <a:pt x="205" y="544"/>
                  </a:cubicBezTo>
                  <a:cubicBezTo>
                    <a:pt x="396" y="544"/>
                    <a:pt x="396" y="544"/>
                    <a:pt x="396" y="544"/>
                  </a:cubicBezTo>
                  <a:lnTo>
                    <a:pt x="396" y="516"/>
                  </a:lnTo>
                  <a:close/>
                </a:path>
              </a:pathLst>
            </a:custGeom>
            <a:solidFill>
              <a:srgbClr val="FFFFFF"/>
            </a:solidFill>
            <a:ln>
              <a:noFill/>
            </a:ln>
            <a:effectLst/>
            <a:extLst/>
          </p:spPr>
          <p:txBody>
            <a:bodyPr wrap="none" anchor="ctr"/>
            <a:lstStyle/>
            <a:p>
              <a:endParaRPr lang="en-US" sz="1600" dirty="0">
                <a:solidFill>
                  <a:schemeClr val="tx1">
                    <a:lumMod val="75000"/>
                    <a:lumOff val="25000"/>
                  </a:schemeClr>
                </a:solidFill>
                <a:latin typeface="Arial"/>
                <a:cs typeface="Arial"/>
              </a:endParaRPr>
            </a:p>
          </p:txBody>
        </p:sp>
      </p:grpSp>
      <p:grpSp>
        <p:nvGrpSpPr>
          <p:cNvPr id="67" name="Group 66"/>
          <p:cNvGrpSpPr/>
          <p:nvPr/>
        </p:nvGrpSpPr>
        <p:grpSpPr>
          <a:xfrm>
            <a:off x="2189125" y="3221972"/>
            <a:ext cx="441031" cy="441031"/>
            <a:chOff x="4008341" y="2726599"/>
            <a:chExt cx="441031" cy="441031"/>
          </a:xfrm>
        </p:grpSpPr>
        <p:sp>
          <p:nvSpPr>
            <p:cNvPr id="68" name="Oval 67"/>
            <p:cNvSpPr/>
            <p:nvPr/>
          </p:nvSpPr>
          <p:spPr>
            <a:xfrm>
              <a:off x="4008341" y="2726599"/>
              <a:ext cx="441031" cy="441031"/>
            </a:xfrm>
            <a:prstGeom prst="ellipse">
              <a:avLst/>
            </a:prstGeom>
            <a:solidFill>
              <a:srgbClr val="D35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69" name="Freeform 31"/>
            <p:cNvSpPr>
              <a:spLocks/>
            </p:cNvSpPr>
            <p:nvPr/>
          </p:nvSpPr>
          <p:spPr bwMode="auto">
            <a:xfrm>
              <a:off x="4112535" y="2831303"/>
              <a:ext cx="225164" cy="225164"/>
            </a:xfrm>
            <a:custGeom>
              <a:avLst/>
              <a:gdLst/>
              <a:ahLst/>
              <a:cxnLst>
                <a:cxn ang="0">
                  <a:pos x="253" y="201"/>
                </a:cxn>
                <a:cxn ang="0">
                  <a:pos x="250" y="212"/>
                </a:cxn>
                <a:cxn ang="0">
                  <a:pos x="214" y="246"/>
                </a:cxn>
                <a:cxn ang="0">
                  <a:pos x="208" y="252"/>
                </a:cxn>
                <a:cxn ang="0">
                  <a:pos x="201" y="254"/>
                </a:cxn>
                <a:cxn ang="0">
                  <a:pos x="199" y="254"/>
                </a:cxn>
                <a:cxn ang="0">
                  <a:pos x="195" y="254"/>
                </a:cxn>
                <a:cxn ang="0">
                  <a:pos x="179" y="252"/>
                </a:cxn>
                <a:cxn ang="0">
                  <a:pos x="150" y="245"/>
                </a:cxn>
                <a:cxn ang="0">
                  <a:pos x="134" y="236"/>
                </a:cxn>
                <a:cxn ang="0">
                  <a:pos x="114" y="223"/>
                </a:cxn>
                <a:cxn ang="0">
                  <a:pos x="69" y="187"/>
                </a:cxn>
                <a:cxn ang="0">
                  <a:pos x="52" y="169"/>
                </a:cxn>
                <a:cxn ang="0">
                  <a:pos x="38" y="150"/>
                </a:cxn>
                <a:cxn ang="0">
                  <a:pos x="18" y="120"/>
                </a:cxn>
                <a:cxn ang="0">
                  <a:pos x="11" y="105"/>
                </a:cxn>
                <a:cxn ang="0">
                  <a:pos x="7" y="92"/>
                </a:cxn>
                <a:cxn ang="0">
                  <a:pos x="1" y="72"/>
                </a:cxn>
                <a:cxn ang="0">
                  <a:pos x="0" y="60"/>
                </a:cxn>
                <a:cxn ang="0">
                  <a:pos x="1" y="54"/>
                </a:cxn>
                <a:cxn ang="0">
                  <a:pos x="3" y="47"/>
                </a:cxn>
                <a:cxn ang="0">
                  <a:pos x="43" y="5"/>
                </a:cxn>
                <a:cxn ang="0">
                  <a:pos x="47" y="2"/>
                </a:cxn>
                <a:cxn ang="0">
                  <a:pos x="52" y="0"/>
                </a:cxn>
                <a:cxn ang="0">
                  <a:pos x="58" y="4"/>
                </a:cxn>
                <a:cxn ang="0">
                  <a:pos x="63" y="7"/>
                </a:cxn>
                <a:cxn ang="0">
                  <a:pos x="92" y="62"/>
                </a:cxn>
                <a:cxn ang="0">
                  <a:pos x="92" y="72"/>
                </a:cxn>
                <a:cxn ang="0">
                  <a:pos x="90" y="76"/>
                </a:cxn>
                <a:cxn ang="0">
                  <a:pos x="76" y="94"/>
                </a:cxn>
                <a:cxn ang="0">
                  <a:pos x="74" y="96"/>
                </a:cxn>
                <a:cxn ang="0">
                  <a:pos x="74" y="98"/>
                </a:cxn>
                <a:cxn ang="0">
                  <a:pos x="79" y="110"/>
                </a:cxn>
                <a:cxn ang="0">
                  <a:pos x="88" y="125"/>
                </a:cxn>
                <a:cxn ang="0">
                  <a:pos x="96" y="136"/>
                </a:cxn>
                <a:cxn ang="0">
                  <a:pos x="108" y="147"/>
                </a:cxn>
                <a:cxn ang="0">
                  <a:pos x="128" y="167"/>
                </a:cxn>
                <a:cxn ang="0">
                  <a:pos x="145" y="176"/>
                </a:cxn>
                <a:cxn ang="0">
                  <a:pos x="154" y="181"/>
                </a:cxn>
                <a:cxn ang="0">
                  <a:pos x="157" y="181"/>
                </a:cxn>
                <a:cxn ang="0">
                  <a:pos x="159" y="181"/>
                </a:cxn>
                <a:cxn ang="0">
                  <a:pos x="177" y="165"/>
                </a:cxn>
                <a:cxn ang="0">
                  <a:pos x="181" y="161"/>
                </a:cxn>
                <a:cxn ang="0">
                  <a:pos x="188" y="159"/>
                </a:cxn>
                <a:cxn ang="0">
                  <a:pos x="195" y="161"/>
                </a:cxn>
                <a:cxn ang="0">
                  <a:pos x="248" y="192"/>
                </a:cxn>
                <a:cxn ang="0">
                  <a:pos x="253" y="201"/>
                </a:cxn>
              </a:cxnLst>
              <a:rect l="0" t="0" r="r" b="b"/>
              <a:pathLst>
                <a:path w="253" h="254">
                  <a:moveTo>
                    <a:pt x="253" y="201"/>
                  </a:moveTo>
                  <a:lnTo>
                    <a:pt x="253" y="201"/>
                  </a:lnTo>
                  <a:lnTo>
                    <a:pt x="253" y="207"/>
                  </a:lnTo>
                  <a:lnTo>
                    <a:pt x="250" y="212"/>
                  </a:lnTo>
                  <a:lnTo>
                    <a:pt x="214" y="246"/>
                  </a:lnTo>
                  <a:lnTo>
                    <a:pt x="214" y="246"/>
                  </a:lnTo>
                  <a:lnTo>
                    <a:pt x="208" y="252"/>
                  </a:lnTo>
                  <a:lnTo>
                    <a:pt x="208" y="252"/>
                  </a:lnTo>
                  <a:lnTo>
                    <a:pt x="201" y="254"/>
                  </a:lnTo>
                  <a:lnTo>
                    <a:pt x="201" y="254"/>
                  </a:lnTo>
                  <a:lnTo>
                    <a:pt x="199" y="254"/>
                  </a:lnTo>
                  <a:lnTo>
                    <a:pt x="199" y="254"/>
                  </a:lnTo>
                  <a:lnTo>
                    <a:pt x="195" y="254"/>
                  </a:lnTo>
                  <a:lnTo>
                    <a:pt x="195" y="254"/>
                  </a:lnTo>
                  <a:lnTo>
                    <a:pt x="179" y="252"/>
                  </a:lnTo>
                  <a:lnTo>
                    <a:pt x="179" y="252"/>
                  </a:lnTo>
                  <a:lnTo>
                    <a:pt x="166" y="250"/>
                  </a:lnTo>
                  <a:lnTo>
                    <a:pt x="150" y="245"/>
                  </a:lnTo>
                  <a:lnTo>
                    <a:pt x="150" y="245"/>
                  </a:lnTo>
                  <a:lnTo>
                    <a:pt x="134" y="236"/>
                  </a:lnTo>
                  <a:lnTo>
                    <a:pt x="114" y="223"/>
                  </a:lnTo>
                  <a:lnTo>
                    <a:pt x="114" y="223"/>
                  </a:lnTo>
                  <a:lnTo>
                    <a:pt x="92" y="207"/>
                  </a:lnTo>
                  <a:lnTo>
                    <a:pt x="69" y="187"/>
                  </a:lnTo>
                  <a:lnTo>
                    <a:pt x="69" y="187"/>
                  </a:lnTo>
                  <a:lnTo>
                    <a:pt x="52" y="169"/>
                  </a:lnTo>
                  <a:lnTo>
                    <a:pt x="38" y="150"/>
                  </a:lnTo>
                  <a:lnTo>
                    <a:pt x="38" y="150"/>
                  </a:lnTo>
                  <a:lnTo>
                    <a:pt x="27" y="134"/>
                  </a:lnTo>
                  <a:lnTo>
                    <a:pt x="18" y="120"/>
                  </a:lnTo>
                  <a:lnTo>
                    <a:pt x="18" y="120"/>
                  </a:lnTo>
                  <a:lnTo>
                    <a:pt x="11" y="105"/>
                  </a:lnTo>
                  <a:lnTo>
                    <a:pt x="7" y="92"/>
                  </a:lnTo>
                  <a:lnTo>
                    <a:pt x="7" y="92"/>
                  </a:lnTo>
                  <a:lnTo>
                    <a:pt x="1" y="72"/>
                  </a:lnTo>
                  <a:lnTo>
                    <a:pt x="1" y="72"/>
                  </a:lnTo>
                  <a:lnTo>
                    <a:pt x="0" y="60"/>
                  </a:lnTo>
                  <a:lnTo>
                    <a:pt x="0" y="60"/>
                  </a:lnTo>
                  <a:lnTo>
                    <a:pt x="1" y="54"/>
                  </a:lnTo>
                  <a:lnTo>
                    <a:pt x="1" y="54"/>
                  </a:lnTo>
                  <a:lnTo>
                    <a:pt x="3" y="47"/>
                  </a:lnTo>
                  <a:lnTo>
                    <a:pt x="3" y="47"/>
                  </a:lnTo>
                  <a:lnTo>
                    <a:pt x="7" y="40"/>
                  </a:lnTo>
                  <a:lnTo>
                    <a:pt x="43" y="5"/>
                  </a:lnTo>
                  <a:lnTo>
                    <a:pt x="43" y="5"/>
                  </a:lnTo>
                  <a:lnTo>
                    <a:pt x="47" y="2"/>
                  </a:lnTo>
                  <a:lnTo>
                    <a:pt x="52" y="0"/>
                  </a:lnTo>
                  <a:lnTo>
                    <a:pt x="52" y="0"/>
                  </a:lnTo>
                  <a:lnTo>
                    <a:pt x="56" y="2"/>
                  </a:lnTo>
                  <a:lnTo>
                    <a:pt x="58" y="4"/>
                  </a:lnTo>
                  <a:lnTo>
                    <a:pt x="58" y="4"/>
                  </a:lnTo>
                  <a:lnTo>
                    <a:pt x="63" y="7"/>
                  </a:lnTo>
                  <a:lnTo>
                    <a:pt x="92" y="62"/>
                  </a:lnTo>
                  <a:lnTo>
                    <a:pt x="92" y="62"/>
                  </a:lnTo>
                  <a:lnTo>
                    <a:pt x="92" y="67"/>
                  </a:lnTo>
                  <a:lnTo>
                    <a:pt x="92" y="72"/>
                  </a:lnTo>
                  <a:lnTo>
                    <a:pt x="92" y="72"/>
                  </a:lnTo>
                  <a:lnTo>
                    <a:pt x="90" y="76"/>
                  </a:lnTo>
                  <a:lnTo>
                    <a:pt x="88" y="80"/>
                  </a:lnTo>
                  <a:lnTo>
                    <a:pt x="76" y="94"/>
                  </a:lnTo>
                  <a:lnTo>
                    <a:pt x="76" y="94"/>
                  </a:lnTo>
                  <a:lnTo>
                    <a:pt x="74" y="96"/>
                  </a:lnTo>
                  <a:lnTo>
                    <a:pt x="74" y="96"/>
                  </a:lnTo>
                  <a:lnTo>
                    <a:pt x="74" y="98"/>
                  </a:lnTo>
                  <a:lnTo>
                    <a:pt x="74" y="98"/>
                  </a:lnTo>
                  <a:lnTo>
                    <a:pt x="79" y="110"/>
                  </a:lnTo>
                  <a:lnTo>
                    <a:pt x="79" y="110"/>
                  </a:lnTo>
                  <a:lnTo>
                    <a:pt x="88" y="125"/>
                  </a:lnTo>
                  <a:lnTo>
                    <a:pt x="88" y="125"/>
                  </a:lnTo>
                  <a:lnTo>
                    <a:pt x="96" y="136"/>
                  </a:lnTo>
                  <a:lnTo>
                    <a:pt x="108" y="147"/>
                  </a:lnTo>
                  <a:lnTo>
                    <a:pt x="108" y="147"/>
                  </a:lnTo>
                  <a:lnTo>
                    <a:pt x="119" y="158"/>
                  </a:lnTo>
                  <a:lnTo>
                    <a:pt x="128" y="167"/>
                  </a:lnTo>
                  <a:lnTo>
                    <a:pt x="128" y="167"/>
                  </a:lnTo>
                  <a:lnTo>
                    <a:pt x="145" y="176"/>
                  </a:lnTo>
                  <a:lnTo>
                    <a:pt x="145" y="176"/>
                  </a:lnTo>
                  <a:lnTo>
                    <a:pt x="154" y="181"/>
                  </a:lnTo>
                  <a:lnTo>
                    <a:pt x="157" y="181"/>
                  </a:lnTo>
                  <a:lnTo>
                    <a:pt x="157" y="181"/>
                  </a:lnTo>
                  <a:lnTo>
                    <a:pt x="159" y="181"/>
                  </a:lnTo>
                  <a:lnTo>
                    <a:pt x="159" y="181"/>
                  </a:lnTo>
                  <a:lnTo>
                    <a:pt x="161" y="179"/>
                  </a:lnTo>
                  <a:lnTo>
                    <a:pt x="177" y="165"/>
                  </a:lnTo>
                  <a:lnTo>
                    <a:pt x="177" y="165"/>
                  </a:lnTo>
                  <a:lnTo>
                    <a:pt x="181" y="161"/>
                  </a:lnTo>
                  <a:lnTo>
                    <a:pt x="188" y="159"/>
                  </a:lnTo>
                  <a:lnTo>
                    <a:pt x="188" y="159"/>
                  </a:lnTo>
                  <a:lnTo>
                    <a:pt x="195" y="161"/>
                  </a:lnTo>
                  <a:lnTo>
                    <a:pt x="195" y="161"/>
                  </a:lnTo>
                  <a:lnTo>
                    <a:pt x="248" y="192"/>
                  </a:lnTo>
                  <a:lnTo>
                    <a:pt x="248" y="192"/>
                  </a:lnTo>
                  <a:lnTo>
                    <a:pt x="252" y="196"/>
                  </a:lnTo>
                  <a:lnTo>
                    <a:pt x="253" y="201"/>
                  </a:lnTo>
                  <a:lnTo>
                    <a:pt x="253" y="20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1600" dirty="0">
                <a:solidFill>
                  <a:schemeClr val="tx1">
                    <a:lumMod val="75000"/>
                    <a:lumOff val="25000"/>
                  </a:schemeClr>
                </a:solidFill>
                <a:latin typeface="Arial"/>
                <a:cs typeface="Arial"/>
              </a:endParaRPr>
            </a:p>
          </p:txBody>
        </p:sp>
      </p:grpSp>
      <p:grpSp>
        <p:nvGrpSpPr>
          <p:cNvPr id="80" name="Group 79"/>
          <p:cNvGrpSpPr/>
          <p:nvPr/>
        </p:nvGrpSpPr>
        <p:grpSpPr>
          <a:xfrm>
            <a:off x="7905872" y="3715421"/>
            <a:ext cx="632626" cy="632626"/>
            <a:chOff x="4861945" y="3664717"/>
            <a:chExt cx="632626" cy="632626"/>
          </a:xfrm>
        </p:grpSpPr>
        <p:sp>
          <p:nvSpPr>
            <p:cNvPr id="32" name="Teardrop 31"/>
            <p:cNvSpPr>
              <a:spLocks noChangeAspect="1"/>
            </p:cNvSpPr>
            <p:nvPr/>
          </p:nvSpPr>
          <p:spPr>
            <a:xfrm rot="8096338">
              <a:off x="4861945" y="3664717"/>
              <a:ext cx="632626" cy="632626"/>
            </a:xfrm>
            <a:prstGeom prst="teardrop">
              <a:avLst/>
            </a:prstGeom>
            <a:solidFill>
              <a:srgbClr val="021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70" name="Freeform 10">
              <a:extLst>
                <a:ext uri="{FF2B5EF4-FFF2-40B4-BE49-F238E27FC236}">
                  <a16:creationId xmlns="" xmlns:a16="http://schemas.microsoft.com/office/drawing/2014/main" id="{91A34F5D-C01D-4F20-846F-BEC5B821F9D2}"/>
                </a:ext>
              </a:extLst>
            </p:cNvPr>
            <p:cNvSpPr>
              <a:spLocks/>
            </p:cNvSpPr>
            <p:nvPr/>
          </p:nvSpPr>
          <p:spPr bwMode="auto">
            <a:xfrm>
              <a:off x="5037380" y="3803829"/>
              <a:ext cx="308819" cy="334455"/>
            </a:xfrm>
            <a:custGeom>
              <a:avLst/>
              <a:gdLst>
                <a:gd name="T0" fmla="*/ 536 w 763"/>
                <a:gd name="T1" fmla="*/ 529 h 824"/>
                <a:gd name="T2" fmla="*/ 536 w 763"/>
                <a:gd name="T3" fmla="*/ 572 h 824"/>
                <a:gd name="T4" fmla="*/ 626 w 763"/>
                <a:gd name="T5" fmla="*/ 740 h 824"/>
                <a:gd name="T6" fmla="*/ 609 w 763"/>
                <a:gd name="T7" fmla="*/ 769 h 824"/>
                <a:gd name="T8" fmla="*/ 595 w 763"/>
                <a:gd name="T9" fmla="*/ 773 h 824"/>
                <a:gd name="T10" fmla="*/ 572 w 763"/>
                <a:gd name="T11" fmla="*/ 770 h 824"/>
                <a:gd name="T12" fmla="*/ 561 w 763"/>
                <a:gd name="T13" fmla="*/ 774 h 824"/>
                <a:gd name="T14" fmla="*/ 538 w 763"/>
                <a:gd name="T15" fmla="*/ 754 h 824"/>
                <a:gd name="T16" fmla="*/ 558 w 763"/>
                <a:gd name="T17" fmla="*/ 731 h 824"/>
                <a:gd name="T18" fmla="*/ 580 w 763"/>
                <a:gd name="T19" fmla="*/ 747 h 824"/>
                <a:gd name="T20" fmla="*/ 600 w 763"/>
                <a:gd name="T21" fmla="*/ 746 h 824"/>
                <a:gd name="T22" fmla="*/ 602 w 763"/>
                <a:gd name="T23" fmla="*/ 725 h 824"/>
                <a:gd name="T24" fmla="*/ 524 w 763"/>
                <a:gd name="T25" fmla="*/ 594 h 824"/>
                <a:gd name="T26" fmla="*/ 429 w 763"/>
                <a:gd name="T27" fmla="*/ 719 h 824"/>
                <a:gd name="T28" fmla="*/ 440 w 763"/>
                <a:gd name="T29" fmla="*/ 745 h 824"/>
                <a:gd name="T30" fmla="*/ 468 w 763"/>
                <a:gd name="T31" fmla="*/ 747 h 824"/>
                <a:gd name="T32" fmla="*/ 487 w 763"/>
                <a:gd name="T33" fmla="*/ 733 h 824"/>
                <a:gd name="T34" fmla="*/ 510 w 763"/>
                <a:gd name="T35" fmla="*/ 753 h 824"/>
                <a:gd name="T36" fmla="*/ 490 w 763"/>
                <a:gd name="T37" fmla="*/ 776 h 824"/>
                <a:gd name="T38" fmla="*/ 474 w 763"/>
                <a:gd name="T39" fmla="*/ 771 h 824"/>
                <a:gd name="T40" fmla="*/ 459 w 763"/>
                <a:gd name="T41" fmla="*/ 774 h 824"/>
                <a:gd name="T42" fmla="*/ 428 w 763"/>
                <a:gd name="T43" fmla="*/ 766 h 824"/>
                <a:gd name="T44" fmla="*/ 405 w 763"/>
                <a:gd name="T45" fmla="*/ 721 h 824"/>
                <a:gd name="T46" fmla="*/ 513 w 763"/>
                <a:gd name="T47" fmla="*/ 571 h 824"/>
                <a:gd name="T48" fmla="*/ 513 w 763"/>
                <a:gd name="T49" fmla="*/ 517 h 824"/>
                <a:gd name="T50" fmla="*/ 483 w 763"/>
                <a:gd name="T51" fmla="*/ 500 h 824"/>
                <a:gd name="T52" fmla="*/ 483 w 763"/>
                <a:gd name="T53" fmla="*/ 452 h 824"/>
                <a:gd name="T54" fmla="*/ 534 w 763"/>
                <a:gd name="T55" fmla="*/ 348 h 824"/>
                <a:gd name="T56" fmla="*/ 543 w 763"/>
                <a:gd name="T57" fmla="*/ 332 h 824"/>
                <a:gd name="T58" fmla="*/ 542 w 763"/>
                <a:gd name="T59" fmla="*/ 329 h 824"/>
                <a:gd name="T60" fmla="*/ 552 w 763"/>
                <a:gd name="T61" fmla="*/ 306 h 824"/>
                <a:gd name="T62" fmla="*/ 556 w 763"/>
                <a:gd name="T63" fmla="*/ 249 h 824"/>
                <a:gd name="T64" fmla="*/ 543 w 763"/>
                <a:gd name="T65" fmla="*/ 253 h 824"/>
                <a:gd name="T66" fmla="*/ 547 w 763"/>
                <a:gd name="T67" fmla="*/ 126 h 824"/>
                <a:gd name="T68" fmla="*/ 289 w 763"/>
                <a:gd name="T69" fmla="*/ 61 h 824"/>
                <a:gd name="T70" fmla="*/ 221 w 763"/>
                <a:gd name="T71" fmla="*/ 254 h 824"/>
                <a:gd name="T72" fmla="*/ 206 w 763"/>
                <a:gd name="T73" fmla="*/ 253 h 824"/>
                <a:gd name="T74" fmla="*/ 211 w 763"/>
                <a:gd name="T75" fmla="*/ 306 h 824"/>
                <a:gd name="T76" fmla="*/ 220 w 763"/>
                <a:gd name="T77" fmla="*/ 327 h 824"/>
                <a:gd name="T78" fmla="*/ 219 w 763"/>
                <a:gd name="T79" fmla="*/ 332 h 824"/>
                <a:gd name="T80" fmla="*/ 228 w 763"/>
                <a:gd name="T81" fmla="*/ 348 h 824"/>
                <a:gd name="T82" fmla="*/ 229 w 763"/>
                <a:gd name="T83" fmla="*/ 348 h 824"/>
                <a:gd name="T84" fmla="*/ 281 w 763"/>
                <a:gd name="T85" fmla="*/ 457 h 824"/>
                <a:gd name="T86" fmla="*/ 281 w 763"/>
                <a:gd name="T87" fmla="*/ 500 h 824"/>
                <a:gd name="T88" fmla="*/ 253 w 763"/>
                <a:gd name="T89" fmla="*/ 516 h 824"/>
                <a:gd name="T90" fmla="*/ 250 w 763"/>
                <a:gd name="T91" fmla="*/ 671 h 824"/>
                <a:gd name="T92" fmla="*/ 288 w 763"/>
                <a:gd name="T93" fmla="*/ 718 h 824"/>
                <a:gd name="T94" fmla="*/ 244 w 763"/>
                <a:gd name="T95" fmla="*/ 765 h 824"/>
                <a:gd name="T96" fmla="*/ 200 w 763"/>
                <a:gd name="T97" fmla="*/ 718 h 824"/>
                <a:gd name="T98" fmla="*/ 227 w 763"/>
                <a:gd name="T99" fmla="*/ 675 h 824"/>
                <a:gd name="T100" fmla="*/ 225 w 763"/>
                <a:gd name="T101" fmla="*/ 530 h 824"/>
                <a:gd name="T102" fmla="*/ 0 w 763"/>
                <a:gd name="T103" fmla="*/ 824 h 824"/>
                <a:gd name="T104" fmla="*/ 383 w 763"/>
                <a:gd name="T105" fmla="*/ 824 h 824"/>
                <a:gd name="T106" fmla="*/ 388 w 763"/>
                <a:gd name="T107" fmla="*/ 824 h 824"/>
                <a:gd name="T108" fmla="*/ 763 w 763"/>
                <a:gd name="T109" fmla="*/ 824 h 824"/>
                <a:gd name="T110" fmla="*/ 536 w 763"/>
                <a:gd name="T111" fmla="*/ 529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3" h="824">
                  <a:moveTo>
                    <a:pt x="536" y="529"/>
                  </a:moveTo>
                  <a:cubicBezTo>
                    <a:pt x="536" y="572"/>
                    <a:pt x="536" y="572"/>
                    <a:pt x="536" y="572"/>
                  </a:cubicBezTo>
                  <a:cubicBezTo>
                    <a:pt x="608" y="630"/>
                    <a:pt x="629" y="704"/>
                    <a:pt x="626" y="740"/>
                  </a:cubicBezTo>
                  <a:cubicBezTo>
                    <a:pt x="623" y="760"/>
                    <a:pt x="614" y="767"/>
                    <a:pt x="609" y="769"/>
                  </a:cubicBezTo>
                  <a:cubicBezTo>
                    <a:pt x="604" y="771"/>
                    <a:pt x="600" y="773"/>
                    <a:pt x="595" y="773"/>
                  </a:cubicBezTo>
                  <a:cubicBezTo>
                    <a:pt x="587" y="773"/>
                    <a:pt x="579" y="772"/>
                    <a:pt x="572" y="770"/>
                  </a:cubicBezTo>
                  <a:cubicBezTo>
                    <a:pt x="569" y="772"/>
                    <a:pt x="565" y="774"/>
                    <a:pt x="561" y="774"/>
                  </a:cubicBezTo>
                  <a:cubicBezTo>
                    <a:pt x="549" y="775"/>
                    <a:pt x="538" y="766"/>
                    <a:pt x="538" y="754"/>
                  </a:cubicBezTo>
                  <a:cubicBezTo>
                    <a:pt x="537" y="742"/>
                    <a:pt x="546" y="732"/>
                    <a:pt x="558" y="731"/>
                  </a:cubicBezTo>
                  <a:cubicBezTo>
                    <a:pt x="568" y="730"/>
                    <a:pt x="578" y="737"/>
                    <a:pt x="580" y="747"/>
                  </a:cubicBezTo>
                  <a:cubicBezTo>
                    <a:pt x="587" y="748"/>
                    <a:pt x="594" y="749"/>
                    <a:pt x="600" y="746"/>
                  </a:cubicBezTo>
                  <a:cubicBezTo>
                    <a:pt x="600" y="746"/>
                    <a:pt x="603" y="740"/>
                    <a:pt x="602" y="725"/>
                  </a:cubicBezTo>
                  <a:cubicBezTo>
                    <a:pt x="600" y="692"/>
                    <a:pt x="578" y="638"/>
                    <a:pt x="524" y="594"/>
                  </a:cubicBezTo>
                  <a:cubicBezTo>
                    <a:pt x="483" y="626"/>
                    <a:pt x="425" y="684"/>
                    <a:pt x="429" y="719"/>
                  </a:cubicBezTo>
                  <a:cubicBezTo>
                    <a:pt x="430" y="732"/>
                    <a:pt x="434" y="741"/>
                    <a:pt x="440" y="745"/>
                  </a:cubicBezTo>
                  <a:cubicBezTo>
                    <a:pt x="449" y="751"/>
                    <a:pt x="462" y="749"/>
                    <a:pt x="468" y="747"/>
                  </a:cubicBezTo>
                  <a:cubicBezTo>
                    <a:pt x="471" y="739"/>
                    <a:pt x="478" y="733"/>
                    <a:pt x="487" y="733"/>
                  </a:cubicBezTo>
                  <a:cubicBezTo>
                    <a:pt x="499" y="732"/>
                    <a:pt x="509" y="741"/>
                    <a:pt x="510" y="753"/>
                  </a:cubicBezTo>
                  <a:cubicBezTo>
                    <a:pt x="511" y="765"/>
                    <a:pt x="502" y="775"/>
                    <a:pt x="490" y="776"/>
                  </a:cubicBezTo>
                  <a:cubicBezTo>
                    <a:pt x="484" y="777"/>
                    <a:pt x="478" y="775"/>
                    <a:pt x="474" y="771"/>
                  </a:cubicBezTo>
                  <a:cubicBezTo>
                    <a:pt x="470" y="772"/>
                    <a:pt x="465" y="773"/>
                    <a:pt x="459" y="774"/>
                  </a:cubicBezTo>
                  <a:cubicBezTo>
                    <a:pt x="449" y="774"/>
                    <a:pt x="438" y="773"/>
                    <a:pt x="428" y="766"/>
                  </a:cubicBezTo>
                  <a:cubicBezTo>
                    <a:pt x="415" y="757"/>
                    <a:pt x="407" y="742"/>
                    <a:pt x="405" y="721"/>
                  </a:cubicBezTo>
                  <a:cubicBezTo>
                    <a:pt x="400" y="663"/>
                    <a:pt x="488" y="590"/>
                    <a:pt x="513" y="571"/>
                  </a:cubicBezTo>
                  <a:cubicBezTo>
                    <a:pt x="513" y="517"/>
                    <a:pt x="513" y="517"/>
                    <a:pt x="513" y="517"/>
                  </a:cubicBezTo>
                  <a:cubicBezTo>
                    <a:pt x="503" y="512"/>
                    <a:pt x="493" y="506"/>
                    <a:pt x="483" y="500"/>
                  </a:cubicBezTo>
                  <a:cubicBezTo>
                    <a:pt x="483" y="452"/>
                    <a:pt x="483" y="452"/>
                    <a:pt x="483" y="452"/>
                  </a:cubicBezTo>
                  <a:cubicBezTo>
                    <a:pt x="513" y="431"/>
                    <a:pt x="524" y="388"/>
                    <a:pt x="534" y="348"/>
                  </a:cubicBezTo>
                  <a:cubicBezTo>
                    <a:pt x="539" y="348"/>
                    <a:pt x="543" y="340"/>
                    <a:pt x="543" y="332"/>
                  </a:cubicBezTo>
                  <a:cubicBezTo>
                    <a:pt x="542" y="329"/>
                    <a:pt x="542" y="329"/>
                    <a:pt x="542" y="329"/>
                  </a:cubicBezTo>
                  <a:cubicBezTo>
                    <a:pt x="546" y="324"/>
                    <a:pt x="549" y="317"/>
                    <a:pt x="552" y="306"/>
                  </a:cubicBezTo>
                  <a:cubicBezTo>
                    <a:pt x="555" y="295"/>
                    <a:pt x="569" y="257"/>
                    <a:pt x="556" y="249"/>
                  </a:cubicBezTo>
                  <a:cubicBezTo>
                    <a:pt x="552" y="244"/>
                    <a:pt x="547" y="247"/>
                    <a:pt x="543" y="253"/>
                  </a:cubicBezTo>
                  <a:cubicBezTo>
                    <a:pt x="543" y="253"/>
                    <a:pt x="560" y="164"/>
                    <a:pt x="547" y="126"/>
                  </a:cubicBezTo>
                  <a:cubicBezTo>
                    <a:pt x="520" y="27"/>
                    <a:pt x="289" y="0"/>
                    <a:pt x="289" y="61"/>
                  </a:cubicBezTo>
                  <a:cubicBezTo>
                    <a:pt x="190" y="90"/>
                    <a:pt x="208" y="183"/>
                    <a:pt x="221" y="254"/>
                  </a:cubicBezTo>
                  <a:cubicBezTo>
                    <a:pt x="221" y="254"/>
                    <a:pt x="215" y="244"/>
                    <a:pt x="206" y="253"/>
                  </a:cubicBezTo>
                  <a:cubicBezTo>
                    <a:pt x="196" y="265"/>
                    <a:pt x="207" y="292"/>
                    <a:pt x="211" y="306"/>
                  </a:cubicBezTo>
                  <a:cubicBezTo>
                    <a:pt x="213" y="315"/>
                    <a:pt x="216" y="322"/>
                    <a:pt x="220" y="327"/>
                  </a:cubicBezTo>
                  <a:cubicBezTo>
                    <a:pt x="220" y="329"/>
                    <a:pt x="219" y="329"/>
                    <a:pt x="219" y="332"/>
                  </a:cubicBezTo>
                  <a:cubicBezTo>
                    <a:pt x="219" y="341"/>
                    <a:pt x="223" y="348"/>
                    <a:pt x="228" y="348"/>
                  </a:cubicBezTo>
                  <a:cubicBezTo>
                    <a:pt x="229" y="348"/>
                    <a:pt x="229" y="348"/>
                    <a:pt x="229" y="348"/>
                  </a:cubicBezTo>
                  <a:cubicBezTo>
                    <a:pt x="241" y="392"/>
                    <a:pt x="248" y="434"/>
                    <a:pt x="281" y="457"/>
                  </a:cubicBezTo>
                  <a:cubicBezTo>
                    <a:pt x="281" y="500"/>
                    <a:pt x="281" y="500"/>
                    <a:pt x="281" y="500"/>
                  </a:cubicBezTo>
                  <a:cubicBezTo>
                    <a:pt x="271" y="506"/>
                    <a:pt x="262" y="511"/>
                    <a:pt x="253" y="516"/>
                  </a:cubicBezTo>
                  <a:cubicBezTo>
                    <a:pt x="236" y="583"/>
                    <a:pt x="243" y="643"/>
                    <a:pt x="250" y="671"/>
                  </a:cubicBezTo>
                  <a:cubicBezTo>
                    <a:pt x="272" y="675"/>
                    <a:pt x="288" y="694"/>
                    <a:pt x="288" y="718"/>
                  </a:cubicBezTo>
                  <a:cubicBezTo>
                    <a:pt x="288" y="744"/>
                    <a:pt x="269" y="765"/>
                    <a:pt x="244" y="765"/>
                  </a:cubicBezTo>
                  <a:cubicBezTo>
                    <a:pt x="220" y="765"/>
                    <a:pt x="200" y="744"/>
                    <a:pt x="200" y="718"/>
                  </a:cubicBezTo>
                  <a:cubicBezTo>
                    <a:pt x="200" y="698"/>
                    <a:pt x="211" y="682"/>
                    <a:pt x="227" y="675"/>
                  </a:cubicBezTo>
                  <a:cubicBezTo>
                    <a:pt x="220" y="646"/>
                    <a:pt x="213" y="593"/>
                    <a:pt x="225" y="530"/>
                  </a:cubicBezTo>
                  <a:cubicBezTo>
                    <a:pt x="75" y="603"/>
                    <a:pt x="0" y="599"/>
                    <a:pt x="0" y="824"/>
                  </a:cubicBezTo>
                  <a:cubicBezTo>
                    <a:pt x="383" y="824"/>
                    <a:pt x="383" y="824"/>
                    <a:pt x="383" y="824"/>
                  </a:cubicBezTo>
                  <a:cubicBezTo>
                    <a:pt x="388" y="824"/>
                    <a:pt x="388" y="824"/>
                    <a:pt x="388" y="824"/>
                  </a:cubicBezTo>
                  <a:cubicBezTo>
                    <a:pt x="763" y="824"/>
                    <a:pt x="763" y="824"/>
                    <a:pt x="763" y="824"/>
                  </a:cubicBezTo>
                  <a:cubicBezTo>
                    <a:pt x="763" y="606"/>
                    <a:pt x="687" y="605"/>
                    <a:pt x="536" y="5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9" name="Group 78"/>
          <p:cNvGrpSpPr/>
          <p:nvPr/>
        </p:nvGrpSpPr>
        <p:grpSpPr>
          <a:xfrm>
            <a:off x="8453127" y="4770336"/>
            <a:ext cx="632626" cy="632626"/>
            <a:chOff x="5409200" y="4719632"/>
            <a:chExt cx="632626" cy="632626"/>
          </a:xfrm>
        </p:grpSpPr>
        <p:sp>
          <p:nvSpPr>
            <p:cNvPr id="52" name="Teardrop 51"/>
            <p:cNvSpPr>
              <a:spLocks noChangeAspect="1"/>
            </p:cNvSpPr>
            <p:nvPr/>
          </p:nvSpPr>
          <p:spPr>
            <a:xfrm rot="8096338">
              <a:off x="5409200" y="4719632"/>
              <a:ext cx="632626" cy="632626"/>
            </a:xfrm>
            <a:prstGeom prst="teardrop">
              <a:avLst/>
            </a:prstGeom>
            <a:solidFill>
              <a:srgbClr val="021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grpSp>
          <p:nvGrpSpPr>
            <p:cNvPr id="71" name="Group 70"/>
            <p:cNvGrpSpPr/>
            <p:nvPr/>
          </p:nvGrpSpPr>
          <p:grpSpPr>
            <a:xfrm>
              <a:off x="5475324" y="4851904"/>
              <a:ext cx="470165" cy="344194"/>
              <a:chOff x="3959725" y="2234806"/>
              <a:chExt cx="1345523" cy="985017"/>
            </a:xfrm>
          </p:grpSpPr>
          <p:sp>
            <p:nvSpPr>
              <p:cNvPr id="72" name="Freeform 13">
                <a:extLst>
                  <a:ext uri="{FF2B5EF4-FFF2-40B4-BE49-F238E27FC236}">
                    <a16:creationId xmlns="" xmlns:a16="http://schemas.microsoft.com/office/drawing/2014/main" id="{06030CBE-D9D2-46A2-97C6-1134FCA6788A}"/>
                  </a:ext>
                </a:extLst>
              </p:cNvPr>
              <p:cNvSpPr>
                <a:spLocks noEditPoints="1"/>
              </p:cNvSpPr>
              <p:nvPr/>
            </p:nvSpPr>
            <p:spPr bwMode="auto">
              <a:xfrm>
                <a:off x="3959725" y="2234806"/>
                <a:ext cx="760344" cy="805847"/>
              </a:xfrm>
              <a:custGeom>
                <a:avLst/>
                <a:gdLst>
                  <a:gd name="T0" fmla="*/ 656 w 762"/>
                  <a:gd name="T1" fmla="*/ 579 h 805"/>
                  <a:gd name="T2" fmla="*/ 595 w 762"/>
                  <a:gd name="T3" fmla="*/ 546 h 805"/>
                  <a:gd name="T4" fmla="*/ 657 w 762"/>
                  <a:gd name="T5" fmla="*/ 521 h 805"/>
                  <a:gd name="T6" fmla="*/ 566 w 762"/>
                  <a:gd name="T7" fmla="*/ 448 h 805"/>
                  <a:gd name="T8" fmla="*/ 556 w 762"/>
                  <a:gd name="T9" fmla="*/ 202 h 805"/>
                  <a:gd name="T10" fmla="*/ 373 w 762"/>
                  <a:gd name="T11" fmla="*/ 2 h 805"/>
                  <a:gd name="T12" fmla="*/ 215 w 762"/>
                  <a:gd name="T13" fmla="*/ 105 h 805"/>
                  <a:gd name="T14" fmla="*/ 202 w 762"/>
                  <a:gd name="T15" fmla="*/ 449 h 805"/>
                  <a:gd name="T16" fmla="*/ 111 w 762"/>
                  <a:gd name="T17" fmla="*/ 521 h 805"/>
                  <a:gd name="T18" fmla="*/ 163 w 762"/>
                  <a:gd name="T19" fmla="*/ 546 h 805"/>
                  <a:gd name="T20" fmla="*/ 0 w 762"/>
                  <a:gd name="T21" fmla="*/ 805 h 805"/>
                  <a:gd name="T22" fmla="*/ 762 w 762"/>
                  <a:gd name="T23" fmla="*/ 805 h 805"/>
                  <a:gd name="T24" fmla="*/ 656 w 762"/>
                  <a:gd name="T25" fmla="*/ 579 h 805"/>
                  <a:gd name="T26" fmla="*/ 244 w 762"/>
                  <a:gd name="T27" fmla="*/ 756 h 805"/>
                  <a:gd name="T28" fmla="*/ 200 w 762"/>
                  <a:gd name="T29" fmla="*/ 709 h 805"/>
                  <a:gd name="T30" fmla="*/ 227 w 762"/>
                  <a:gd name="T31" fmla="*/ 665 h 805"/>
                  <a:gd name="T32" fmla="*/ 226 w 762"/>
                  <a:gd name="T33" fmla="*/ 516 h 805"/>
                  <a:gd name="T34" fmla="*/ 254 w 762"/>
                  <a:gd name="T35" fmla="*/ 503 h 805"/>
                  <a:gd name="T36" fmla="*/ 250 w 762"/>
                  <a:gd name="T37" fmla="*/ 662 h 805"/>
                  <a:gd name="T38" fmla="*/ 289 w 762"/>
                  <a:gd name="T39" fmla="*/ 709 h 805"/>
                  <a:gd name="T40" fmla="*/ 244 w 762"/>
                  <a:gd name="T41" fmla="*/ 756 h 805"/>
                  <a:gd name="T42" fmla="*/ 626 w 762"/>
                  <a:gd name="T43" fmla="*/ 731 h 805"/>
                  <a:gd name="T44" fmla="*/ 609 w 762"/>
                  <a:gd name="T45" fmla="*/ 760 h 805"/>
                  <a:gd name="T46" fmla="*/ 595 w 762"/>
                  <a:gd name="T47" fmla="*/ 764 h 805"/>
                  <a:gd name="T48" fmla="*/ 573 w 762"/>
                  <a:gd name="T49" fmla="*/ 761 h 805"/>
                  <a:gd name="T50" fmla="*/ 561 w 762"/>
                  <a:gd name="T51" fmla="*/ 765 h 805"/>
                  <a:gd name="T52" fmla="*/ 538 w 762"/>
                  <a:gd name="T53" fmla="*/ 745 h 805"/>
                  <a:gd name="T54" fmla="*/ 558 w 762"/>
                  <a:gd name="T55" fmla="*/ 722 h 805"/>
                  <a:gd name="T56" fmla="*/ 581 w 762"/>
                  <a:gd name="T57" fmla="*/ 737 h 805"/>
                  <a:gd name="T58" fmla="*/ 600 w 762"/>
                  <a:gd name="T59" fmla="*/ 737 h 805"/>
                  <a:gd name="T60" fmla="*/ 603 w 762"/>
                  <a:gd name="T61" fmla="*/ 716 h 805"/>
                  <a:gd name="T62" fmla="*/ 525 w 762"/>
                  <a:gd name="T63" fmla="*/ 584 h 805"/>
                  <a:gd name="T64" fmla="*/ 429 w 762"/>
                  <a:gd name="T65" fmla="*/ 710 h 805"/>
                  <a:gd name="T66" fmla="*/ 440 w 762"/>
                  <a:gd name="T67" fmla="*/ 736 h 805"/>
                  <a:gd name="T68" fmla="*/ 468 w 762"/>
                  <a:gd name="T69" fmla="*/ 738 h 805"/>
                  <a:gd name="T70" fmla="*/ 487 w 762"/>
                  <a:gd name="T71" fmla="*/ 723 h 805"/>
                  <a:gd name="T72" fmla="*/ 510 w 762"/>
                  <a:gd name="T73" fmla="*/ 744 h 805"/>
                  <a:gd name="T74" fmla="*/ 490 w 762"/>
                  <a:gd name="T75" fmla="*/ 767 h 805"/>
                  <a:gd name="T76" fmla="*/ 474 w 762"/>
                  <a:gd name="T77" fmla="*/ 762 h 805"/>
                  <a:gd name="T78" fmla="*/ 459 w 762"/>
                  <a:gd name="T79" fmla="*/ 764 h 805"/>
                  <a:gd name="T80" fmla="*/ 428 w 762"/>
                  <a:gd name="T81" fmla="*/ 757 h 805"/>
                  <a:gd name="T82" fmla="*/ 405 w 762"/>
                  <a:gd name="T83" fmla="*/ 712 h 805"/>
                  <a:gd name="T84" fmla="*/ 513 w 762"/>
                  <a:gd name="T85" fmla="*/ 562 h 805"/>
                  <a:gd name="T86" fmla="*/ 513 w 762"/>
                  <a:gd name="T87" fmla="*/ 503 h 805"/>
                  <a:gd name="T88" fmla="*/ 537 w 762"/>
                  <a:gd name="T89" fmla="*/ 515 h 805"/>
                  <a:gd name="T90" fmla="*/ 537 w 762"/>
                  <a:gd name="T91" fmla="*/ 563 h 805"/>
                  <a:gd name="T92" fmla="*/ 626 w 762"/>
                  <a:gd name="T93" fmla="*/ 73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2" h="805">
                    <a:moveTo>
                      <a:pt x="656" y="579"/>
                    </a:moveTo>
                    <a:cubicBezTo>
                      <a:pt x="648" y="575"/>
                      <a:pt x="596" y="548"/>
                      <a:pt x="595" y="546"/>
                    </a:cubicBezTo>
                    <a:cubicBezTo>
                      <a:pt x="619" y="547"/>
                      <a:pt x="642" y="538"/>
                      <a:pt x="657" y="521"/>
                    </a:cubicBezTo>
                    <a:cubicBezTo>
                      <a:pt x="614" y="521"/>
                      <a:pt x="574" y="492"/>
                      <a:pt x="566" y="448"/>
                    </a:cubicBezTo>
                    <a:cubicBezTo>
                      <a:pt x="549" y="351"/>
                      <a:pt x="563" y="296"/>
                      <a:pt x="556" y="202"/>
                    </a:cubicBezTo>
                    <a:cubicBezTo>
                      <a:pt x="547" y="91"/>
                      <a:pt x="488" y="0"/>
                      <a:pt x="373" y="2"/>
                    </a:cubicBezTo>
                    <a:cubicBezTo>
                      <a:pt x="302" y="2"/>
                      <a:pt x="245" y="41"/>
                      <a:pt x="215" y="105"/>
                    </a:cubicBezTo>
                    <a:cubicBezTo>
                      <a:pt x="173" y="219"/>
                      <a:pt x="227" y="313"/>
                      <a:pt x="202" y="449"/>
                    </a:cubicBezTo>
                    <a:cubicBezTo>
                      <a:pt x="194" y="492"/>
                      <a:pt x="154" y="521"/>
                      <a:pt x="111" y="521"/>
                    </a:cubicBezTo>
                    <a:cubicBezTo>
                      <a:pt x="124" y="536"/>
                      <a:pt x="142" y="544"/>
                      <a:pt x="163" y="546"/>
                    </a:cubicBezTo>
                    <a:cubicBezTo>
                      <a:pt x="71" y="607"/>
                      <a:pt x="16" y="648"/>
                      <a:pt x="0" y="805"/>
                    </a:cubicBezTo>
                    <a:cubicBezTo>
                      <a:pt x="254" y="805"/>
                      <a:pt x="508" y="805"/>
                      <a:pt x="762" y="805"/>
                    </a:cubicBezTo>
                    <a:cubicBezTo>
                      <a:pt x="752" y="686"/>
                      <a:pt x="716" y="612"/>
                      <a:pt x="656" y="579"/>
                    </a:cubicBezTo>
                    <a:close/>
                    <a:moveTo>
                      <a:pt x="244" y="756"/>
                    </a:moveTo>
                    <a:cubicBezTo>
                      <a:pt x="220" y="756"/>
                      <a:pt x="200" y="735"/>
                      <a:pt x="200" y="709"/>
                    </a:cubicBezTo>
                    <a:cubicBezTo>
                      <a:pt x="200" y="689"/>
                      <a:pt x="211" y="673"/>
                      <a:pt x="227" y="665"/>
                    </a:cubicBezTo>
                    <a:cubicBezTo>
                      <a:pt x="220" y="636"/>
                      <a:pt x="212" y="581"/>
                      <a:pt x="226" y="516"/>
                    </a:cubicBezTo>
                    <a:cubicBezTo>
                      <a:pt x="254" y="503"/>
                      <a:pt x="254" y="503"/>
                      <a:pt x="254" y="503"/>
                    </a:cubicBezTo>
                    <a:cubicBezTo>
                      <a:pt x="236" y="572"/>
                      <a:pt x="244" y="634"/>
                      <a:pt x="250" y="662"/>
                    </a:cubicBezTo>
                    <a:cubicBezTo>
                      <a:pt x="272" y="665"/>
                      <a:pt x="289" y="685"/>
                      <a:pt x="289" y="709"/>
                    </a:cubicBezTo>
                    <a:cubicBezTo>
                      <a:pt x="289" y="735"/>
                      <a:pt x="269" y="756"/>
                      <a:pt x="244" y="756"/>
                    </a:cubicBezTo>
                    <a:close/>
                    <a:moveTo>
                      <a:pt x="626" y="731"/>
                    </a:moveTo>
                    <a:cubicBezTo>
                      <a:pt x="624" y="751"/>
                      <a:pt x="615" y="758"/>
                      <a:pt x="609" y="760"/>
                    </a:cubicBezTo>
                    <a:cubicBezTo>
                      <a:pt x="605" y="762"/>
                      <a:pt x="600" y="763"/>
                      <a:pt x="595" y="764"/>
                    </a:cubicBezTo>
                    <a:cubicBezTo>
                      <a:pt x="587" y="764"/>
                      <a:pt x="579" y="763"/>
                      <a:pt x="573" y="761"/>
                    </a:cubicBezTo>
                    <a:cubicBezTo>
                      <a:pt x="569" y="763"/>
                      <a:pt x="566" y="765"/>
                      <a:pt x="561" y="765"/>
                    </a:cubicBezTo>
                    <a:cubicBezTo>
                      <a:pt x="549" y="766"/>
                      <a:pt x="539" y="757"/>
                      <a:pt x="538" y="745"/>
                    </a:cubicBezTo>
                    <a:cubicBezTo>
                      <a:pt x="537" y="733"/>
                      <a:pt x="546" y="722"/>
                      <a:pt x="558" y="722"/>
                    </a:cubicBezTo>
                    <a:cubicBezTo>
                      <a:pt x="569" y="721"/>
                      <a:pt x="578" y="728"/>
                      <a:pt x="581" y="737"/>
                    </a:cubicBezTo>
                    <a:cubicBezTo>
                      <a:pt x="587" y="739"/>
                      <a:pt x="594" y="740"/>
                      <a:pt x="600" y="737"/>
                    </a:cubicBezTo>
                    <a:cubicBezTo>
                      <a:pt x="601" y="737"/>
                      <a:pt x="603" y="731"/>
                      <a:pt x="603" y="716"/>
                    </a:cubicBezTo>
                    <a:cubicBezTo>
                      <a:pt x="600" y="683"/>
                      <a:pt x="578" y="629"/>
                      <a:pt x="525" y="584"/>
                    </a:cubicBezTo>
                    <a:cubicBezTo>
                      <a:pt x="483" y="617"/>
                      <a:pt x="426" y="675"/>
                      <a:pt x="429" y="710"/>
                    </a:cubicBezTo>
                    <a:cubicBezTo>
                      <a:pt x="430" y="723"/>
                      <a:pt x="434" y="732"/>
                      <a:pt x="440" y="736"/>
                    </a:cubicBezTo>
                    <a:cubicBezTo>
                      <a:pt x="449" y="742"/>
                      <a:pt x="462" y="739"/>
                      <a:pt x="468" y="738"/>
                    </a:cubicBezTo>
                    <a:cubicBezTo>
                      <a:pt x="471" y="730"/>
                      <a:pt x="478" y="724"/>
                      <a:pt x="487" y="723"/>
                    </a:cubicBezTo>
                    <a:cubicBezTo>
                      <a:pt x="499" y="723"/>
                      <a:pt x="510" y="732"/>
                      <a:pt x="510" y="744"/>
                    </a:cubicBezTo>
                    <a:cubicBezTo>
                      <a:pt x="511" y="756"/>
                      <a:pt x="502" y="766"/>
                      <a:pt x="490" y="767"/>
                    </a:cubicBezTo>
                    <a:cubicBezTo>
                      <a:pt x="484" y="767"/>
                      <a:pt x="479" y="765"/>
                      <a:pt x="474" y="762"/>
                    </a:cubicBezTo>
                    <a:cubicBezTo>
                      <a:pt x="471" y="763"/>
                      <a:pt x="465" y="764"/>
                      <a:pt x="459" y="764"/>
                    </a:cubicBezTo>
                    <a:cubicBezTo>
                      <a:pt x="450" y="765"/>
                      <a:pt x="438" y="764"/>
                      <a:pt x="428" y="757"/>
                    </a:cubicBezTo>
                    <a:cubicBezTo>
                      <a:pt x="415" y="748"/>
                      <a:pt x="407" y="733"/>
                      <a:pt x="405" y="712"/>
                    </a:cubicBezTo>
                    <a:cubicBezTo>
                      <a:pt x="400" y="654"/>
                      <a:pt x="489" y="581"/>
                      <a:pt x="513" y="562"/>
                    </a:cubicBezTo>
                    <a:cubicBezTo>
                      <a:pt x="513" y="503"/>
                      <a:pt x="513" y="503"/>
                      <a:pt x="513" y="503"/>
                    </a:cubicBezTo>
                    <a:cubicBezTo>
                      <a:pt x="537" y="515"/>
                      <a:pt x="537" y="515"/>
                      <a:pt x="537" y="515"/>
                    </a:cubicBezTo>
                    <a:cubicBezTo>
                      <a:pt x="537" y="563"/>
                      <a:pt x="537" y="563"/>
                      <a:pt x="537" y="563"/>
                    </a:cubicBezTo>
                    <a:cubicBezTo>
                      <a:pt x="609" y="621"/>
                      <a:pt x="630" y="695"/>
                      <a:pt x="626" y="7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 xmlns:a16="http://schemas.microsoft.com/office/drawing/2014/main" id="{91A34F5D-C01D-4F20-846F-BEC5B821F9D2}"/>
                  </a:ext>
                </a:extLst>
              </p:cNvPr>
              <p:cNvSpPr>
                <a:spLocks/>
              </p:cNvSpPr>
              <p:nvPr/>
            </p:nvSpPr>
            <p:spPr bwMode="auto">
              <a:xfrm>
                <a:off x="4516856" y="2367367"/>
                <a:ext cx="760344" cy="823462"/>
              </a:xfrm>
              <a:custGeom>
                <a:avLst/>
                <a:gdLst>
                  <a:gd name="T0" fmla="*/ 536 w 763"/>
                  <a:gd name="T1" fmla="*/ 529 h 824"/>
                  <a:gd name="T2" fmla="*/ 536 w 763"/>
                  <a:gd name="T3" fmla="*/ 572 h 824"/>
                  <a:gd name="T4" fmla="*/ 626 w 763"/>
                  <a:gd name="T5" fmla="*/ 740 h 824"/>
                  <a:gd name="T6" fmla="*/ 609 w 763"/>
                  <a:gd name="T7" fmla="*/ 769 h 824"/>
                  <a:gd name="T8" fmla="*/ 595 w 763"/>
                  <a:gd name="T9" fmla="*/ 773 h 824"/>
                  <a:gd name="T10" fmla="*/ 572 w 763"/>
                  <a:gd name="T11" fmla="*/ 770 h 824"/>
                  <a:gd name="T12" fmla="*/ 561 w 763"/>
                  <a:gd name="T13" fmla="*/ 774 h 824"/>
                  <a:gd name="T14" fmla="*/ 538 w 763"/>
                  <a:gd name="T15" fmla="*/ 754 h 824"/>
                  <a:gd name="T16" fmla="*/ 558 w 763"/>
                  <a:gd name="T17" fmla="*/ 731 h 824"/>
                  <a:gd name="T18" fmla="*/ 580 w 763"/>
                  <a:gd name="T19" fmla="*/ 747 h 824"/>
                  <a:gd name="T20" fmla="*/ 600 w 763"/>
                  <a:gd name="T21" fmla="*/ 746 h 824"/>
                  <a:gd name="T22" fmla="*/ 602 w 763"/>
                  <a:gd name="T23" fmla="*/ 725 h 824"/>
                  <a:gd name="T24" fmla="*/ 524 w 763"/>
                  <a:gd name="T25" fmla="*/ 594 h 824"/>
                  <a:gd name="T26" fmla="*/ 429 w 763"/>
                  <a:gd name="T27" fmla="*/ 719 h 824"/>
                  <a:gd name="T28" fmla="*/ 440 w 763"/>
                  <a:gd name="T29" fmla="*/ 745 h 824"/>
                  <a:gd name="T30" fmla="*/ 468 w 763"/>
                  <a:gd name="T31" fmla="*/ 747 h 824"/>
                  <a:gd name="T32" fmla="*/ 487 w 763"/>
                  <a:gd name="T33" fmla="*/ 733 h 824"/>
                  <a:gd name="T34" fmla="*/ 510 w 763"/>
                  <a:gd name="T35" fmla="*/ 753 h 824"/>
                  <a:gd name="T36" fmla="*/ 490 w 763"/>
                  <a:gd name="T37" fmla="*/ 776 h 824"/>
                  <a:gd name="T38" fmla="*/ 474 w 763"/>
                  <a:gd name="T39" fmla="*/ 771 h 824"/>
                  <a:gd name="T40" fmla="*/ 459 w 763"/>
                  <a:gd name="T41" fmla="*/ 774 h 824"/>
                  <a:gd name="T42" fmla="*/ 428 w 763"/>
                  <a:gd name="T43" fmla="*/ 766 h 824"/>
                  <a:gd name="T44" fmla="*/ 405 w 763"/>
                  <a:gd name="T45" fmla="*/ 721 h 824"/>
                  <a:gd name="T46" fmla="*/ 513 w 763"/>
                  <a:gd name="T47" fmla="*/ 571 h 824"/>
                  <a:gd name="T48" fmla="*/ 513 w 763"/>
                  <a:gd name="T49" fmla="*/ 517 h 824"/>
                  <a:gd name="T50" fmla="*/ 483 w 763"/>
                  <a:gd name="T51" fmla="*/ 500 h 824"/>
                  <a:gd name="T52" fmla="*/ 483 w 763"/>
                  <a:gd name="T53" fmla="*/ 452 h 824"/>
                  <a:gd name="T54" fmla="*/ 534 w 763"/>
                  <a:gd name="T55" fmla="*/ 348 h 824"/>
                  <a:gd name="T56" fmla="*/ 543 w 763"/>
                  <a:gd name="T57" fmla="*/ 332 h 824"/>
                  <a:gd name="T58" fmla="*/ 542 w 763"/>
                  <a:gd name="T59" fmla="*/ 329 h 824"/>
                  <a:gd name="T60" fmla="*/ 552 w 763"/>
                  <a:gd name="T61" fmla="*/ 306 h 824"/>
                  <a:gd name="T62" fmla="*/ 556 w 763"/>
                  <a:gd name="T63" fmla="*/ 249 h 824"/>
                  <a:gd name="T64" fmla="*/ 543 w 763"/>
                  <a:gd name="T65" fmla="*/ 253 h 824"/>
                  <a:gd name="T66" fmla="*/ 547 w 763"/>
                  <a:gd name="T67" fmla="*/ 126 h 824"/>
                  <a:gd name="T68" fmla="*/ 289 w 763"/>
                  <a:gd name="T69" fmla="*/ 61 h 824"/>
                  <a:gd name="T70" fmla="*/ 221 w 763"/>
                  <a:gd name="T71" fmla="*/ 254 h 824"/>
                  <a:gd name="T72" fmla="*/ 206 w 763"/>
                  <a:gd name="T73" fmla="*/ 253 h 824"/>
                  <a:gd name="T74" fmla="*/ 211 w 763"/>
                  <a:gd name="T75" fmla="*/ 306 h 824"/>
                  <a:gd name="T76" fmla="*/ 220 w 763"/>
                  <a:gd name="T77" fmla="*/ 327 h 824"/>
                  <a:gd name="T78" fmla="*/ 219 w 763"/>
                  <a:gd name="T79" fmla="*/ 332 h 824"/>
                  <a:gd name="T80" fmla="*/ 228 w 763"/>
                  <a:gd name="T81" fmla="*/ 348 h 824"/>
                  <a:gd name="T82" fmla="*/ 229 w 763"/>
                  <a:gd name="T83" fmla="*/ 348 h 824"/>
                  <a:gd name="T84" fmla="*/ 281 w 763"/>
                  <a:gd name="T85" fmla="*/ 457 h 824"/>
                  <a:gd name="T86" fmla="*/ 281 w 763"/>
                  <a:gd name="T87" fmla="*/ 500 h 824"/>
                  <a:gd name="T88" fmla="*/ 253 w 763"/>
                  <a:gd name="T89" fmla="*/ 516 h 824"/>
                  <a:gd name="T90" fmla="*/ 250 w 763"/>
                  <a:gd name="T91" fmla="*/ 671 h 824"/>
                  <a:gd name="T92" fmla="*/ 288 w 763"/>
                  <a:gd name="T93" fmla="*/ 718 h 824"/>
                  <a:gd name="T94" fmla="*/ 244 w 763"/>
                  <a:gd name="T95" fmla="*/ 765 h 824"/>
                  <a:gd name="T96" fmla="*/ 200 w 763"/>
                  <a:gd name="T97" fmla="*/ 718 h 824"/>
                  <a:gd name="T98" fmla="*/ 227 w 763"/>
                  <a:gd name="T99" fmla="*/ 675 h 824"/>
                  <a:gd name="T100" fmla="*/ 225 w 763"/>
                  <a:gd name="T101" fmla="*/ 530 h 824"/>
                  <a:gd name="T102" fmla="*/ 0 w 763"/>
                  <a:gd name="T103" fmla="*/ 824 h 824"/>
                  <a:gd name="T104" fmla="*/ 383 w 763"/>
                  <a:gd name="T105" fmla="*/ 824 h 824"/>
                  <a:gd name="T106" fmla="*/ 388 w 763"/>
                  <a:gd name="T107" fmla="*/ 824 h 824"/>
                  <a:gd name="T108" fmla="*/ 763 w 763"/>
                  <a:gd name="T109" fmla="*/ 824 h 824"/>
                  <a:gd name="T110" fmla="*/ 536 w 763"/>
                  <a:gd name="T111" fmla="*/ 529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3" h="824">
                    <a:moveTo>
                      <a:pt x="536" y="529"/>
                    </a:moveTo>
                    <a:cubicBezTo>
                      <a:pt x="536" y="572"/>
                      <a:pt x="536" y="572"/>
                      <a:pt x="536" y="572"/>
                    </a:cubicBezTo>
                    <a:cubicBezTo>
                      <a:pt x="608" y="630"/>
                      <a:pt x="629" y="704"/>
                      <a:pt x="626" y="740"/>
                    </a:cubicBezTo>
                    <a:cubicBezTo>
                      <a:pt x="623" y="760"/>
                      <a:pt x="614" y="767"/>
                      <a:pt x="609" y="769"/>
                    </a:cubicBezTo>
                    <a:cubicBezTo>
                      <a:pt x="604" y="771"/>
                      <a:pt x="600" y="773"/>
                      <a:pt x="595" y="773"/>
                    </a:cubicBezTo>
                    <a:cubicBezTo>
                      <a:pt x="587" y="773"/>
                      <a:pt x="579" y="772"/>
                      <a:pt x="572" y="770"/>
                    </a:cubicBezTo>
                    <a:cubicBezTo>
                      <a:pt x="569" y="772"/>
                      <a:pt x="565" y="774"/>
                      <a:pt x="561" y="774"/>
                    </a:cubicBezTo>
                    <a:cubicBezTo>
                      <a:pt x="549" y="775"/>
                      <a:pt x="538" y="766"/>
                      <a:pt x="538" y="754"/>
                    </a:cubicBezTo>
                    <a:cubicBezTo>
                      <a:pt x="537" y="742"/>
                      <a:pt x="546" y="732"/>
                      <a:pt x="558" y="731"/>
                    </a:cubicBezTo>
                    <a:cubicBezTo>
                      <a:pt x="568" y="730"/>
                      <a:pt x="578" y="737"/>
                      <a:pt x="580" y="747"/>
                    </a:cubicBezTo>
                    <a:cubicBezTo>
                      <a:pt x="587" y="748"/>
                      <a:pt x="594" y="749"/>
                      <a:pt x="600" y="746"/>
                    </a:cubicBezTo>
                    <a:cubicBezTo>
                      <a:pt x="600" y="746"/>
                      <a:pt x="603" y="740"/>
                      <a:pt x="602" y="725"/>
                    </a:cubicBezTo>
                    <a:cubicBezTo>
                      <a:pt x="600" y="692"/>
                      <a:pt x="578" y="638"/>
                      <a:pt x="524" y="594"/>
                    </a:cubicBezTo>
                    <a:cubicBezTo>
                      <a:pt x="483" y="626"/>
                      <a:pt x="425" y="684"/>
                      <a:pt x="429" y="719"/>
                    </a:cubicBezTo>
                    <a:cubicBezTo>
                      <a:pt x="430" y="732"/>
                      <a:pt x="434" y="741"/>
                      <a:pt x="440" y="745"/>
                    </a:cubicBezTo>
                    <a:cubicBezTo>
                      <a:pt x="449" y="751"/>
                      <a:pt x="462" y="749"/>
                      <a:pt x="468" y="747"/>
                    </a:cubicBezTo>
                    <a:cubicBezTo>
                      <a:pt x="471" y="739"/>
                      <a:pt x="478" y="733"/>
                      <a:pt x="487" y="733"/>
                    </a:cubicBezTo>
                    <a:cubicBezTo>
                      <a:pt x="499" y="732"/>
                      <a:pt x="509" y="741"/>
                      <a:pt x="510" y="753"/>
                    </a:cubicBezTo>
                    <a:cubicBezTo>
                      <a:pt x="511" y="765"/>
                      <a:pt x="502" y="775"/>
                      <a:pt x="490" y="776"/>
                    </a:cubicBezTo>
                    <a:cubicBezTo>
                      <a:pt x="484" y="777"/>
                      <a:pt x="478" y="775"/>
                      <a:pt x="474" y="771"/>
                    </a:cubicBezTo>
                    <a:cubicBezTo>
                      <a:pt x="470" y="772"/>
                      <a:pt x="465" y="773"/>
                      <a:pt x="459" y="774"/>
                    </a:cubicBezTo>
                    <a:cubicBezTo>
                      <a:pt x="449" y="774"/>
                      <a:pt x="438" y="773"/>
                      <a:pt x="428" y="766"/>
                    </a:cubicBezTo>
                    <a:cubicBezTo>
                      <a:pt x="415" y="757"/>
                      <a:pt x="407" y="742"/>
                      <a:pt x="405" y="721"/>
                    </a:cubicBezTo>
                    <a:cubicBezTo>
                      <a:pt x="400" y="663"/>
                      <a:pt x="488" y="590"/>
                      <a:pt x="513" y="571"/>
                    </a:cubicBezTo>
                    <a:cubicBezTo>
                      <a:pt x="513" y="517"/>
                      <a:pt x="513" y="517"/>
                      <a:pt x="513" y="517"/>
                    </a:cubicBezTo>
                    <a:cubicBezTo>
                      <a:pt x="503" y="512"/>
                      <a:pt x="493" y="506"/>
                      <a:pt x="483" y="500"/>
                    </a:cubicBezTo>
                    <a:cubicBezTo>
                      <a:pt x="483" y="452"/>
                      <a:pt x="483" y="452"/>
                      <a:pt x="483" y="452"/>
                    </a:cubicBezTo>
                    <a:cubicBezTo>
                      <a:pt x="513" y="431"/>
                      <a:pt x="524" y="388"/>
                      <a:pt x="534" y="348"/>
                    </a:cubicBezTo>
                    <a:cubicBezTo>
                      <a:pt x="539" y="348"/>
                      <a:pt x="543" y="340"/>
                      <a:pt x="543" y="332"/>
                    </a:cubicBezTo>
                    <a:cubicBezTo>
                      <a:pt x="542" y="329"/>
                      <a:pt x="542" y="329"/>
                      <a:pt x="542" y="329"/>
                    </a:cubicBezTo>
                    <a:cubicBezTo>
                      <a:pt x="546" y="324"/>
                      <a:pt x="549" y="317"/>
                      <a:pt x="552" y="306"/>
                    </a:cubicBezTo>
                    <a:cubicBezTo>
                      <a:pt x="555" y="295"/>
                      <a:pt x="569" y="257"/>
                      <a:pt x="556" y="249"/>
                    </a:cubicBezTo>
                    <a:cubicBezTo>
                      <a:pt x="552" y="244"/>
                      <a:pt x="547" y="247"/>
                      <a:pt x="543" y="253"/>
                    </a:cubicBezTo>
                    <a:cubicBezTo>
                      <a:pt x="543" y="253"/>
                      <a:pt x="560" y="164"/>
                      <a:pt x="547" y="126"/>
                    </a:cubicBezTo>
                    <a:cubicBezTo>
                      <a:pt x="520" y="27"/>
                      <a:pt x="289" y="0"/>
                      <a:pt x="289" y="61"/>
                    </a:cubicBezTo>
                    <a:cubicBezTo>
                      <a:pt x="190" y="90"/>
                      <a:pt x="208" y="183"/>
                      <a:pt x="221" y="254"/>
                    </a:cubicBezTo>
                    <a:cubicBezTo>
                      <a:pt x="221" y="254"/>
                      <a:pt x="215" y="244"/>
                      <a:pt x="206" y="253"/>
                    </a:cubicBezTo>
                    <a:cubicBezTo>
                      <a:pt x="196" y="265"/>
                      <a:pt x="207" y="292"/>
                      <a:pt x="211" y="306"/>
                    </a:cubicBezTo>
                    <a:cubicBezTo>
                      <a:pt x="213" y="315"/>
                      <a:pt x="216" y="322"/>
                      <a:pt x="220" y="327"/>
                    </a:cubicBezTo>
                    <a:cubicBezTo>
                      <a:pt x="220" y="329"/>
                      <a:pt x="219" y="329"/>
                      <a:pt x="219" y="332"/>
                    </a:cubicBezTo>
                    <a:cubicBezTo>
                      <a:pt x="219" y="341"/>
                      <a:pt x="223" y="348"/>
                      <a:pt x="228" y="348"/>
                    </a:cubicBezTo>
                    <a:cubicBezTo>
                      <a:pt x="229" y="348"/>
                      <a:pt x="229" y="348"/>
                      <a:pt x="229" y="348"/>
                    </a:cubicBezTo>
                    <a:cubicBezTo>
                      <a:pt x="241" y="392"/>
                      <a:pt x="248" y="434"/>
                      <a:pt x="281" y="457"/>
                    </a:cubicBezTo>
                    <a:cubicBezTo>
                      <a:pt x="281" y="500"/>
                      <a:pt x="281" y="500"/>
                      <a:pt x="281" y="500"/>
                    </a:cubicBezTo>
                    <a:cubicBezTo>
                      <a:pt x="271" y="506"/>
                      <a:pt x="262" y="511"/>
                      <a:pt x="253" y="516"/>
                    </a:cubicBezTo>
                    <a:cubicBezTo>
                      <a:pt x="236" y="583"/>
                      <a:pt x="243" y="643"/>
                      <a:pt x="250" y="671"/>
                    </a:cubicBezTo>
                    <a:cubicBezTo>
                      <a:pt x="272" y="675"/>
                      <a:pt x="288" y="694"/>
                      <a:pt x="288" y="718"/>
                    </a:cubicBezTo>
                    <a:cubicBezTo>
                      <a:pt x="288" y="744"/>
                      <a:pt x="269" y="765"/>
                      <a:pt x="244" y="765"/>
                    </a:cubicBezTo>
                    <a:cubicBezTo>
                      <a:pt x="220" y="765"/>
                      <a:pt x="200" y="744"/>
                      <a:pt x="200" y="718"/>
                    </a:cubicBezTo>
                    <a:cubicBezTo>
                      <a:pt x="200" y="698"/>
                      <a:pt x="211" y="682"/>
                      <a:pt x="227" y="675"/>
                    </a:cubicBezTo>
                    <a:cubicBezTo>
                      <a:pt x="220" y="646"/>
                      <a:pt x="213" y="593"/>
                      <a:pt x="225" y="530"/>
                    </a:cubicBezTo>
                    <a:cubicBezTo>
                      <a:pt x="75" y="603"/>
                      <a:pt x="0" y="599"/>
                      <a:pt x="0" y="824"/>
                    </a:cubicBezTo>
                    <a:cubicBezTo>
                      <a:pt x="383" y="824"/>
                      <a:pt x="383" y="824"/>
                      <a:pt x="383" y="824"/>
                    </a:cubicBezTo>
                    <a:cubicBezTo>
                      <a:pt x="388" y="824"/>
                      <a:pt x="388" y="824"/>
                      <a:pt x="388" y="824"/>
                    </a:cubicBezTo>
                    <a:cubicBezTo>
                      <a:pt x="763" y="824"/>
                      <a:pt x="763" y="824"/>
                      <a:pt x="763" y="824"/>
                    </a:cubicBezTo>
                    <a:cubicBezTo>
                      <a:pt x="763" y="606"/>
                      <a:pt x="687" y="605"/>
                      <a:pt x="536" y="5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10">
                <a:extLst>
                  <a:ext uri="{FF2B5EF4-FFF2-40B4-BE49-F238E27FC236}">
                    <a16:creationId xmlns="" xmlns:a16="http://schemas.microsoft.com/office/drawing/2014/main" id="{91A34F5D-C01D-4F20-846F-BEC5B821F9D2}"/>
                  </a:ext>
                </a:extLst>
              </p:cNvPr>
              <p:cNvSpPr>
                <a:spLocks/>
              </p:cNvSpPr>
              <p:nvPr/>
            </p:nvSpPr>
            <p:spPr bwMode="auto">
              <a:xfrm>
                <a:off x="4544904" y="2396361"/>
                <a:ext cx="760344" cy="823462"/>
              </a:xfrm>
              <a:custGeom>
                <a:avLst/>
                <a:gdLst>
                  <a:gd name="T0" fmla="*/ 536 w 763"/>
                  <a:gd name="T1" fmla="*/ 529 h 824"/>
                  <a:gd name="T2" fmla="*/ 536 w 763"/>
                  <a:gd name="T3" fmla="*/ 572 h 824"/>
                  <a:gd name="T4" fmla="*/ 626 w 763"/>
                  <a:gd name="T5" fmla="*/ 740 h 824"/>
                  <a:gd name="T6" fmla="*/ 609 w 763"/>
                  <a:gd name="T7" fmla="*/ 769 h 824"/>
                  <a:gd name="T8" fmla="*/ 595 w 763"/>
                  <a:gd name="T9" fmla="*/ 773 h 824"/>
                  <a:gd name="T10" fmla="*/ 572 w 763"/>
                  <a:gd name="T11" fmla="*/ 770 h 824"/>
                  <a:gd name="T12" fmla="*/ 561 w 763"/>
                  <a:gd name="T13" fmla="*/ 774 h 824"/>
                  <a:gd name="T14" fmla="*/ 538 w 763"/>
                  <a:gd name="T15" fmla="*/ 754 h 824"/>
                  <a:gd name="T16" fmla="*/ 558 w 763"/>
                  <a:gd name="T17" fmla="*/ 731 h 824"/>
                  <a:gd name="T18" fmla="*/ 580 w 763"/>
                  <a:gd name="T19" fmla="*/ 747 h 824"/>
                  <a:gd name="T20" fmla="*/ 600 w 763"/>
                  <a:gd name="T21" fmla="*/ 746 h 824"/>
                  <a:gd name="T22" fmla="*/ 602 w 763"/>
                  <a:gd name="T23" fmla="*/ 725 h 824"/>
                  <a:gd name="T24" fmla="*/ 524 w 763"/>
                  <a:gd name="T25" fmla="*/ 594 h 824"/>
                  <a:gd name="T26" fmla="*/ 429 w 763"/>
                  <a:gd name="T27" fmla="*/ 719 h 824"/>
                  <a:gd name="T28" fmla="*/ 440 w 763"/>
                  <a:gd name="T29" fmla="*/ 745 h 824"/>
                  <a:gd name="T30" fmla="*/ 468 w 763"/>
                  <a:gd name="T31" fmla="*/ 747 h 824"/>
                  <a:gd name="T32" fmla="*/ 487 w 763"/>
                  <a:gd name="T33" fmla="*/ 733 h 824"/>
                  <a:gd name="T34" fmla="*/ 510 w 763"/>
                  <a:gd name="T35" fmla="*/ 753 h 824"/>
                  <a:gd name="T36" fmla="*/ 490 w 763"/>
                  <a:gd name="T37" fmla="*/ 776 h 824"/>
                  <a:gd name="T38" fmla="*/ 474 w 763"/>
                  <a:gd name="T39" fmla="*/ 771 h 824"/>
                  <a:gd name="T40" fmla="*/ 459 w 763"/>
                  <a:gd name="T41" fmla="*/ 774 h 824"/>
                  <a:gd name="T42" fmla="*/ 428 w 763"/>
                  <a:gd name="T43" fmla="*/ 766 h 824"/>
                  <a:gd name="T44" fmla="*/ 405 w 763"/>
                  <a:gd name="T45" fmla="*/ 721 h 824"/>
                  <a:gd name="T46" fmla="*/ 513 w 763"/>
                  <a:gd name="T47" fmla="*/ 571 h 824"/>
                  <a:gd name="T48" fmla="*/ 513 w 763"/>
                  <a:gd name="T49" fmla="*/ 517 h 824"/>
                  <a:gd name="T50" fmla="*/ 483 w 763"/>
                  <a:gd name="T51" fmla="*/ 500 h 824"/>
                  <a:gd name="T52" fmla="*/ 483 w 763"/>
                  <a:gd name="T53" fmla="*/ 452 h 824"/>
                  <a:gd name="T54" fmla="*/ 534 w 763"/>
                  <a:gd name="T55" fmla="*/ 348 h 824"/>
                  <a:gd name="T56" fmla="*/ 543 w 763"/>
                  <a:gd name="T57" fmla="*/ 332 h 824"/>
                  <a:gd name="T58" fmla="*/ 542 w 763"/>
                  <a:gd name="T59" fmla="*/ 329 h 824"/>
                  <a:gd name="T60" fmla="*/ 552 w 763"/>
                  <a:gd name="T61" fmla="*/ 306 h 824"/>
                  <a:gd name="T62" fmla="*/ 556 w 763"/>
                  <a:gd name="T63" fmla="*/ 249 h 824"/>
                  <a:gd name="T64" fmla="*/ 543 w 763"/>
                  <a:gd name="T65" fmla="*/ 253 h 824"/>
                  <a:gd name="T66" fmla="*/ 547 w 763"/>
                  <a:gd name="T67" fmla="*/ 126 h 824"/>
                  <a:gd name="T68" fmla="*/ 289 w 763"/>
                  <a:gd name="T69" fmla="*/ 61 h 824"/>
                  <a:gd name="T70" fmla="*/ 221 w 763"/>
                  <a:gd name="T71" fmla="*/ 254 h 824"/>
                  <a:gd name="T72" fmla="*/ 206 w 763"/>
                  <a:gd name="T73" fmla="*/ 253 h 824"/>
                  <a:gd name="T74" fmla="*/ 211 w 763"/>
                  <a:gd name="T75" fmla="*/ 306 h 824"/>
                  <a:gd name="T76" fmla="*/ 220 w 763"/>
                  <a:gd name="T77" fmla="*/ 327 h 824"/>
                  <a:gd name="T78" fmla="*/ 219 w 763"/>
                  <a:gd name="T79" fmla="*/ 332 h 824"/>
                  <a:gd name="T80" fmla="*/ 228 w 763"/>
                  <a:gd name="T81" fmla="*/ 348 h 824"/>
                  <a:gd name="T82" fmla="*/ 229 w 763"/>
                  <a:gd name="T83" fmla="*/ 348 h 824"/>
                  <a:gd name="T84" fmla="*/ 281 w 763"/>
                  <a:gd name="T85" fmla="*/ 457 h 824"/>
                  <a:gd name="T86" fmla="*/ 281 w 763"/>
                  <a:gd name="T87" fmla="*/ 500 h 824"/>
                  <a:gd name="T88" fmla="*/ 253 w 763"/>
                  <a:gd name="T89" fmla="*/ 516 h 824"/>
                  <a:gd name="T90" fmla="*/ 250 w 763"/>
                  <a:gd name="T91" fmla="*/ 671 h 824"/>
                  <a:gd name="T92" fmla="*/ 288 w 763"/>
                  <a:gd name="T93" fmla="*/ 718 h 824"/>
                  <a:gd name="T94" fmla="*/ 244 w 763"/>
                  <a:gd name="T95" fmla="*/ 765 h 824"/>
                  <a:gd name="T96" fmla="*/ 200 w 763"/>
                  <a:gd name="T97" fmla="*/ 718 h 824"/>
                  <a:gd name="T98" fmla="*/ 227 w 763"/>
                  <a:gd name="T99" fmla="*/ 675 h 824"/>
                  <a:gd name="T100" fmla="*/ 225 w 763"/>
                  <a:gd name="T101" fmla="*/ 530 h 824"/>
                  <a:gd name="T102" fmla="*/ 0 w 763"/>
                  <a:gd name="T103" fmla="*/ 824 h 824"/>
                  <a:gd name="T104" fmla="*/ 383 w 763"/>
                  <a:gd name="T105" fmla="*/ 824 h 824"/>
                  <a:gd name="T106" fmla="*/ 388 w 763"/>
                  <a:gd name="T107" fmla="*/ 824 h 824"/>
                  <a:gd name="T108" fmla="*/ 763 w 763"/>
                  <a:gd name="T109" fmla="*/ 824 h 824"/>
                  <a:gd name="T110" fmla="*/ 536 w 763"/>
                  <a:gd name="T111" fmla="*/ 529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3" h="824">
                    <a:moveTo>
                      <a:pt x="536" y="529"/>
                    </a:moveTo>
                    <a:cubicBezTo>
                      <a:pt x="536" y="572"/>
                      <a:pt x="536" y="572"/>
                      <a:pt x="536" y="572"/>
                    </a:cubicBezTo>
                    <a:cubicBezTo>
                      <a:pt x="608" y="630"/>
                      <a:pt x="629" y="704"/>
                      <a:pt x="626" y="740"/>
                    </a:cubicBezTo>
                    <a:cubicBezTo>
                      <a:pt x="623" y="760"/>
                      <a:pt x="614" y="767"/>
                      <a:pt x="609" y="769"/>
                    </a:cubicBezTo>
                    <a:cubicBezTo>
                      <a:pt x="604" y="771"/>
                      <a:pt x="600" y="773"/>
                      <a:pt x="595" y="773"/>
                    </a:cubicBezTo>
                    <a:cubicBezTo>
                      <a:pt x="587" y="773"/>
                      <a:pt x="579" y="772"/>
                      <a:pt x="572" y="770"/>
                    </a:cubicBezTo>
                    <a:cubicBezTo>
                      <a:pt x="569" y="772"/>
                      <a:pt x="565" y="774"/>
                      <a:pt x="561" y="774"/>
                    </a:cubicBezTo>
                    <a:cubicBezTo>
                      <a:pt x="549" y="775"/>
                      <a:pt x="538" y="766"/>
                      <a:pt x="538" y="754"/>
                    </a:cubicBezTo>
                    <a:cubicBezTo>
                      <a:pt x="537" y="742"/>
                      <a:pt x="546" y="732"/>
                      <a:pt x="558" y="731"/>
                    </a:cubicBezTo>
                    <a:cubicBezTo>
                      <a:pt x="568" y="730"/>
                      <a:pt x="578" y="737"/>
                      <a:pt x="580" y="747"/>
                    </a:cubicBezTo>
                    <a:cubicBezTo>
                      <a:pt x="587" y="748"/>
                      <a:pt x="594" y="749"/>
                      <a:pt x="600" y="746"/>
                    </a:cubicBezTo>
                    <a:cubicBezTo>
                      <a:pt x="600" y="746"/>
                      <a:pt x="603" y="740"/>
                      <a:pt x="602" y="725"/>
                    </a:cubicBezTo>
                    <a:cubicBezTo>
                      <a:pt x="600" y="692"/>
                      <a:pt x="578" y="638"/>
                      <a:pt x="524" y="594"/>
                    </a:cubicBezTo>
                    <a:cubicBezTo>
                      <a:pt x="483" y="626"/>
                      <a:pt x="425" y="684"/>
                      <a:pt x="429" y="719"/>
                    </a:cubicBezTo>
                    <a:cubicBezTo>
                      <a:pt x="430" y="732"/>
                      <a:pt x="434" y="741"/>
                      <a:pt x="440" y="745"/>
                    </a:cubicBezTo>
                    <a:cubicBezTo>
                      <a:pt x="449" y="751"/>
                      <a:pt x="462" y="749"/>
                      <a:pt x="468" y="747"/>
                    </a:cubicBezTo>
                    <a:cubicBezTo>
                      <a:pt x="471" y="739"/>
                      <a:pt x="478" y="733"/>
                      <a:pt x="487" y="733"/>
                    </a:cubicBezTo>
                    <a:cubicBezTo>
                      <a:pt x="499" y="732"/>
                      <a:pt x="509" y="741"/>
                      <a:pt x="510" y="753"/>
                    </a:cubicBezTo>
                    <a:cubicBezTo>
                      <a:pt x="511" y="765"/>
                      <a:pt x="502" y="775"/>
                      <a:pt x="490" y="776"/>
                    </a:cubicBezTo>
                    <a:cubicBezTo>
                      <a:pt x="484" y="777"/>
                      <a:pt x="478" y="775"/>
                      <a:pt x="474" y="771"/>
                    </a:cubicBezTo>
                    <a:cubicBezTo>
                      <a:pt x="470" y="772"/>
                      <a:pt x="465" y="773"/>
                      <a:pt x="459" y="774"/>
                    </a:cubicBezTo>
                    <a:cubicBezTo>
                      <a:pt x="449" y="774"/>
                      <a:pt x="438" y="773"/>
                      <a:pt x="428" y="766"/>
                    </a:cubicBezTo>
                    <a:cubicBezTo>
                      <a:pt x="415" y="757"/>
                      <a:pt x="407" y="742"/>
                      <a:pt x="405" y="721"/>
                    </a:cubicBezTo>
                    <a:cubicBezTo>
                      <a:pt x="400" y="663"/>
                      <a:pt x="488" y="590"/>
                      <a:pt x="513" y="571"/>
                    </a:cubicBezTo>
                    <a:cubicBezTo>
                      <a:pt x="513" y="517"/>
                      <a:pt x="513" y="517"/>
                      <a:pt x="513" y="517"/>
                    </a:cubicBezTo>
                    <a:cubicBezTo>
                      <a:pt x="503" y="512"/>
                      <a:pt x="493" y="506"/>
                      <a:pt x="483" y="500"/>
                    </a:cubicBezTo>
                    <a:cubicBezTo>
                      <a:pt x="483" y="452"/>
                      <a:pt x="483" y="452"/>
                      <a:pt x="483" y="452"/>
                    </a:cubicBezTo>
                    <a:cubicBezTo>
                      <a:pt x="513" y="431"/>
                      <a:pt x="524" y="388"/>
                      <a:pt x="534" y="348"/>
                    </a:cubicBezTo>
                    <a:cubicBezTo>
                      <a:pt x="539" y="348"/>
                      <a:pt x="543" y="340"/>
                      <a:pt x="543" y="332"/>
                    </a:cubicBezTo>
                    <a:cubicBezTo>
                      <a:pt x="542" y="329"/>
                      <a:pt x="542" y="329"/>
                      <a:pt x="542" y="329"/>
                    </a:cubicBezTo>
                    <a:cubicBezTo>
                      <a:pt x="546" y="324"/>
                      <a:pt x="549" y="317"/>
                      <a:pt x="552" y="306"/>
                    </a:cubicBezTo>
                    <a:cubicBezTo>
                      <a:pt x="555" y="295"/>
                      <a:pt x="569" y="257"/>
                      <a:pt x="556" y="249"/>
                    </a:cubicBezTo>
                    <a:cubicBezTo>
                      <a:pt x="552" y="244"/>
                      <a:pt x="547" y="247"/>
                      <a:pt x="543" y="253"/>
                    </a:cubicBezTo>
                    <a:cubicBezTo>
                      <a:pt x="543" y="253"/>
                      <a:pt x="560" y="164"/>
                      <a:pt x="547" y="126"/>
                    </a:cubicBezTo>
                    <a:cubicBezTo>
                      <a:pt x="520" y="27"/>
                      <a:pt x="289" y="0"/>
                      <a:pt x="289" y="61"/>
                    </a:cubicBezTo>
                    <a:cubicBezTo>
                      <a:pt x="190" y="90"/>
                      <a:pt x="208" y="183"/>
                      <a:pt x="221" y="254"/>
                    </a:cubicBezTo>
                    <a:cubicBezTo>
                      <a:pt x="221" y="254"/>
                      <a:pt x="215" y="244"/>
                      <a:pt x="206" y="253"/>
                    </a:cubicBezTo>
                    <a:cubicBezTo>
                      <a:pt x="196" y="265"/>
                      <a:pt x="207" y="292"/>
                      <a:pt x="211" y="306"/>
                    </a:cubicBezTo>
                    <a:cubicBezTo>
                      <a:pt x="213" y="315"/>
                      <a:pt x="216" y="322"/>
                      <a:pt x="220" y="327"/>
                    </a:cubicBezTo>
                    <a:cubicBezTo>
                      <a:pt x="220" y="329"/>
                      <a:pt x="219" y="329"/>
                      <a:pt x="219" y="332"/>
                    </a:cubicBezTo>
                    <a:cubicBezTo>
                      <a:pt x="219" y="341"/>
                      <a:pt x="223" y="348"/>
                      <a:pt x="228" y="348"/>
                    </a:cubicBezTo>
                    <a:cubicBezTo>
                      <a:pt x="229" y="348"/>
                      <a:pt x="229" y="348"/>
                      <a:pt x="229" y="348"/>
                    </a:cubicBezTo>
                    <a:cubicBezTo>
                      <a:pt x="241" y="392"/>
                      <a:pt x="248" y="434"/>
                      <a:pt x="281" y="457"/>
                    </a:cubicBezTo>
                    <a:cubicBezTo>
                      <a:pt x="281" y="500"/>
                      <a:pt x="281" y="500"/>
                      <a:pt x="281" y="500"/>
                    </a:cubicBezTo>
                    <a:cubicBezTo>
                      <a:pt x="271" y="506"/>
                      <a:pt x="262" y="511"/>
                      <a:pt x="253" y="516"/>
                    </a:cubicBezTo>
                    <a:cubicBezTo>
                      <a:pt x="236" y="583"/>
                      <a:pt x="243" y="643"/>
                      <a:pt x="250" y="671"/>
                    </a:cubicBezTo>
                    <a:cubicBezTo>
                      <a:pt x="272" y="675"/>
                      <a:pt x="288" y="694"/>
                      <a:pt x="288" y="718"/>
                    </a:cubicBezTo>
                    <a:cubicBezTo>
                      <a:pt x="288" y="744"/>
                      <a:pt x="269" y="765"/>
                      <a:pt x="244" y="765"/>
                    </a:cubicBezTo>
                    <a:cubicBezTo>
                      <a:pt x="220" y="765"/>
                      <a:pt x="200" y="744"/>
                      <a:pt x="200" y="718"/>
                    </a:cubicBezTo>
                    <a:cubicBezTo>
                      <a:pt x="200" y="698"/>
                      <a:pt x="211" y="682"/>
                      <a:pt x="227" y="675"/>
                    </a:cubicBezTo>
                    <a:cubicBezTo>
                      <a:pt x="220" y="646"/>
                      <a:pt x="213" y="593"/>
                      <a:pt x="225" y="530"/>
                    </a:cubicBezTo>
                    <a:cubicBezTo>
                      <a:pt x="75" y="603"/>
                      <a:pt x="0" y="599"/>
                      <a:pt x="0" y="824"/>
                    </a:cubicBezTo>
                    <a:cubicBezTo>
                      <a:pt x="383" y="824"/>
                      <a:pt x="383" y="824"/>
                      <a:pt x="383" y="824"/>
                    </a:cubicBezTo>
                    <a:cubicBezTo>
                      <a:pt x="388" y="824"/>
                      <a:pt x="388" y="824"/>
                      <a:pt x="388" y="824"/>
                    </a:cubicBezTo>
                    <a:cubicBezTo>
                      <a:pt x="763" y="824"/>
                      <a:pt x="763" y="824"/>
                      <a:pt x="763" y="824"/>
                    </a:cubicBezTo>
                    <a:cubicBezTo>
                      <a:pt x="763" y="606"/>
                      <a:pt x="687" y="605"/>
                      <a:pt x="536" y="5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82" name="Right Arrow 81"/>
          <p:cNvSpPr/>
          <p:nvPr/>
        </p:nvSpPr>
        <p:spPr>
          <a:xfrm>
            <a:off x="6767212" y="4231708"/>
            <a:ext cx="711448" cy="421394"/>
          </a:xfrm>
          <a:prstGeom prst="rightArrow">
            <a:avLst/>
          </a:prstGeom>
          <a:solidFill>
            <a:srgbClr val="021C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84" name="Right Arrow 83"/>
          <p:cNvSpPr/>
          <p:nvPr/>
        </p:nvSpPr>
        <p:spPr>
          <a:xfrm>
            <a:off x="4677818" y="4231708"/>
            <a:ext cx="711448" cy="421394"/>
          </a:xfrm>
          <a:prstGeom prst="rightArrow">
            <a:avLst/>
          </a:prstGeom>
          <a:solidFill>
            <a:srgbClr val="021C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86" name="Bent-Up Arrow 85"/>
          <p:cNvSpPr/>
          <p:nvPr/>
        </p:nvSpPr>
        <p:spPr>
          <a:xfrm rot="5400000">
            <a:off x="2137635" y="3954553"/>
            <a:ext cx="1287635" cy="910776"/>
          </a:xfrm>
          <a:prstGeom prst="bentUpArrow">
            <a:avLst>
              <a:gd name="adj1" fmla="val 19094"/>
              <a:gd name="adj2" fmla="val 25000"/>
              <a:gd name="adj3" fmla="val 2943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grpSp>
        <p:nvGrpSpPr>
          <p:cNvPr id="75" name="Group 74">
            <a:extLst>
              <a:ext uri="{FF2B5EF4-FFF2-40B4-BE49-F238E27FC236}">
                <a16:creationId xmlns="" xmlns:a16="http://schemas.microsoft.com/office/drawing/2014/main" id="{A802323A-09A2-234B-A536-5256CA4A7017}"/>
              </a:ext>
            </a:extLst>
          </p:cNvPr>
          <p:cNvGrpSpPr/>
          <p:nvPr/>
        </p:nvGrpSpPr>
        <p:grpSpPr>
          <a:xfrm>
            <a:off x="7049564" y="1699942"/>
            <a:ext cx="1967031" cy="1560733"/>
            <a:chOff x="7004600" y="3337020"/>
            <a:chExt cx="1967031" cy="1560733"/>
          </a:xfrm>
        </p:grpSpPr>
        <p:grpSp>
          <p:nvGrpSpPr>
            <p:cNvPr id="77" name="Group 76">
              <a:extLst>
                <a:ext uri="{FF2B5EF4-FFF2-40B4-BE49-F238E27FC236}">
                  <a16:creationId xmlns="" xmlns:a16="http://schemas.microsoft.com/office/drawing/2014/main" id="{975DEB3E-EFF2-6A47-9E65-FF5AC9E4ADB3}"/>
                </a:ext>
              </a:extLst>
            </p:cNvPr>
            <p:cNvGrpSpPr/>
            <p:nvPr/>
          </p:nvGrpSpPr>
          <p:grpSpPr>
            <a:xfrm>
              <a:off x="7004600" y="3337020"/>
              <a:ext cx="1967031" cy="1560733"/>
              <a:chOff x="7004600" y="3258605"/>
              <a:chExt cx="1967031" cy="1560733"/>
            </a:xfrm>
          </p:grpSpPr>
          <p:sp>
            <p:nvSpPr>
              <p:cNvPr id="92" name="Oval 91">
                <a:extLst>
                  <a:ext uri="{FF2B5EF4-FFF2-40B4-BE49-F238E27FC236}">
                    <a16:creationId xmlns="" xmlns:a16="http://schemas.microsoft.com/office/drawing/2014/main" id="{18732ED9-95A6-0143-B748-DFFA44AB5053}"/>
                  </a:ext>
                </a:extLst>
              </p:cNvPr>
              <p:cNvSpPr/>
              <p:nvPr/>
            </p:nvSpPr>
            <p:spPr>
              <a:xfrm>
                <a:off x="7004600" y="3258605"/>
                <a:ext cx="1488017" cy="148801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3" name="Oval 92">
                <a:extLst>
                  <a:ext uri="{FF2B5EF4-FFF2-40B4-BE49-F238E27FC236}">
                    <a16:creationId xmlns="" xmlns:a16="http://schemas.microsoft.com/office/drawing/2014/main" id="{E3F55519-206E-9049-8B9A-EF769E39F7F2}"/>
                  </a:ext>
                </a:extLst>
              </p:cNvPr>
              <p:cNvSpPr/>
              <p:nvPr/>
            </p:nvSpPr>
            <p:spPr>
              <a:xfrm>
                <a:off x="7868568" y="3716275"/>
                <a:ext cx="1103063" cy="110306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grpSp>
          <p:nvGrpSpPr>
            <p:cNvPr id="78" name="Group 77">
              <a:extLst>
                <a:ext uri="{FF2B5EF4-FFF2-40B4-BE49-F238E27FC236}">
                  <a16:creationId xmlns="" xmlns:a16="http://schemas.microsoft.com/office/drawing/2014/main" id="{67B3E9C5-8400-674A-ACC7-1FDBA4A534C8}"/>
                </a:ext>
              </a:extLst>
            </p:cNvPr>
            <p:cNvGrpSpPr/>
            <p:nvPr/>
          </p:nvGrpSpPr>
          <p:grpSpPr>
            <a:xfrm>
              <a:off x="7444793" y="3646543"/>
              <a:ext cx="317460" cy="772452"/>
              <a:chOff x="7591275" y="3646543"/>
              <a:chExt cx="317460" cy="772452"/>
            </a:xfrm>
          </p:grpSpPr>
          <p:sp>
            <p:nvSpPr>
              <p:cNvPr id="89" name="Oval 88">
                <a:extLst>
                  <a:ext uri="{FF2B5EF4-FFF2-40B4-BE49-F238E27FC236}">
                    <a16:creationId xmlns="" xmlns:a16="http://schemas.microsoft.com/office/drawing/2014/main" id="{03BC912C-E35A-CC42-8E33-41B4D82ABD25}"/>
                  </a:ext>
                </a:extLst>
              </p:cNvPr>
              <p:cNvSpPr/>
              <p:nvPr/>
            </p:nvSpPr>
            <p:spPr>
              <a:xfrm>
                <a:off x="7591275" y="3646543"/>
                <a:ext cx="317460" cy="317460"/>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0" name="Oval 89">
                <a:extLst>
                  <a:ext uri="{FF2B5EF4-FFF2-40B4-BE49-F238E27FC236}">
                    <a16:creationId xmlns="" xmlns:a16="http://schemas.microsoft.com/office/drawing/2014/main" id="{037816FB-FD5E-6447-8736-F4DEF1158E48}"/>
                  </a:ext>
                </a:extLst>
              </p:cNvPr>
              <p:cNvSpPr/>
              <p:nvPr/>
            </p:nvSpPr>
            <p:spPr>
              <a:xfrm>
                <a:off x="7591275" y="4101535"/>
                <a:ext cx="317460" cy="317460"/>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1" name="Oval 90">
                <a:extLst>
                  <a:ext uri="{FF2B5EF4-FFF2-40B4-BE49-F238E27FC236}">
                    <a16:creationId xmlns="" xmlns:a16="http://schemas.microsoft.com/office/drawing/2014/main" id="{5D9CA27A-FB1E-C247-A13F-BF60A644DEC3}"/>
                  </a:ext>
                </a:extLst>
              </p:cNvPr>
              <p:cNvSpPr/>
              <p:nvPr/>
            </p:nvSpPr>
            <p:spPr>
              <a:xfrm>
                <a:off x="7687825" y="4194227"/>
                <a:ext cx="124360" cy="12436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87" name="TextBox 86">
              <a:extLst>
                <a:ext uri="{FF2B5EF4-FFF2-40B4-BE49-F238E27FC236}">
                  <a16:creationId xmlns="" xmlns:a16="http://schemas.microsoft.com/office/drawing/2014/main" id="{CFAC317E-A86E-1A4B-822C-BC751F349822}"/>
                </a:ext>
              </a:extLst>
            </p:cNvPr>
            <p:cNvSpPr txBox="1"/>
            <p:nvPr/>
          </p:nvSpPr>
          <p:spPr>
            <a:xfrm>
              <a:off x="7879408" y="4081029"/>
              <a:ext cx="1090084" cy="461665"/>
            </a:xfrm>
            <a:prstGeom prst="rect">
              <a:avLst/>
            </a:prstGeom>
            <a:noFill/>
          </p:spPr>
          <p:txBody>
            <a:bodyPr wrap="square" rtlCol="0">
              <a:spAutoFit/>
            </a:bodyPr>
            <a:lstStyle/>
            <a:p>
              <a:pPr defTabSz="457200"/>
              <a:r>
                <a:rPr lang="en-US" sz="1200" b="1" dirty="0">
                  <a:solidFill>
                    <a:srgbClr val="FFFFFF"/>
                  </a:solidFill>
                </a:rPr>
                <a:t>Appropriate Decision</a:t>
              </a:r>
            </a:p>
          </p:txBody>
        </p:sp>
        <p:sp>
          <p:nvSpPr>
            <p:cNvPr id="88" name="Up Arrow 87">
              <a:extLst>
                <a:ext uri="{FF2B5EF4-FFF2-40B4-BE49-F238E27FC236}">
                  <a16:creationId xmlns="" xmlns:a16="http://schemas.microsoft.com/office/drawing/2014/main" id="{628418C2-2A3E-694D-B44E-96C789B7E6AE}"/>
                </a:ext>
              </a:extLst>
            </p:cNvPr>
            <p:cNvSpPr/>
            <p:nvPr/>
          </p:nvSpPr>
          <p:spPr>
            <a:xfrm rot="13500000">
              <a:off x="7919343" y="3699476"/>
              <a:ext cx="311787" cy="389815"/>
            </a:xfrm>
            <a:prstGeom prst="up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94" name="TextBox 93">
            <a:extLst>
              <a:ext uri="{FF2B5EF4-FFF2-40B4-BE49-F238E27FC236}">
                <a16:creationId xmlns="" xmlns:a16="http://schemas.microsoft.com/office/drawing/2014/main" id="{5A4F43CA-82FC-C141-98BD-D2D5F9A51F11}"/>
              </a:ext>
            </a:extLst>
          </p:cNvPr>
          <p:cNvSpPr txBox="1"/>
          <p:nvPr/>
        </p:nvSpPr>
        <p:spPr>
          <a:xfrm>
            <a:off x="4016784" y="1904519"/>
            <a:ext cx="2529246" cy="461665"/>
          </a:xfrm>
          <a:prstGeom prst="rect">
            <a:avLst/>
          </a:prstGeom>
          <a:noFill/>
        </p:spPr>
        <p:txBody>
          <a:bodyPr wrap="square" rtlCol="0">
            <a:spAutoFit/>
          </a:bodyPr>
          <a:lstStyle/>
          <a:p>
            <a:r>
              <a:rPr lang="en-US" sz="1200" dirty="0">
                <a:solidFill>
                  <a:srgbClr val="404040"/>
                </a:solidFill>
              </a:rPr>
              <a:t>Based on evidence-based guidelines, request is </a:t>
            </a:r>
            <a:r>
              <a:rPr lang="en-US" sz="1200" b="1" dirty="0">
                <a:solidFill>
                  <a:srgbClr val="C99700"/>
                </a:solidFill>
              </a:rPr>
              <a:t>Approved</a:t>
            </a:r>
            <a:r>
              <a:rPr lang="en-US" sz="1200" dirty="0">
                <a:solidFill>
                  <a:srgbClr val="404040"/>
                </a:solidFill>
              </a:rPr>
              <a:t>.</a:t>
            </a:r>
          </a:p>
        </p:txBody>
      </p:sp>
      <p:sp>
        <p:nvSpPr>
          <p:cNvPr id="95" name="TextBox 94">
            <a:extLst>
              <a:ext uri="{FF2B5EF4-FFF2-40B4-BE49-F238E27FC236}">
                <a16:creationId xmlns="" xmlns:a16="http://schemas.microsoft.com/office/drawing/2014/main" id="{BDCE9DF7-2BF2-D240-B0E2-79BF4CD1D8CF}"/>
              </a:ext>
            </a:extLst>
          </p:cNvPr>
          <p:cNvSpPr txBox="1"/>
          <p:nvPr/>
        </p:nvSpPr>
        <p:spPr>
          <a:xfrm>
            <a:off x="4022196" y="2388760"/>
            <a:ext cx="3060577" cy="646331"/>
          </a:xfrm>
          <a:prstGeom prst="rect">
            <a:avLst/>
          </a:prstGeom>
          <a:noFill/>
        </p:spPr>
        <p:txBody>
          <a:bodyPr wrap="square" rtlCol="0">
            <a:spAutoFit/>
          </a:bodyPr>
          <a:lstStyle/>
          <a:p>
            <a:r>
              <a:rPr lang="en-US" sz="1200" dirty="0">
                <a:solidFill>
                  <a:srgbClr val="404040"/>
                </a:solidFill>
              </a:rPr>
              <a:t>An </a:t>
            </a:r>
            <a:r>
              <a:rPr lang="en-US" sz="1200" b="1" dirty="0">
                <a:solidFill>
                  <a:srgbClr val="C99700"/>
                </a:solidFill>
              </a:rPr>
              <a:t>Approval Letter </a:t>
            </a:r>
            <a:r>
              <a:rPr lang="en-US" sz="1200" dirty="0">
                <a:solidFill>
                  <a:srgbClr val="404040"/>
                </a:solidFill>
              </a:rPr>
              <a:t>will be issued with authorization information to both the provider (facsimile) and member (mailed). </a:t>
            </a:r>
          </a:p>
        </p:txBody>
      </p:sp>
      <p:sp>
        <p:nvSpPr>
          <p:cNvPr id="96" name="TextBox 95">
            <a:extLst>
              <a:ext uri="{FF2B5EF4-FFF2-40B4-BE49-F238E27FC236}">
                <a16:creationId xmlns="" xmlns:a16="http://schemas.microsoft.com/office/drawing/2014/main" id="{99A08798-9002-694A-954D-68D542609A35}"/>
              </a:ext>
            </a:extLst>
          </p:cNvPr>
          <p:cNvSpPr txBox="1"/>
          <p:nvPr/>
        </p:nvSpPr>
        <p:spPr>
          <a:xfrm>
            <a:off x="9085149" y="1881904"/>
            <a:ext cx="2734317" cy="461665"/>
          </a:xfrm>
          <a:prstGeom prst="rect">
            <a:avLst/>
          </a:prstGeom>
          <a:noFill/>
        </p:spPr>
        <p:txBody>
          <a:bodyPr wrap="square" rtlCol="0">
            <a:spAutoFit/>
          </a:bodyPr>
          <a:lstStyle/>
          <a:p>
            <a:r>
              <a:rPr lang="en-US" sz="1200" dirty="0">
                <a:solidFill>
                  <a:srgbClr val="404040"/>
                </a:solidFill>
              </a:rPr>
              <a:t>Based on evidence-based guidelines, request is </a:t>
            </a:r>
            <a:r>
              <a:rPr lang="en-US" sz="1200" b="1" dirty="0">
                <a:solidFill>
                  <a:srgbClr val="FF0000"/>
                </a:solidFill>
              </a:rPr>
              <a:t>Denied</a:t>
            </a:r>
            <a:r>
              <a:rPr lang="en-US" sz="1200" dirty="0">
                <a:solidFill>
                  <a:srgbClr val="404040"/>
                </a:solidFill>
              </a:rPr>
              <a:t>.</a:t>
            </a:r>
          </a:p>
        </p:txBody>
      </p:sp>
      <p:sp>
        <p:nvSpPr>
          <p:cNvPr id="97" name="TextBox 96">
            <a:extLst>
              <a:ext uri="{FF2B5EF4-FFF2-40B4-BE49-F238E27FC236}">
                <a16:creationId xmlns="" xmlns:a16="http://schemas.microsoft.com/office/drawing/2014/main" id="{25608B22-5816-E64D-8BE0-A586D7B75E3B}"/>
              </a:ext>
            </a:extLst>
          </p:cNvPr>
          <p:cNvSpPr txBox="1"/>
          <p:nvPr/>
        </p:nvSpPr>
        <p:spPr>
          <a:xfrm>
            <a:off x="9084451" y="2346754"/>
            <a:ext cx="2955501" cy="646331"/>
          </a:xfrm>
          <a:prstGeom prst="rect">
            <a:avLst/>
          </a:prstGeom>
          <a:noFill/>
        </p:spPr>
        <p:txBody>
          <a:bodyPr wrap="square" rtlCol="0">
            <a:spAutoFit/>
          </a:bodyPr>
          <a:lstStyle/>
          <a:p>
            <a:r>
              <a:rPr lang="en-US" sz="1200" dirty="0">
                <a:solidFill>
                  <a:srgbClr val="404040"/>
                </a:solidFill>
              </a:rPr>
              <a:t>A denial </a:t>
            </a:r>
            <a:r>
              <a:rPr lang="en-US" sz="1200" dirty="0" smtClean="0">
                <a:solidFill>
                  <a:srgbClr val="404040"/>
                </a:solidFill>
              </a:rPr>
              <a:t>letter with clinical </a:t>
            </a:r>
            <a:r>
              <a:rPr lang="en-US" sz="1200" dirty="0">
                <a:solidFill>
                  <a:srgbClr val="404040"/>
                </a:solidFill>
              </a:rPr>
              <a:t>rational for </a:t>
            </a:r>
            <a:r>
              <a:rPr lang="en-US" sz="1200" dirty="0" smtClean="0">
                <a:solidFill>
                  <a:srgbClr val="404040"/>
                </a:solidFill>
              </a:rPr>
              <a:t>the decision and appeal rights will </a:t>
            </a:r>
            <a:r>
              <a:rPr lang="en-US" sz="1200" dirty="0">
                <a:solidFill>
                  <a:srgbClr val="404040"/>
                </a:solidFill>
              </a:rPr>
              <a:t>be issued </a:t>
            </a:r>
            <a:r>
              <a:rPr lang="en-US" sz="1200" dirty="0" smtClean="0">
                <a:solidFill>
                  <a:srgbClr val="404040"/>
                </a:solidFill>
              </a:rPr>
              <a:t>to </a:t>
            </a:r>
            <a:r>
              <a:rPr lang="en-US" sz="1200" dirty="0">
                <a:solidFill>
                  <a:srgbClr val="404040"/>
                </a:solidFill>
              </a:rPr>
              <a:t>both the provider and </a:t>
            </a:r>
            <a:r>
              <a:rPr lang="en-US" sz="1200" dirty="0" smtClean="0">
                <a:solidFill>
                  <a:srgbClr val="404040"/>
                </a:solidFill>
              </a:rPr>
              <a:t>member.</a:t>
            </a:r>
            <a:endParaRPr lang="en-US" sz="1200" dirty="0">
              <a:solidFill>
                <a:srgbClr val="404040"/>
              </a:solidFill>
            </a:endParaRPr>
          </a:p>
        </p:txBody>
      </p:sp>
      <p:sp>
        <p:nvSpPr>
          <p:cNvPr id="98" name="Oval 97">
            <a:extLst>
              <a:ext uri="{FF2B5EF4-FFF2-40B4-BE49-F238E27FC236}">
                <a16:creationId xmlns="" xmlns:a16="http://schemas.microsoft.com/office/drawing/2014/main" id="{8A4A8766-4A19-BC49-8DA9-5D8A3F336738}"/>
              </a:ext>
            </a:extLst>
          </p:cNvPr>
          <p:cNvSpPr>
            <a:spLocks noChangeAspect="1"/>
          </p:cNvSpPr>
          <p:nvPr/>
        </p:nvSpPr>
        <p:spPr>
          <a:xfrm>
            <a:off x="188428" y="4399224"/>
            <a:ext cx="1585210" cy="1585210"/>
          </a:xfrm>
          <a:prstGeom prst="ellipse">
            <a:avLst/>
          </a:prstGeom>
          <a:solidFill>
            <a:schemeClr val="tx2">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prstClr val="white"/>
                </a:solidFill>
              </a:rPr>
              <a:t>Easy for </a:t>
            </a:r>
          </a:p>
          <a:p>
            <a:pPr algn="ctr"/>
            <a:r>
              <a:rPr lang="en-US" sz="1600" b="1" dirty="0">
                <a:solidFill>
                  <a:prstClr val="white"/>
                </a:solidFill>
              </a:rPr>
              <a:t>Providers</a:t>
            </a:r>
          </a:p>
          <a:p>
            <a:pPr algn="ctr"/>
            <a:r>
              <a:rPr lang="en-US" sz="1600" b="1" dirty="0">
                <a:solidFill>
                  <a:prstClr val="white"/>
                </a:solidFill>
              </a:rPr>
              <a:t> and staff</a:t>
            </a:r>
          </a:p>
        </p:txBody>
      </p:sp>
    </p:spTree>
    <p:extLst>
      <p:ext uri="{BB962C8B-B14F-4D97-AF65-F5344CB8AC3E}">
        <p14:creationId xmlns:p14="http://schemas.microsoft.com/office/powerpoint/2010/main" val="1886241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399" y="2345274"/>
            <a:ext cx="11016343" cy="1049411"/>
          </a:xfrm>
        </p:spPr>
        <p:txBody>
          <a:bodyPr/>
          <a:lstStyle/>
          <a:p>
            <a:r>
              <a:rPr lang="en-US" sz="6000" dirty="0"/>
              <a:t>Program Overview</a:t>
            </a:r>
          </a:p>
        </p:txBody>
      </p:sp>
    </p:spTree>
    <p:extLst>
      <p:ext uri="{BB962C8B-B14F-4D97-AF65-F5344CB8AC3E}">
        <p14:creationId xmlns:p14="http://schemas.microsoft.com/office/powerpoint/2010/main" val="2967913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eviCore Template">
  <a:themeElements>
    <a:clrScheme name="eviCore">
      <a:dk1>
        <a:srgbClr val="000000"/>
      </a:dk1>
      <a:lt1>
        <a:sysClr val="window" lastClr="FFFFFF"/>
      </a:lt1>
      <a:dk2>
        <a:srgbClr val="002855"/>
      </a:dk2>
      <a:lt2>
        <a:srgbClr val="C99700"/>
      </a:lt2>
      <a:accent1>
        <a:srgbClr val="34657F"/>
      </a:accent1>
      <a:accent2>
        <a:srgbClr val="85B09A"/>
      </a:accent2>
      <a:accent3>
        <a:srgbClr val="9BBB59"/>
      </a:accent3>
      <a:accent4>
        <a:srgbClr val="E8D3A7"/>
      </a:accent4>
      <a:accent5>
        <a:srgbClr val="DEBF86"/>
      </a:accent5>
      <a:accent6>
        <a:srgbClr val="D25B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alpha val="82000"/>
          </a:schemeClr>
        </a:solidFill>
        <a:ln>
          <a:noFill/>
        </a:ln>
        <a:effectLst/>
      </a:spPr>
      <a:bodyPr rtlCol="0" anchor="ctr"/>
      <a:lstStyle>
        <a:defPPr algn="ctr">
          <a:defRPr sz="5000" b="1" dirty="0">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222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viCore template 2.0" id="{04790257-8F7B-7941-88B5-1E1B4E421E9F}" vid="{A60DBBFB-9798-9345-BF62-CA18C5CB98AE}"/>
    </a:ext>
  </a:extLst>
</a:theme>
</file>

<file path=ppt/theme/theme2.xml><?xml version="1.0" encoding="utf-8"?>
<a:theme xmlns:a="http://schemas.openxmlformats.org/drawingml/2006/main" name="5_eviCore Template">
  <a:themeElements>
    <a:clrScheme name="eviCore">
      <a:dk1>
        <a:srgbClr val="000000"/>
      </a:dk1>
      <a:lt1>
        <a:sysClr val="window" lastClr="FFFFFF"/>
      </a:lt1>
      <a:dk2>
        <a:srgbClr val="002855"/>
      </a:dk2>
      <a:lt2>
        <a:srgbClr val="C99700"/>
      </a:lt2>
      <a:accent1>
        <a:srgbClr val="34657F"/>
      </a:accent1>
      <a:accent2>
        <a:srgbClr val="85B09A"/>
      </a:accent2>
      <a:accent3>
        <a:srgbClr val="9BBB59"/>
      </a:accent3>
      <a:accent4>
        <a:srgbClr val="E8D3A7"/>
      </a:accent4>
      <a:accent5>
        <a:srgbClr val="DEBF86"/>
      </a:accent5>
      <a:accent6>
        <a:srgbClr val="D25B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eviCore Template">
  <a:themeElements>
    <a:clrScheme name="eviCore">
      <a:dk1>
        <a:srgbClr val="000000"/>
      </a:dk1>
      <a:lt1>
        <a:sysClr val="window" lastClr="FFFFFF"/>
      </a:lt1>
      <a:dk2>
        <a:srgbClr val="002855"/>
      </a:dk2>
      <a:lt2>
        <a:srgbClr val="C99700"/>
      </a:lt2>
      <a:accent1>
        <a:srgbClr val="34657F"/>
      </a:accent1>
      <a:accent2>
        <a:srgbClr val="85B09A"/>
      </a:accent2>
      <a:accent3>
        <a:srgbClr val="9BBB59"/>
      </a:accent3>
      <a:accent4>
        <a:srgbClr val="E8D3A7"/>
      </a:accent4>
      <a:accent5>
        <a:srgbClr val="DEBF86"/>
      </a:accent5>
      <a:accent6>
        <a:srgbClr val="D25B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alpha val="82000"/>
          </a:schemeClr>
        </a:solidFill>
        <a:ln>
          <a:noFill/>
        </a:ln>
        <a:effectLst/>
      </a:spPr>
      <a:bodyPr rtlCol="0" anchor="ctr"/>
      <a:lstStyle>
        <a:defPPr algn="ctr">
          <a:defRPr sz="5000" b="1" dirty="0">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222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viCore overview template 2.0" id="{34DB051D-F1BA-7744-8A9A-6D8A661E39B7}" vid="{6D9B0DB2-57F5-7B42-A9EC-516E34CD07B0}"/>
    </a:ext>
  </a:extLst>
</a:theme>
</file>

<file path=ppt/theme/theme4.xml><?xml version="1.0" encoding="utf-8"?>
<a:theme xmlns:a="http://schemas.openxmlformats.org/drawingml/2006/main" name="1_eviCore Template">
  <a:themeElements>
    <a:clrScheme name="eviCore">
      <a:dk1>
        <a:srgbClr val="000000"/>
      </a:dk1>
      <a:lt1>
        <a:sysClr val="window" lastClr="FFFFFF"/>
      </a:lt1>
      <a:dk2>
        <a:srgbClr val="002855"/>
      </a:dk2>
      <a:lt2>
        <a:srgbClr val="C99700"/>
      </a:lt2>
      <a:accent1>
        <a:srgbClr val="34657F"/>
      </a:accent1>
      <a:accent2>
        <a:srgbClr val="85B09A"/>
      </a:accent2>
      <a:accent3>
        <a:srgbClr val="9BBB59"/>
      </a:accent3>
      <a:accent4>
        <a:srgbClr val="E8D3A7"/>
      </a:accent4>
      <a:accent5>
        <a:srgbClr val="DEBF86"/>
      </a:accent5>
      <a:accent6>
        <a:srgbClr val="D25B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alpha val="82000"/>
          </a:schemeClr>
        </a:solidFill>
        <a:ln>
          <a:noFill/>
        </a:ln>
        <a:effectLst/>
      </a:spPr>
      <a:bodyPr rtlCol="0" anchor="ctr"/>
      <a:lstStyle>
        <a:defPPr algn="ctr">
          <a:defRPr sz="5000" b="1" dirty="0">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222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viCore overview template 2.0" id="{34DB051D-F1BA-7744-8A9A-6D8A661E39B7}" vid="{6D9B0DB2-57F5-7B42-A9EC-516E34CD07B0}"/>
    </a:ext>
  </a:extLst>
</a:theme>
</file>

<file path=ppt/theme/theme5.xml><?xml version="1.0" encoding="utf-8"?>
<a:theme xmlns:a="http://schemas.openxmlformats.org/drawingml/2006/main" name="3_eviCore Template">
  <a:themeElements>
    <a:clrScheme name="eviCore">
      <a:dk1>
        <a:srgbClr val="000000"/>
      </a:dk1>
      <a:lt1>
        <a:sysClr val="window" lastClr="FFFFFF"/>
      </a:lt1>
      <a:dk2>
        <a:srgbClr val="002855"/>
      </a:dk2>
      <a:lt2>
        <a:srgbClr val="C99700"/>
      </a:lt2>
      <a:accent1>
        <a:srgbClr val="34657F"/>
      </a:accent1>
      <a:accent2>
        <a:srgbClr val="85B09A"/>
      </a:accent2>
      <a:accent3>
        <a:srgbClr val="9BBB59"/>
      </a:accent3>
      <a:accent4>
        <a:srgbClr val="E8D3A7"/>
      </a:accent4>
      <a:accent5>
        <a:srgbClr val="DEBF86"/>
      </a:accent5>
      <a:accent6>
        <a:srgbClr val="D25B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alpha val="82000"/>
          </a:schemeClr>
        </a:solidFill>
        <a:ln>
          <a:noFill/>
        </a:ln>
        <a:effectLst/>
      </a:spPr>
      <a:bodyPr rtlCol="0" anchor="ctr"/>
      <a:lstStyle>
        <a:defPPr algn="ctr">
          <a:defRPr sz="5000" b="1" dirty="0">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222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70F2957E-9B5D-7742-9B13-035F1043C6F1}" vid="{1C27522F-3F52-B642-9404-5B99A0F64E1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eviCore Template</Template>
  <TotalTime>1171</TotalTime>
  <Words>5921</Words>
  <Application>Microsoft Office PowerPoint</Application>
  <PresentationFormat>Widescreen</PresentationFormat>
  <Paragraphs>685</Paragraphs>
  <Slides>60</Slides>
  <Notes>48</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60</vt:i4>
      </vt:variant>
    </vt:vector>
  </HeadingPairs>
  <TitlesOfParts>
    <vt:vector size="73" baseType="lpstr">
      <vt:lpstr>ＭＳ Ｐゴシック</vt:lpstr>
      <vt:lpstr>Arial</vt:lpstr>
      <vt:lpstr>Calibri</vt:lpstr>
      <vt:lpstr>Courier New</vt:lpstr>
      <vt:lpstr>Lucida Grande</vt:lpstr>
      <vt:lpstr>Segoe UI</vt:lpstr>
      <vt:lpstr>Wingdings</vt:lpstr>
      <vt:lpstr>eviCore Template</vt:lpstr>
      <vt:lpstr>5_eviCore Template</vt:lpstr>
      <vt:lpstr>2_eviCore Template</vt:lpstr>
      <vt:lpstr>1_eviCore Template</vt:lpstr>
      <vt:lpstr>3_eviCore Template</vt:lpstr>
      <vt:lpstr>Photo Editor Photo</vt:lpstr>
      <vt:lpstr>Musculoskeletal Management Interventional Pain, Spine and Joint Surgery</vt:lpstr>
      <vt:lpstr>PowerPoint Presentation</vt:lpstr>
      <vt:lpstr>Company Overview</vt:lpstr>
      <vt:lpstr>PowerPoint Presentation</vt:lpstr>
      <vt:lpstr>Clinical Approach</vt:lpstr>
      <vt:lpstr>PowerPoint Presentation</vt:lpstr>
      <vt:lpstr>PowerPoint Presentation</vt:lpstr>
      <vt:lpstr>PowerPoint Presentation</vt:lpstr>
      <vt:lpstr>Program Overview</vt:lpstr>
      <vt:lpstr>PowerPoint Presentation</vt:lpstr>
      <vt:lpstr>PowerPoint Presentation</vt:lpstr>
      <vt:lpstr>Submitting Requests</vt:lpstr>
      <vt:lpstr>PowerPoint Presentation</vt:lpstr>
      <vt:lpstr>PowerPoint Presentation</vt:lpstr>
      <vt:lpstr>PowerPoint Presentation</vt:lpstr>
      <vt:lpstr>PowerPoint Presentation</vt:lpstr>
      <vt:lpstr>Prior Authorization Outcomes &amp;  Special Considerations</vt:lpstr>
      <vt:lpstr>PowerPoint Presentation</vt:lpstr>
      <vt:lpstr>PowerPoint Presentation</vt:lpstr>
      <vt:lpstr>PowerPoint Presentation</vt:lpstr>
      <vt:lpstr>Reconsideration Options</vt:lpstr>
      <vt:lpstr>PowerPoint Presentation</vt:lpstr>
      <vt:lpstr>PowerPoint Presentation</vt:lpstr>
      <vt:lpstr>Provider Portal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Provider Portal Features</vt:lpstr>
      <vt:lpstr>PowerPoint Presentation</vt:lpstr>
      <vt:lpstr>PowerPoint Presentation</vt:lpstr>
      <vt:lpstr>Duplication Feature</vt:lpstr>
      <vt:lpstr>PowerPoint Presentation</vt:lpstr>
      <vt:lpstr>PowerPoint Presentation</vt:lpstr>
      <vt:lpstr>PowerPoint Presentation</vt:lpstr>
      <vt:lpstr>PowerPoint Presentation</vt:lpstr>
      <vt:lpstr>PowerPoint Presentation</vt:lpstr>
      <vt:lpstr>PowerPoint Presentation</vt:lpstr>
      <vt:lpstr>Provider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eviCore healthcare Template</dc:title>
  <dc:subject/>
  <dc:creator>Microsoft Office User</dc:creator>
  <cp:keywords/>
  <dc:description/>
  <cp:lastModifiedBy>Gadomski, Julie</cp:lastModifiedBy>
  <cp:revision>90</cp:revision>
  <cp:lastPrinted>2019-04-01T16:54:39Z</cp:lastPrinted>
  <dcterms:created xsi:type="dcterms:W3CDTF">2020-06-23T05:16:48Z</dcterms:created>
  <dcterms:modified xsi:type="dcterms:W3CDTF">2020-11-11T16:56:57Z</dcterms:modified>
  <cp:category/>
</cp:coreProperties>
</file>